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  <p:sldMasterId id="2147483770" r:id="rId2"/>
    <p:sldMasterId id="2147483787" r:id="rId3"/>
    <p:sldMasterId id="2147483805" r:id="rId4"/>
    <p:sldMasterId id="2147483817" r:id="rId5"/>
    <p:sldMasterId id="2147483829" r:id="rId6"/>
    <p:sldMasterId id="2147483843" r:id="rId7"/>
    <p:sldMasterId id="2147483855" r:id="rId8"/>
    <p:sldMasterId id="2147483872" r:id="rId9"/>
    <p:sldMasterId id="2147483889" r:id="rId10"/>
  </p:sldMasterIdLst>
  <p:notesMasterIdLst>
    <p:notesMasterId r:id="rId22"/>
  </p:notesMasterIdLst>
  <p:handoutMasterIdLst>
    <p:handoutMasterId r:id="rId23"/>
  </p:handoutMasterIdLst>
  <p:sldIdLst>
    <p:sldId id="402" r:id="rId11"/>
    <p:sldId id="401" r:id="rId12"/>
    <p:sldId id="347" r:id="rId13"/>
    <p:sldId id="371" r:id="rId14"/>
    <p:sldId id="409" r:id="rId15"/>
    <p:sldId id="383" r:id="rId16"/>
    <p:sldId id="413" r:id="rId17"/>
    <p:sldId id="411" r:id="rId18"/>
    <p:sldId id="410" r:id="rId19"/>
    <p:sldId id="392" r:id="rId20"/>
    <p:sldId id="412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79E"/>
    <a:srgbClr val="ECE5CC"/>
    <a:srgbClr val="906EB7"/>
    <a:srgbClr val="882866"/>
    <a:srgbClr val="D250DC"/>
    <a:srgbClr val="EEFECA"/>
    <a:srgbClr val="E2FEC6"/>
    <a:srgbClr val="009999"/>
    <a:srgbClr val="B7FFFF"/>
    <a:srgbClr val="F2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3765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422A9-0787-4691-A56C-3DF37C3B0B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2D1332-A950-422E-B612-49CD695985FD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dirty="0" smtClean="0"/>
            <a:t>I</a:t>
          </a:r>
          <a:r>
            <a:rPr lang="ru-RU" sz="2800" dirty="0" smtClean="0"/>
            <a:t> уровень</a:t>
          </a:r>
          <a:r>
            <a:rPr lang="en-US" sz="1100" dirty="0" smtClean="0"/>
            <a:t> </a:t>
          </a:r>
          <a:endParaRPr lang="ru-RU" sz="1100" dirty="0"/>
        </a:p>
      </dgm:t>
    </dgm:pt>
    <dgm:pt modelId="{86EBC89D-6790-48D8-8909-16724B76F7D8}" type="parTrans" cxnId="{4EB11126-EF66-4508-B8D8-BC58AB4CCC36}">
      <dgm:prSet/>
      <dgm:spPr/>
      <dgm:t>
        <a:bodyPr/>
        <a:lstStyle/>
        <a:p>
          <a:endParaRPr lang="ru-RU" sz="1600"/>
        </a:p>
      </dgm:t>
    </dgm:pt>
    <dgm:pt modelId="{1EE74B2B-B69B-406E-9DE7-3247C39F786C}" type="sibTrans" cxnId="{4EB11126-EF66-4508-B8D8-BC58AB4CCC36}">
      <dgm:prSet/>
      <dgm:spPr/>
      <dgm:t>
        <a:bodyPr/>
        <a:lstStyle/>
        <a:p>
          <a:endParaRPr lang="ru-RU" sz="1600"/>
        </a:p>
      </dgm:t>
    </dgm:pt>
    <dgm:pt modelId="{0C953BE0-E8B2-4A4A-82F8-C7F025D6757F}">
      <dgm:prSet custT="1"/>
      <dgm:spPr>
        <a:solidFill>
          <a:srgbClr val="882866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dirty="0" smtClean="0"/>
            <a:t>II</a:t>
          </a:r>
          <a:r>
            <a:rPr lang="ru-RU" sz="2800" dirty="0" smtClean="0"/>
            <a:t> уровень</a:t>
          </a:r>
          <a:endParaRPr lang="ru-RU" sz="2800" dirty="0"/>
        </a:p>
      </dgm:t>
    </dgm:pt>
    <dgm:pt modelId="{8D5DA732-00AE-499C-AB4B-8F2B60F6AB20}" type="parTrans" cxnId="{52C6E549-E418-4FC3-A4B2-B8F8FE1A9A27}">
      <dgm:prSet/>
      <dgm:spPr/>
      <dgm:t>
        <a:bodyPr/>
        <a:lstStyle/>
        <a:p>
          <a:endParaRPr lang="ru-RU"/>
        </a:p>
      </dgm:t>
    </dgm:pt>
    <dgm:pt modelId="{9D406CF9-5DEA-4F8B-97EA-3F0C014CE06D}" type="sibTrans" cxnId="{52C6E549-E418-4FC3-A4B2-B8F8FE1A9A27}">
      <dgm:prSet/>
      <dgm:spPr/>
      <dgm:t>
        <a:bodyPr/>
        <a:lstStyle/>
        <a:p>
          <a:endParaRPr lang="ru-RU"/>
        </a:p>
      </dgm:t>
    </dgm:pt>
    <dgm:pt modelId="{E41211A9-B2C9-4663-B96D-807EDDB9C0E7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 smtClean="0"/>
            <a:t>III</a:t>
          </a:r>
          <a:r>
            <a:rPr lang="ru-RU" sz="2800" dirty="0" smtClean="0"/>
            <a:t> уровень</a:t>
          </a:r>
          <a:endParaRPr lang="ru-RU" sz="2800" dirty="0"/>
        </a:p>
      </dgm:t>
    </dgm:pt>
    <dgm:pt modelId="{BFF5AB27-4C3C-4D07-B531-0C1200F56DBC}" type="parTrans" cxnId="{EF84AB1F-6531-4809-AB39-D6EBBF039A6E}">
      <dgm:prSet/>
      <dgm:spPr/>
      <dgm:t>
        <a:bodyPr/>
        <a:lstStyle/>
        <a:p>
          <a:endParaRPr lang="ru-RU"/>
        </a:p>
      </dgm:t>
    </dgm:pt>
    <dgm:pt modelId="{EA5711DB-4334-4D07-A210-E74EF58F2564}" type="sibTrans" cxnId="{EF84AB1F-6531-4809-AB39-D6EBBF039A6E}">
      <dgm:prSet/>
      <dgm:spPr/>
      <dgm:t>
        <a:bodyPr/>
        <a:lstStyle/>
        <a:p>
          <a:endParaRPr lang="ru-RU"/>
        </a:p>
      </dgm:t>
    </dgm:pt>
    <dgm:pt modelId="{03168101-72AA-4652-AA9B-97937F2BB5C7}" type="pres">
      <dgm:prSet presAssocID="{FCC422A9-0787-4691-A56C-3DF37C3B0B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E2F4FD-952F-4ACA-9266-0EE2B97C70A2}" type="pres">
      <dgm:prSet presAssocID="{672D1332-A950-422E-B612-49CD695985FD}" presName="node" presStyleLbl="node1" presStyleIdx="0" presStyleCnt="3" custLinFactNeighborX="-10059" custLinFactNeighborY="-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4763E-BC3E-467A-BF9B-A7C1B1442F1A}" type="pres">
      <dgm:prSet presAssocID="{1EE74B2B-B69B-406E-9DE7-3247C39F786C}" presName="sibTrans" presStyleCnt="0"/>
      <dgm:spPr/>
    </dgm:pt>
    <dgm:pt modelId="{E2F63AAA-379D-4E95-9634-12AA0C87BDE3}" type="pres">
      <dgm:prSet presAssocID="{0C953BE0-E8B2-4A4A-82F8-C7F025D6757F}" presName="node" presStyleLbl="node1" presStyleIdx="1" presStyleCnt="3" custLinFactNeighborX="-13395" custLinFactNeighborY="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58CA3-CE31-4759-BE86-D40F45E8B093}" type="pres">
      <dgm:prSet presAssocID="{9D406CF9-5DEA-4F8B-97EA-3F0C014CE06D}" presName="sibTrans" presStyleCnt="0"/>
      <dgm:spPr/>
    </dgm:pt>
    <dgm:pt modelId="{5C7429D7-5B14-4E3A-99AA-2323810C6902}" type="pres">
      <dgm:prSet presAssocID="{E41211A9-B2C9-4663-B96D-807EDDB9C0E7}" presName="node" presStyleLbl="node1" presStyleIdx="2" presStyleCnt="3" custLinFactNeighborX="3333" custLinFactNeighborY="16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4E028-FB39-4037-871E-69E6019FF062}" type="presOf" srcId="{672D1332-A950-422E-B612-49CD695985FD}" destId="{38E2F4FD-952F-4ACA-9266-0EE2B97C70A2}" srcOrd="0" destOrd="0" presId="urn:microsoft.com/office/officeart/2005/8/layout/default"/>
    <dgm:cxn modelId="{090AE9BC-FDAB-46F7-9CB9-B1A05A3247AC}" type="presOf" srcId="{E41211A9-B2C9-4663-B96D-807EDDB9C0E7}" destId="{5C7429D7-5B14-4E3A-99AA-2323810C6902}" srcOrd="0" destOrd="0" presId="urn:microsoft.com/office/officeart/2005/8/layout/default"/>
    <dgm:cxn modelId="{5DF59D38-C614-4B76-8F13-8409D97C2AF3}" type="presOf" srcId="{FCC422A9-0787-4691-A56C-3DF37C3B0B21}" destId="{03168101-72AA-4652-AA9B-97937F2BB5C7}" srcOrd="0" destOrd="0" presId="urn:microsoft.com/office/officeart/2005/8/layout/default"/>
    <dgm:cxn modelId="{EF84AB1F-6531-4809-AB39-D6EBBF039A6E}" srcId="{FCC422A9-0787-4691-A56C-3DF37C3B0B21}" destId="{E41211A9-B2C9-4663-B96D-807EDDB9C0E7}" srcOrd="2" destOrd="0" parTransId="{BFF5AB27-4C3C-4D07-B531-0C1200F56DBC}" sibTransId="{EA5711DB-4334-4D07-A210-E74EF58F2564}"/>
    <dgm:cxn modelId="{52C6E549-E418-4FC3-A4B2-B8F8FE1A9A27}" srcId="{FCC422A9-0787-4691-A56C-3DF37C3B0B21}" destId="{0C953BE0-E8B2-4A4A-82F8-C7F025D6757F}" srcOrd="1" destOrd="0" parTransId="{8D5DA732-00AE-499C-AB4B-8F2B60F6AB20}" sibTransId="{9D406CF9-5DEA-4F8B-97EA-3F0C014CE06D}"/>
    <dgm:cxn modelId="{629B78EA-0C1F-4E27-BFDF-0215C97AC8B4}" type="presOf" srcId="{0C953BE0-E8B2-4A4A-82F8-C7F025D6757F}" destId="{E2F63AAA-379D-4E95-9634-12AA0C87BDE3}" srcOrd="0" destOrd="0" presId="urn:microsoft.com/office/officeart/2005/8/layout/default"/>
    <dgm:cxn modelId="{4EB11126-EF66-4508-B8D8-BC58AB4CCC36}" srcId="{FCC422A9-0787-4691-A56C-3DF37C3B0B21}" destId="{672D1332-A950-422E-B612-49CD695985FD}" srcOrd="0" destOrd="0" parTransId="{86EBC89D-6790-48D8-8909-16724B76F7D8}" sibTransId="{1EE74B2B-B69B-406E-9DE7-3247C39F786C}"/>
    <dgm:cxn modelId="{3E93382F-6B4D-414E-8169-738F34872AC5}" type="presParOf" srcId="{03168101-72AA-4652-AA9B-97937F2BB5C7}" destId="{38E2F4FD-952F-4ACA-9266-0EE2B97C70A2}" srcOrd="0" destOrd="0" presId="urn:microsoft.com/office/officeart/2005/8/layout/default"/>
    <dgm:cxn modelId="{8B64C820-A537-44D9-8DDA-254A30FD6EFF}" type="presParOf" srcId="{03168101-72AA-4652-AA9B-97937F2BB5C7}" destId="{DA54763E-BC3E-467A-BF9B-A7C1B1442F1A}" srcOrd="1" destOrd="0" presId="urn:microsoft.com/office/officeart/2005/8/layout/default"/>
    <dgm:cxn modelId="{1A798042-A368-4233-BD26-643DE8E57653}" type="presParOf" srcId="{03168101-72AA-4652-AA9B-97937F2BB5C7}" destId="{E2F63AAA-379D-4E95-9634-12AA0C87BDE3}" srcOrd="2" destOrd="0" presId="urn:microsoft.com/office/officeart/2005/8/layout/default"/>
    <dgm:cxn modelId="{6325DF08-D4F3-4DE3-9BFF-2346B0D6F518}" type="presParOf" srcId="{03168101-72AA-4652-AA9B-97937F2BB5C7}" destId="{43E58CA3-CE31-4759-BE86-D40F45E8B093}" srcOrd="3" destOrd="0" presId="urn:microsoft.com/office/officeart/2005/8/layout/default"/>
    <dgm:cxn modelId="{02278A4D-E008-4F96-8D44-E31C325FE8D7}" type="presParOf" srcId="{03168101-72AA-4652-AA9B-97937F2BB5C7}" destId="{5C7429D7-5B14-4E3A-99AA-2323810C6902}" srcOrd="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61773-B30A-4D51-970B-70E91A073E0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0B65AE-832A-4584-860F-AA8203EFDD9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/>
            <a:t>01.07.2016</a:t>
          </a:r>
          <a:endParaRPr lang="ru-RU" sz="2400" b="1" dirty="0"/>
        </a:p>
      </dgm:t>
    </dgm:pt>
    <dgm:pt modelId="{6053C75E-0E63-4C42-AA25-C1F1D1823F30}" type="parTrans" cxnId="{C164D7F7-CE69-455E-A346-584DA3CB807B}">
      <dgm:prSet/>
      <dgm:spPr/>
      <dgm:t>
        <a:bodyPr/>
        <a:lstStyle/>
        <a:p>
          <a:endParaRPr lang="ru-RU"/>
        </a:p>
      </dgm:t>
    </dgm:pt>
    <dgm:pt modelId="{1978B090-FFFD-4C6D-9C8C-2341ACE00200}" type="sibTrans" cxnId="{C164D7F7-CE69-455E-A346-584DA3CB807B}">
      <dgm:prSet/>
      <dgm:spPr>
        <a:solidFill>
          <a:srgbClr val="882866"/>
        </a:solidFill>
      </dgm:spPr>
      <dgm:t>
        <a:bodyPr/>
        <a:lstStyle/>
        <a:p>
          <a:endParaRPr lang="ru-RU"/>
        </a:p>
      </dgm:t>
    </dgm:pt>
    <dgm:pt modelId="{677FED68-1421-45CA-84DF-4ADC18EB4D66}">
      <dgm:prSet phldrT="[Текст]" custT="1"/>
      <dgm:spPr>
        <a:solidFill>
          <a:srgbClr val="882866"/>
        </a:solidFill>
      </dgm:spPr>
      <dgm:t>
        <a:bodyPr/>
        <a:lstStyle/>
        <a:p>
          <a:r>
            <a:rPr lang="en-US" sz="2400" b="1" dirty="0" smtClean="0"/>
            <a:t>11.01.2017</a:t>
          </a:r>
          <a:endParaRPr lang="ru-RU" sz="2400" b="1" dirty="0"/>
        </a:p>
      </dgm:t>
    </dgm:pt>
    <dgm:pt modelId="{1638C770-1D40-48F8-815C-646233F17822}" type="parTrans" cxnId="{B8D250CD-5FDD-4AF0-AE81-D0612E19E3AF}">
      <dgm:prSet/>
      <dgm:spPr/>
      <dgm:t>
        <a:bodyPr/>
        <a:lstStyle/>
        <a:p>
          <a:endParaRPr lang="ru-RU"/>
        </a:p>
      </dgm:t>
    </dgm:pt>
    <dgm:pt modelId="{6DAB40AE-9C21-4130-96BA-A2DDDAC3B0BA}" type="sibTrans" cxnId="{B8D250CD-5FDD-4AF0-AE81-D0612E19E3AF}">
      <dgm:prSet/>
      <dgm:spPr>
        <a:solidFill>
          <a:srgbClr val="882866"/>
        </a:solidFill>
      </dgm:spPr>
      <dgm:t>
        <a:bodyPr/>
        <a:lstStyle/>
        <a:p>
          <a:endParaRPr lang="ru-RU"/>
        </a:p>
      </dgm:t>
    </dgm:pt>
    <dgm:pt modelId="{60B834F5-D9DE-4055-88F3-D343AB00591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/>
            <a:t>11.01.2018</a:t>
          </a:r>
          <a:endParaRPr lang="ru-RU" sz="2400" b="1" dirty="0"/>
        </a:p>
      </dgm:t>
    </dgm:pt>
    <dgm:pt modelId="{3972E40B-83E4-4E3E-AB0C-4DE4EEBB6363}" type="parTrans" cxnId="{2A0CFD17-E00E-4614-A083-E91036374391}">
      <dgm:prSet/>
      <dgm:spPr/>
      <dgm:t>
        <a:bodyPr/>
        <a:lstStyle/>
        <a:p>
          <a:endParaRPr lang="ru-RU"/>
        </a:p>
      </dgm:t>
    </dgm:pt>
    <dgm:pt modelId="{85F74852-3705-4D1B-9CF8-7BBC84B62E2F}" type="sibTrans" cxnId="{2A0CFD17-E00E-4614-A083-E91036374391}">
      <dgm:prSet/>
      <dgm:spPr/>
      <dgm:t>
        <a:bodyPr/>
        <a:lstStyle/>
        <a:p>
          <a:endParaRPr lang="ru-RU"/>
        </a:p>
      </dgm:t>
    </dgm:pt>
    <dgm:pt modelId="{93D5277D-2154-4313-A28E-E09E7FBE30EE}" type="pres">
      <dgm:prSet presAssocID="{98761773-B30A-4D51-970B-70E91A073E0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01431D-4F3E-49B0-BEBB-8D4CD3748A03}" type="pres">
      <dgm:prSet presAssocID="{480B65AE-832A-4584-860F-AA8203EFDD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AC471-09F9-4B7F-9B66-BC9BED717CE7}" type="pres">
      <dgm:prSet presAssocID="{1978B090-FFFD-4C6D-9C8C-2341ACE0020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2652CE9-A60C-435B-A4F2-F70D02706D34}" type="pres">
      <dgm:prSet presAssocID="{1978B090-FFFD-4C6D-9C8C-2341ACE0020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44F8238-6C47-4BF0-A291-87BDF61C1FFF}" type="pres">
      <dgm:prSet presAssocID="{677FED68-1421-45CA-84DF-4ADC18EB4D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6E1D9-2AA5-400D-899E-934DABA1CF90}" type="pres">
      <dgm:prSet presAssocID="{6DAB40AE-9C21-4130-96BA-A2DDDAC3B0B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A1EC4CF-772E-43F6-9F76-B841332B8A67}" type="pres">
      <dgm:prSet presAssocID="{6DAB40AE-9C21-4130-96BA-A2DDDAC3B0B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25FBEC1-BF49-4CA2-A247-2596B2167609}" type="pres">
      <dgm:prSet presAssocID="{60B834F5-D9DE-4055-88F3-D343AB0059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CFD17-E00E-4614-A083-E91036374391}" srcId="{98761773-B30A-4D51-970B-70E91A073E03}" destId="{60B834F5-D9DE-4055-88F3-D343AB00591C}" srcOrd="2" destOrd="0" parTransId="{3972E40B-83E4-4E3E-AB0C-4DE4EEBB6363}" sibTransId="{85F74852-3705-4D1B-9CF8-7BBC84B62E2F}"/>
    <dgm:cxn modelId="{C164D7F7-CE69-455E-A346-584DA3CB807B}" srcId="{98761773-B30A-4D51-970B-70E91A073E03}" destId="{480B65AE-832A-4584-860F-AA8203EFDD9A}" srcOrd="0" destOrd="0" parTransId="{6053C75E-0E63-4C42-AA25-C1F1D1823F30}" sibTransId="{1978B090-FFFD-4C6D-9C8C-2341ACE00200}"/>
    <dgm:cxn modelId="{0DDDBFFE-7A18-44AB-8AD1-1C5E28F05FE4}" type="presOf" srcId="{6DAB40AE-9C21-4130-96BA-A2DDDAC3B0BA}" destId="{2A1EC4CF-772E-43F6-9F76-B841332B8A67}" srcOrd="1" destOrd="0" presId="urn:microsoft.com/office/officeart/2005/8/layout/process2"/>
    <dgm:cxn modelId="{63E0BB6C-1BA9-4C73-8F61-1FA9147FEBE8}" type="presOf" srcId="{60B834F5-D9DE-4055-88F3-D343AB00591C}" destId="{E25FBEC1-BF49-4CA2-A247-2596B2167609}" srcOrd="0" destOrd="0" presId="urn:microsoft.com/office/officeart/2005/8/layout/process2"/>
    <dgm:cxn modelId="{B8D250CD-5FDD-4AF0-AE81-D0612E19E3AF}" srcId="{98761773-B30A-4D51-970B-70E91A073E03}" destId="{677FED68-1421-45CA-84DF-4ADC18EB4D66}" srcOrd="1" destOrd="0" parTransId="{1638C770-1D40-48F8-815C-646233F17822}" sibTransId="{6DAB40AE-9C21-4130-96BA-A2DDDAC3B0BA}"/>
    <dgm:cxn modelId="{B0287755-0683-41BF-9497-2133BBE18B18}" type="presOf" srcId="{480B65AE-832A-4584-860F-AA8203EFDD9A}" destId="{0601431D-4F3E-49B0-BEBB-8D4CD3748A03}" srcOrd="0" destOrd="0" presId="urn:microsoft.com/office/officeart/2005/8/layout/process2"/>
    <dgm:cxn modelId="{9B1DE15A-8407-4EBA-A1C2-5FC4C2F93D8F}" type="presOf" srcId="{1978B090-FFFD-4C6D-9C8C-2341ACE00200}" destId="{B2652CE9-A60C-435B-A4F2-F70D02706D34}" srcOrd="1" destOrd="0" presId="urn:microsoft.com/office/officeart/2005/8/layout/process2"/>
    <dgm:cxn modelId="{0E155CF3-7713-4344-80CB-672D57217C6C}" type="presOf" srcId="{677FED68-1421-45CA-84DF-4ADC18EB4D66}" destId="{544F8238-6C47-4BF0-A291-87BDF61C1FFF}" srcOrd="0" destOrd="0" presId="urn:microsoft.com/office/officeart/2005/8/layout/process2"/>
    <dgm:cxn modelId="{8B20AA41-E53A-45B3-8DC8-B2E6FC85F514}" type="presOf" srcId="{98761773-B30A-4D51-970B-70E91A073E03}" destId="{93D5277D-2154-4313-A28E-E09E7FBE30EE}" srcOrd="0" destOrd="0" presId="urn:microsoft.com/office/officeart/2005/8/layout/process2"/>
    <dgm:cxn modelId="{FF411484-FE3C-43C3-861C-1A753CF5F58C}" type="presOf" srcId="{6DAB40AE-9C21-4130-96BA-A2DDDAC3B0BA}" destId="{0176E1D9-2AA5-400D-899E-934DABA1CF90}" srcOrd="0" destOrd="0" presId="urn:microsoft.com/office/officeart/2005/8/layout/process2"/>
    <dgm:cxn modelId="{1062B2FD-AEA2-4D84-8A96-96877F910A6A}" type="presOf" srcId="{1978B090-FFFD-4C6D-9C8C-2341ACE00200}" destId="{351AC471-09F9-4B7F-9B66-BC9BED717CE7}" srcOrd="0" destOrd="0" presId="urn:microsoft.com/office/officeart/2005/8/layout/process2"/>
    <dgm:cxn modelId="{D2F07ABA-3745-4D37-98EE-F7E4C8259AB8}" type="presParOf" srcId="{93D5277D-2154-4313-A28E-E09E7FBE30EE}" destId="{0601431D-4F3E-49B0-BEBB-8D4CD3748A03}" srcOrd="0" destOrd="0" presId="urn:microsoft.com/office/officeart/2005/8/layout/process2"/>
    <dgm:cxn modelId="{AA68581E-293A-4F9B-9171-928AC2AD8113}" type="presParOf" srcId="{93D5277D-2154-4313-A28E-E09E7FBE30EE}" destId="{351AC471-09F9-4B7F-9B66-BC9BED717CE7}" srcOrd="1" destOrd="0" presId="urn:microsoft.com/office/officeart/2005/8/layout/process2"/>
    <dgm:cxn modelId="{B35407A8-65FD-4472-8E0B-55BB1B4E2A5A}" type="presParOf" srcId="{351AC471-09F9-4B7F-9B66-BC9BED717CE7}" destId="{B2652CE9-A60C-435B-A4F2-F70D02706D34}" srcOrd="0" destOrd="0" presId="urn:microsoft.com/office/officeart/2005/8/layout/process2"/>
    <dgm:cxn modelId="{385B1ACD-8D37-44B3-A76A-F207CBD3A3D5}" type="presParOf" srcId="{93D5277D-2154-4313-A28E-E09E7FBE30EE}" destId="{544F8238-6C47-4BF0-A291-87BDF61C1FFF}" srcOrd="2" destOrd="0" presId="urn:microsoft.com/office/officeart/2005/8/layout/process2"/>
    <dgm:cxn modelId="{685DCC3F-A9C5-4C95-8F96-FAF6FEE5D0F6}" type="presParOf" srcId="{93D5277D-2154-4313-A28E-E09E7FBE30EE}" destId="{0176E1D9-2AA5-400D-899E-934DABA1CF90}" srcOrd="3" destOrd="0" presId="urn:microsoft.com/office/officeart/2005/8/layout/process2"/>
    <dgm:cxn modelId="{C83589DB-7E84-4356-A9CF-BE5E34C02E39}" type="presParOf" srcId="{0176E1D9-2AA5-400D-899E-934DABA1CF90}" destId="{2A1EC4CF-772E-43F6-9F76-B841332B8A67}" srcOrd="0" destOrd="0" presId="urn:microsoft.com/office/officeart/2005/8/layout/process2"/>
    <dgm:cxn modelId="{36DD9BC4-9BDD-4CC9-A77C-743A97D027F7}" type="presParOf" srcId="{93D5277D-2154-4313-A28E-E09E7FBE30EE}" destId="{E25FBEC1-BF49-4CA2-A247-2596B216760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3EDC5-03B8-4D6E-91C5-B8503EA7AA1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38DE6-4B30-4876-9BF6-127B1C6C9F19}">
      <dgm:prSet phldrT="[Текст]" custT="1"/>
      <dgm:spPr>
        <a:solidFill>
          <a:srgbClr val="906EB7"/>
        </a:solidFill>
        <a:ln>
          <a:solidFill>
            <a:srgbClr val="906EB7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2000" b="1" dirty="0" smtClean="0">
              <a:latin typeface="Calibri" panose="020F0502020204030204" pitchFamily="34" charset="0"/>
            </a:rPr>
            <a:t>Звонки на «горячую линию»</a:t>
          </a:r>
        </a:p>
        <a:p>
          <a:pPr algn="l">
            <a:spcAft>
              <a:spcPts val="0"/>
            </a:spcAft>
          </a:pPr>
          <a:r>
            <a:rPr lang="ru-RU" sz="2000" b="1" dirty="0" smtClean="0">
              <a:latin typeface="Calibri" panose="020F0502020204030204" pitchFamily="34" charset="0"/>
            </a:rPr>
            <a:t>ТФОМС Республики Мордовия</a:t>
          </a:r>
        </a:p>
        <a:p>
          <a:pPr algn="l">
            <a:spcAft>
              <a:spcPts val="0"/>
            </a:spcAft>
          </a:pPr>
          <a:r>
            <a:rPr lang="ru-RU" sz="2000" b="1" dirty="0" smtClean="0">
              <a:latin typeface="Calibri" panose="020F0502020204030204" pitchFamily="34" charset="0"/>
            </a:rPr>
            <a:t> 8-800-30-20-835</a:t>
          </a:r>
          <a:endParaRPr lang="ru-RU" sz="2000" b="1" dirty="0">
            <a:latin typeface="Calibri" panose="020F0502020204030204" pitchFamily="34" charset="0"/>
          </a:endParaRPr>
        </a:p>
      </dgm:t>
    </dgm:pt>
    <dgm:pt modelId="{612E2EFB-2535-416E-B4BE-F727E0C3FB5F}" type="parTrans" cxnId="{A897D348-5009-47DD-B00B-9D5304D8DB15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4054938F-DCE3-495F-A403-14DC7602DB9A}" type="sibTrans" cxnId="{A897D348-5009-47DD-B00B-9D5304D8DB15}">
      <dgm:prSet/>
      <dgm:spPr/>
      <dgm:t>
        <a:bodyPr/>
        <a:lstStyle/>
        <a:p>
          <a:endParaRPr lang="ru-RU"/>
        </a:p>
      </dgm:t>
    </dgm:pt>
    <dgm:pt modelId="{80CB3EB8-8369-4F6E-AE2A-E97B47CED906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906EB7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Письменные обращения граждан</a:t>
          </a:r>
          <a:endParaRPr lang="ru-RU" sz="2000" b="1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907AB99B-691C-4C90-9894-1E42C21E3227}" type="parTrans" cxnId="{92526B71-6316-4A47-8890-399030F91E73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A67642D4-3D73-401C-9B1C-6171CC109264}" type="sibTrans" cxnId="{92526B71-6316-4A47-8890-399030F91E73}">
      <dgm:prSet/>
      <dgm:spPr/>
      <dgm:t>
        <a:bodyPr/>
        <a:lstStyle/>
        <a:p>
          <a:endParaRPr lang="ru-RU"/>
        </a:p>
      </dgm:t>
    </dgm:pt>
    <dgm:pt modelId="{A508E13F-98E1-4155-AF75-9B04A947145D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906EB7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Личные обращения граждан</a:t>
          </a:r>
        </a:p>
      </dgm:t>
    </dgm:pt>
    <dgm:pt modelId="{7690D200-524E-4F55-BA31-6130D2941AEA}" type="parTrans" cxnId="{CD9A64CF-41DE-4872-A0AE-87E76995F9D7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FBD4AF06-904D-41B2-951D-6AB4AEA4D297}" type="sibTrans" cxnId="{CD9A64CF-41DE-4872-A0AE-87E76995F9D7}">
      <dgm:prSet/>
      <dgm:spPr/>
      <dgm:t>
        <a:bodyPr/>
        <a:lstStyle/>
        <a:p>
          <a:endParaRPr lang="ru-RU"/>
        </a:p>
      </dgm:t>
    </dgm:pt>
    <dgm:pt modelId="{49E1F5AE-D7C4-42D0-889D-BB8645C27DDE}">
      <dgm:prSet custT="1"/>
      <dgm:spPr>
        <a:solidFill>
          <a:srgbClr val="906EB7"/>
        </a:solidFill>
        <a:ln>
          <a:solidFill>
            <a:srgbClr val="906EB7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2000" b="1" dirty="0" smtClean="0">
              <a:latin typeface="Calibri" panose="020F0502020204030204" pitchFamily="34" charset="0"/>
            </a:rPr>
            <a:t>Звонки на «горячие линии» страховых медицинских организаций</a:t>
          </a:r>
          <a:endParaRPr lang="ru-RU" sz="2000" b="1" dirty="0">
            <a:latin typeface="Calibri" panose="020F0502020204030204" pitchFamily="34" charset="0"/>
          </a:endParaRPr>
        </a:p>
      </dgm:t>
    </dgm:pt>
    <dgm:pt modelId="{54E69B54-A718-412A-9C09-783A0B010E02}" type="sibTrans" cxnId="{454BD0E8-10C4-4E9D-95EF-D93252F0D9EB}">
      <dgm:prSet/>
      <dgm:spPr/>
      <dgm:t>
        <a:bodyPr/>
        <a:lstStyle/>
        <a:p>
          <a:endParaRPr lang="ru-RU"/>
        </a:p>
      </dgm:t>
    </dgm:pt>
    <dgm:pt modelId="{6F2D4E5B-B1CB-4D2D-8DAB-DBB8B45A9E4B}" type="parTrans" cxnId="{454BD0E8-10C4-4E9D-95EF-D93252F0D9EB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CF65106D-78A4-4C8E-A588-13A18F5CD7D6}" type="pres">
      <dgm:prSet presAssocID="{BF13EDC5-03B8-4D6E-91C5-B8503EA7AA1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58FEFC-BB6F-4F09-8490-88329A609173}" type="pres">
      <dgm:prSet presAssocID="{BF13EDC5-03B8-4D6E-91C5-B8503EA7AA1D}" presName="cycle" presStyleCnt="0"/>
      <dgm:spPr/>
    </dgm:pt>
    <dgm:pt modelId="{377CB426-3346-404E-91BF-CA6D9CA5C965}" type="pres">
      <dgm:prSet presAssocID="{BF13EDC5-03B8-4D6E-91C5-B8503EA7AA1D}" presName="centerShape" presStyleCnt="0"/>
      <dgm:spPr/>
    </dgm:pt>
    <dgm:pt modelId="{6610C3AC-3DDD-4412-9723-9F93346EAD41}" type="pres">
      <dgm:prSet presAssocID="{BF13EDC5-03B8-4D6E-91C5-B8503EA7AA1D}" presName="connSite" presStyleLbl="node1" presStyleIdx="0" presStyleCnt="5"/>
      <dgm:spPr/>
    </dgm:pt>
    <dgm:pt modelId="{27D469DA-7F35-4317-8140-56EBDA80D984}" type="pres">
      <dgm:prSet presAssocID="{BF13EDC5-03B8-4D6E-91C5-B8503EA7AA1D}" presName="visible" presStyleLbl="node1" presStyleIdx="0" presStyleCnt="5" custScaleX="163024" custScaleY="144813" custLinFactNeighborX="924" custLinFactNeighborY="24530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28575">
          <a:solidFill>
            <a:srgbClr val="906EB7"/>
          </a:solidFill>
        </a:ln>
      </dgm:spPr>
      <dgm:t>
        <a:bodyPr/>
        <a:lstStyle/>
        <a:p>
          <a:endParaRPr lang="ru-RU"/>
        </a:p>
      </dgm:t>
    </dgm:pt>
    <dgm:pt modelId="{1608C9C8-80B6-431B-A186-274396C2CC21}" type="pres">
      <dgm:prSet presAssocID="{612E2EFB-2535-416E-B4BE-F727E0C3FB5F}" presName="Name25" presStyleLbl="parChTrans1D1" presStyleIdx="0" presStyleCnt="4"/>
      <dgm:spPr/>
      <dgm:t>
        <a:bodyPr/>
        <a:lstStyle/>
        <a:p>
          <a:endParaRPr lang="ru-RU"/>
        </a:p>
      </dgm:t>
    </dgm:pt>
    <dgm:pt modelId="{525F0606-1F8A-4026-8701-9ED09F59DCAE}" type="pres">
      <dgm:prSet presAssocID="{E9C38DE6-4B30-4876-9BF6-127B1C6C9F19}" presName="node" presStyleCnt="0"/>
      <dgm:spPr/>
    </dgm:pt>
    <dgm:pt modelId="{2095A43A-72BE-4A0F-B1F2-2AF83B0F3D2E}" type="pres">
      <dgm:prSet presAssocID="{E9C38DE6-4B30-4876-9BF6-127B1C6C9F19}" presName="parentNode" presStyleLbl="node1" presStyleIdx="1" presStyleCnt="5" custScaleX="330277" custScaleY="101820" custLinFactX="127938" custLinFactNeighborX="200000" custLinFactNeighborY="-802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550257-8D02-46AD-B18E-08813006D3E0}" type="pres">
      <dgm:prSet presAssocID="{E9C38DE6-4B30-4876-9BF6-127B1C6C9F1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8D66B-C4F1-4614-B2C1-D4F1B6807A48}" type="pres">
      <dgm:prSet presAssocID="{6F2D4E5B-B1CB-4D2D-8DAB-DBB8B45A9E4B}" presName="Name25" presStyleLbl="parChTrans1D1" presStyleIdx="1" presStyleCnt="4"/>
      <dgm:spPr/>
      <dgm:t>
        <a:bodyPr/>
        <a:lstStyle/>
        <a:p>
          <a:endParaRPr lang="ru-RU"/>
        </a:p>
      </dgm:t>
    </dgm:pt>
    <dgm:pt modelId="{7E213E91-0651-4B00-A666-467A505DF01E}" type="pres">
      <dgm:prSet presAssocID="{49E1F5AE-D7C4-42D0-889D-BB8645C27DDE}" presName="node" presStyleCnt="0"/>
      <dgm:spPr/>
    </dgm:pt>
    <dgm:pt modelId="{DE36D28D-9E5F-43BE-8046-27B76551D805}" type="pres">
      <dgm:prSet presAssocID="{49E1F5AE-D7C4-42D0-889D-BB8645C27DDE}" presName="parentNode" presStyleLbl="node1" presStyleIdx="2" presStyleCnt="5" custScaleX="286627" custScaleY="108115" custLinFactX="100000" custLinFactY="100000" custLinFactNeighborX="119838" custLinFactNeighborY="12001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14573B9-0C29-4569-8BB6-46E648F7D7D3}" type="pres">
      <dgm:prSet presAssocID="{49E1F5AE-D7C4-42D0-889D-BB8645C27DDE}" presName="childNode" presStyleLbl="revTx" presStyleIdx="0" presStyleCnt="0">
        <dgm:presLayoutVars>
          <dgm:bulletEnabled val="1"/>
        </dgm:presLayoutVars>
      </dgm:prSet>
      <dgm:spPr/>
    </dgm:pt>
    <dgm:pt modelId="{F775E9CF-DDDA-4E75-839B-12BF63342061}" type="pres">
      <dgm:prSet presAssocID="{907AB99B-691C-4C90-9894-1E42C21E3227}" presName="Name25" presStyleLbl="parChTrans1D1" presStyleIdx="2" presStyleCnt="4"/>
      <dgm:spPr/>
      <dgm:t>
        <a:bodyPr/>
        <a:lstStyle/>
        <a:p>
          <a:endParaRPr lang="ru-RU"/>
        </a:p>
      </dgm:t>
    </dgm:pt>
    <dgm:pt modelId="{EEC99BD3-61D4-418C-B1DA-AB69F8087AE7}" type="pres">
      <dgm:prSet presAssocID="{80CB3EB8-8369-4F6E-AE2A-E97B47CED906}" presName="node" presStyleCnt="0"/>
      <dgm:spPr/>
    </dgm:pt>
    <dgm:pt modelId="{578F6056-D29C-4AE1-A28E-B67A30C2DCF8}" type="pres">
      <dgm:prSet presAssocID="{80CB3EB8-8369-4F6E-AE2A-E97B47CED906}" presName="parentNode" presStyleLbl="node1" presStyleIdx="3" presStyleCnt="5" custScaleX="304742" custScaleY="112090" custLinFactX="100000" custLinFactNeighborX="119551" custLinFactNeighborY="-605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3B8244-9E4D-49D9-B38F-7A26C8FC2D4F}" type="pres">
      <dgm:prSet presAssocID="{80CB3EB8-8369-4F6E-AE2A-E97B47CED906}" presName="childNode" presStyleLbl="revTx" presStyleIdx="0" presStyleCnt="0">
        <dgm:presLayoutVars>
          <dgm:bulletEnabled val="1"/>
        </dgm:presLayoutVars>
      </dgm:prSet>
      <dgm:spPr/>
    </dgm:pt>
    <dgm:pt modelId="{648A04FF-2099-47B3-BAFF-9C5197CA60CE}" type="pres">
      <dgm:prSet presAssocID="{7690D200-524E-4F55-BA31-6130D2941AEA}" presName="Name25" presStyleLbl="parChTrans1D1" presStyleIdx="3" presStyleCnt="4"/>
      <dgm:spPr/>
      <dgm:t>
        <a:bodyPr/>
        <a:lstStyle/>
        <a:p>
          <a:endParaRPr lang="ru-RU"/>
        </a:p>
      </dgm:t>
    </dgm:pt>
    <dgm:pt modelId="{CEAAD270-4611-42D5-BAA2-726B68C7C389}" type="pres">
      <dgm:prSet presAssocID="{A508E13F-98E1-4155-AF75-9B04A947145D}" presName="node" presStyleCnt="0"/>
      <dgm:spPr/>
    </dgm:pt>
    <dgm:pt modelId="{D233853B-D9B6-4E6B-8E0B-830C96A9E343}" type="pres">
      <dgm:prSet presAssocID="{A508E13F-98E1-4155-AF75-9B04A947145D}" presName="parentNode" presStyleLbl="node1" presStyleIdx="4" presStyleCnt="5" custScaleX="326890" custScaleY="84489" custLinFactY="-172470" custLinFactNeighborX="-58461" custLinFactNeighborY="-2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C62F3DD-0A5C-4ABC-A2A3-44F8C19CB46B}" type="pres">
      <dgm:prSet presAssocID="{A508E13F-98E1-4155-AF75-9B04A947145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D644893-C877-4E66-8C07-125D23A34222}" type="presOf" srcId="{80CB3EB8-8369-4F6E-AE2A-E97B47CED906}" destId="{578F6056-D29C-4AE1-A28E-B67A30C2DCF8}" srcOrd="0" destOrd="0" presId="urn:microsoft.com/office/officeart/2005/8/layout/radial2"/>
    <dgm:cxn modelId="{789537DD-A9EB-4062-9CEC-FACF625AC0D4}" type="presOf" srcId="{6F2D4E5B-B1CB-4D2D-8DAB-DBB8B45A9E4B}" destId="{18E8D66B-C4F1-4614-B2C1-D4F1B6807A48}" srcOrd="0" destOrd="0" presId="urn:microsoft.com/office/officeart/2005/8/layout/radial2"/>
    <dgm:cxn modelId="{92526B71-6316-4A47-8890-399030F91E73}" srcId="{BF13EDC5-03B8-4D6E-91C5-B8503EA7AA1D}" destId="{80CB3EB8-8369-4F6E-AE2A-E97B47CED906}" srcOrd="2" destOrd="0" parTransId="{907AB99B-691C-4C90-9894-1E42C21E3227}" sibTransId="{A67642D4-3D73-401C-9B1C-6171CC109264}"/>
    <dgm:cxn modelId="{883825AE-AE16-4A73-AF5A-E491FB8E1E72}" type="presOf" srcId="{BF13EDC5-03B8-4D6E-91C5-B8503EA7AA1D}" destId="{CF65106D-78A4-4C8E-A588-13A18F5CD7D6}" srcOrd="0" destOrd="0" presId="urn:microsoft.com/office/officeart/2005/8/layout/radial2"/>
    <dgm:cxn modelId="{55DE91B4-ECD1-4833-B268-28D85B0432CC}" type="presOf" srcId="{49E1F5AE-D7C4-42D0-889D-BB8645C27DDE}" destId="{DE36D28D-9E5F-43BE-8046-27B76551D805}" srcOrd="0" destOrd="0" presId="urn:microsoft.com/office/officeart/2005/8/layout/radial2"/>
    <dgm:cxn modelId="{508C81DE-11DD-4124-BE0E-5D8374E3A621}" type="presOf" srcId="{907AB99B-691C-4C90-9894-1E42C21E3227}" destId="{F775E9CF-DDDA-4E75-839B-12BF63342061}" srcOrd="0" destOrd="0" presId="urn:microsoft.com/office/officeart/2005/8/layout/radial2"/>
    <dgm:cxn modelId="{CD9A64CF-41DE-4872-A0AE-87E76995F9D7}" srcId="{BF13EDC5-03B8-4D6E-91C5-B8503EA7AA1D}" destId="{A508E13F-98E1-4155-AF75-9B04A947145D}" srcOrd="3" destOrd="0" parTransId="{7690D200-524E-4F55-BA31-6130D2941AEA}" sibTransId="{FBD4AF06-904D-41B2-951D-6AB4AEA4D297}"/>
    <dgm:cxn modelId="{2E287E32-0DF3-4022-8458-1137BE6FD7AF}" type="presOf" srcId="{7690D200-524E-4F55-BA31-6130D2941AEA}" destId="{648A04FF-2099-47B3-BAFF-9C5197CA60CE}" srcOrd="0" destOrd="0" presId="urn:microsoft.com/office/officeart/2005/8/layout/radial2"/>
    <dgm:cxn modelId="{A5B535D6-3EDB-4CAF-9924-71EAB4A22D05}" type="presOf" srcId="{E9C38DE6-4B30-4876-9BF6-127B1C6C9F19}" destId="{2095A43A-72BE-4A0F-B1F2-2AF83B0F3D2E}" srcOrd="0" destOrd="0" presId="urn:microsoft.com/office/officeart/2005/8/layout/radial2"/>
    <dgm:cxn modelId="{A897D348-5009-47DD-B00B-9D5304D8DB15}" srcId="{BF13EDC5-03B8-4D6E-91C5-B8503EA7AA1D}" destId="{E9C38DE6-4B30-4876-9BF6-127B1C6C9F19}" srcOrd="0" destOrd="0" parTransId="{612E2EFB-2535-416E-B4BE-F727E0C3FB5F}" sibTransId="{4054938F-DCE3-495F-A403-14DC7602DB9A}"/>
    <dgm:cxn modelId="{58C2117F-AAB2-4CE3-95E1-3E0BF567839E}" type="presOf" srcId="{A508E13F-98E1-4155-AF75-9B04A947145D}" destId="{D233853B-D9B6-4E6B-8E0B-830C96A9E343}" srcOrd="0" destOrd="0" presId="urn:microsoft.com/office/officeart/2005/8/layout/radial2"/>
    <dgm:cxn modelId="{454BD0E8-10C4-4E9D-95EF-D93252F0D9EB}" srcId="{BF13EDC5-03B8-4D6E-91C5-B8503EA7AA1D}" destId="{49E1F5AE-D7C4-42D0-889D-BB8645C27DDE}" srcOrd="1" destOrd="0" parTransId="{6F2D4E5B-B1CB-4D2D-8DAB-DBB8B45A9E4B}" sibTransId="{54E69B54-A718-412A-9C09-783A0B010E02}"/>
    <dgm:cxn modelId="{666A791D-2500-406D-B2DA-FB8CD7D8A5F1}" type="presOf" srcId="{612E2EFB-2535-416E-B4BE-F727E0C3FB5F}" destId="{1608C9C8-80B6-431B-A186-274396C2CC21}" srcOrd="0" destOrd="0" presId="urn:microsoft.com/office/officeart/2005/8/layout/radial2"/>
    <dgm:cxn modelId="{E5C48FD2-4BAC-4916-B738-7AB154B4C09F}" type="presParOf" srcId="{CF65106D-78A4-4C8E-A588-13A18F5CD7D6}" destId="{AD58FEFC-BB6F-4F09-8490-88329A609173}" srcOrd="0" destOrd="0" presId="urn:microsoft.com/office/officeart/2005/8/layout/radial2"/>
    <dgm:cxn modelId="{A3739D03-096B-4313-A520-70ADC9B5D946}" type="presParOf" srcId="{AD58FEFC-BB6F-4F09-8490-88329A609173}" destId="{377CB426-3346-404E-91BF-CA6D9CA5C965}" srcOrd="0" destOrd="0" presId="urn:microsoft.com/office/officeart/2005/8/layout/radial2"/>
    <dgm:cxn modelId="{B1863730-AD59-4751-96E1-1100D6D991AA}" type="presParOf" srcId="{377CB426-3346-404E-91BF-CA6D9CA5C965}" destId="{6610C3AC-3DDD-4412-9723-9F93346EAD41}" srcOrd="0" destOrd="0" presId="urn:microsoft.com/office/officeart/2005/8/layout/radial2"/>
    <dgm:cxn modelId="{EB09CA79-82B4-44F0-9C0C-DD741A394FA5}" type="presParOf" srcId="{377CB426-3346-404E-91BF-CA6D9CA5C965}" destId="{27D469DA-7F35-4317-8140-56EBDA80D984}" srcOrd="1" destOrd="0" presId="urn:microsoft.com/office/officeart/2005/8/layout/radial2"/>
    <dgm:cxn modelId="{7C77C948-0B92-4289-ABA8-DDC5761C440D}" type="presParOf" srcId="{AD58FEFC-BB6F-4F09-8490-88329A609173}" destId="{1608C9C8-80B6-431B-A186-274396C2CC21}" srcOrd="1" destOrd="0" presId="urn:microsoft.com/office/officeart/2005/8/layout/radial2"/>
    <dgm:cxn modelId="{5AAEA0D1-F4EF-48ED-8646-E192275468B3}" type="presParOf" srcId="{AD58FEFC-BB6F-4F09-8490-88329A609173}" destId="{525F0606-1F8A-4026-8701-9ED09F59DCAE}" srcOrd="2" destOrd="0" presId="urn:microsoft.com/office/officeart/2005/8/layout/radial2"/>
    <dgm:cxn modelId="{B499A14B-0CDD-415C-ABBA-75B20B3F8BCA}" type="presParOf" srcId="{525F0606-1F8A-4026-8701-9ED09F59DCAE}" destId="{2095A43A-72BE-4A0F-B1F2-2AF83B0F3D2E}" srcOrd="0" destOrd="0" presId="urn:microsoft.com/office/officeart/2005/8/layout/radial2"/>
    <dgm:cxn modelId="{D9127469-BAFF-4852-BC47-57EE6C770296}" type="presParOf" srcId="{525F0606-1F8A-4026-8701-9ED09F59DCAE}" destId="{BB550257-8D02-46AD-B18E-08813006D3E0}" srcOrd="1" destOrd="0" presId="urn:microsoft.com/office/officeart/2005/8/layout/radial2"/>
    <dgm:cxn modelId="{4B507E2E-8C5C-4035-A73B-37DFB3496A73}" type="presParOf" srcId="{AD58FEFC-BB6F-4F09-8490-88329A609173}" destId="{18E8D66B-C4F1-4614-B2C1-D4F1B6807A48}" srcOrd="3" destOrd="0" presId="urn:microsoft.com/office/officeart/2005/8/layout/radial2"/>
    <dgm:cxn modelId="{33A8A66A-36F8-484A-9B40-CF103A51ABB5}" type="presParOf" srcId="{AD58FEFC-BB6F-4F09-8490-88329A609173}" destId="{7E213E91-0651-4B00-A666-467A505DF01E}" srcOrd="4" destOrd="0" presId="urn:microsoft.com/office/officeart/2005/8/layout/radial2"/>
    <dgm:cxn modelId="{5380DD46-374B-4811-A4F1-56AEC8319DAC}" type="presParOf" srcId="{7E213E91-0651-4B00-A666-467A505DF01E}" destId="{DE36D28D-9E5F-43BE-8046-27B76551D805}" srcOrd="0" destOrd="0" presId="urn:microsoft.com/office/officeart/2005/8/layout/radial2"/>
    <dgm:cxn modelId="{9AE0C2C7-350F-4ED4-BD97-30E3E806D7D6}" type="presParOf" srcId="{7E213E91-0651-4B00-A666-467A505DF01E}" destId="{B14573B9-0C29-4569-8BB6-46E648F7D7D3}" srcOrd="1" destOrd="0" presId="urn:microsoft.com/office/officeart/2005/8/layout/radial2"/>
    <dgm:cxn modelId="{F24D9CDC-7570-43EB-B1BA-024602E79DA8}" type="presParOf" srcId="{AD58FEFC-BB6F-4F09-8490-88329A609173}" destId="{F775E9CF-DDDA-4E75-839B-12BF63342061}" srcOrd="5" destOrd="0" presId="urn:microsoft.com/office/officeart/2005/8/layout/radial2"/>
    <dgm:cxn modelId="{A81EEC21-67DD-4B77-A27C-D703C0E0404F}" type="presParOf" srcId="{AD58FEFC-BB6F-4F09-8490-88329A609173}" destId="{EEC99BD3-61D4-418C-B1DA-AB69F8087AE7}" srcOrd="6" destOrd="0" presId="urn:microsoft.com/office/officeart/2005/8/layout/radial2"/>
    <dgm:cxn modelId="{FF007E1E-D769-46FE-A7A6-A23F1BE36448}" type="presParOf" srcId="{EEC99BD3-61D4-418C-B1DA-AB69F8087AE7}" destId="{578F6056-D29C-4AE1-A28E-B67A30C2DCF8}" srcOrd="0" destOrd="0" presId="urn:microsoft.com/office/officeart/2005/8/layout/radial2"/>
    <dgm:cxn modelId="{D7D862CD-29F5-4EB7-89F9-45062073CD8C}" type="presParOf" srcId="{EEC99BD3-61D4-418C-B1DA-AB69F8087AE7}" destId="{423B8244-9E4D-49D9-B38F-7A26C8FC2D4F}" srcOrd="1" destOrd="0" presId="urn:microsoft.com/office/officeart/2005/8/layout/radial2"/>
    <dgm:cxn modelId="{21C75020-D2F1-4E2F-88DC-57567A3FDD57}" type="presParOf" srcId="{AD58FEFC-BB6F-4F09-8490-88329A609173}" destId="{648A04FF-2099-47B3-BAFF-9C5197CA60CE}" srcOrd="7" destOrd="0" presId="urn:microsoft.com/office/officeart/2005/8/layout/radial2"/>
    <dgm:cxn modelId="{E91EFDD9-8C05-41E0-874B-04324EA7354C}" type="presParOf" srcId="{AD58FEFC-BB6F-4F09-8490-88329A609173}" destId="{CEAAD270-4611-42D5-BAA2-726B68C7C389}" srcOrd="8" destOrd="0" presId="urn:microsoft.com/office/officeart/2005/8/layout/radial2"/>
    <dgm:cxn modelId="{75A8BFC1-28DE-4574-90C1-2236AD0691C5}" type="presParOf" srcId="{CEAAD270-4611-42D5-BAA2-726B68C7C389}" destId="{D233853B-D9B6-4E6B-8E0B-830C96A9E343}" srcOrd="0" destOrd="0" presId="urn:microsoft.com/office/officeart/2005/8/layout/radial2"/>
    <dgm:cxn modelId="{8946458F-67C7-4200-8F22-C1C229EEA54C}" type="presParOf" srcId="{CEAAD270-4611-42D5-BAA2-726B68C7C389}" destId="{4C62F3DD-0A5C-4ABC-A2A3-44F8C19CB46B}" srcOrd="1" destOrd="0" presId="urn:microsoft.com/office/officeart/2005/8/layout/radial2"/>
  </dgm:cxnLst>
  <dgm:bg/>
  <dgm:whole>
    <a:ln>
      <a:solidFill>
        <a:srgbClr val="906EB7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8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FA50F-88B1-4115-B8A4-129E894E6AD5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8690-264B-46F5-8DB3-687672AFF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44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7C229-A3DA-4053-A5EA-66E0FE94D6C2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28A4-C264-4BBB-B7D0-5EE5D7EAD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8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1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3163" y="0"/>
            <a:ext cx="4160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375" y="762000"/>
            <a:ext cx="3130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19"/>
          <p:cNvSpPr>
            <a:spLocks/>
          </p:cNvSpPr>
          <p:nvPr/>
        </p:nvSpPr>
        <p:spPr bwMode="gray">
          <a:xfrm>
            <a:off x="-19050" y="-6350"/>
            <a:ext cx="9172575" cy="1592263"/>
          </a:xfrm>
          <a:custGeom>
            <a:avLst/>
            <a:gdLst/>
            <a:ahLst/>
            <a:cxnLst>
              <a:cxn ang="0">
                <a:pos x="5778" y="640"/>
              </a:cxn>
              <a:cxn ang="0">
                <a:pos x="2656" y="668"/>
              </a:cxn>
              <a:cxn ang="0">
                <a:pos x="0" y="726"/>
              </a:cxn>
              <a:cxn ang="0">
                <a:pos x="12" y="6"/>
              </a:cxn>
              <a:cxn ang="0">
                <a:pos x="5778" y="0"/>
              </a:cxn>
              <a:cxn ang="0">
                <a:pos x="5778" y="640"/>
              </a:cxn>
            </a:cxnLst>
            <a:rect l="0" t="0" r="r" b="b"/>
            <a:pathLst>
              <a:path w="5778" h="1215">
                <a:moveTo>
                  <a:pt x="5778" y="640"/>
                </a:moveTo>
                <a:cubicBezTo>
                  <a:pt x="4217" y="104"/>
                  <a:pt x="3024" y="562"/>
                  <a:pt x="2656" y="668"/>
                </a:cubicBezTo>
                <a:cubicBezTo>
                  <a:pt x="2288" y="774"/>
                  <a:pt x="1066" y="1215"/>
                  <a:pt x="0" y="726"/>
                </a:cubicBezTo>
                <a:cubicBezTo>
                  <a:pt x="0" y="726"/>
                  <a:pt x="12" y="292"/>
                  <a:pt x="12" y="6"/>
                </a:cubicBezTo>
                <a:cubicBezTo>
                  <a:pt x="2901" y="5"/>
                  <a:pt x="5778" y="0"/>
                  <a:pt x="5778" y="0"/>
                </a:cubicBezTo>
                <a:cubicBezTo>
                  <a:pt x="5778" y="227"/>
                  <a:pt x="5778" y="413"/>
                  <a:pt x="5778" y="640"/>
                </a:cubicBezTo>
                <a:close/>
              </a:path>
            </a:pathLst>
          </a:custGeom>
          <a:solidFill>
            <a:srgbClr val="000000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20"/>
          <p:cNvSpPr>
            <a:spLocks/>
          </p:cNvSpPr>
          <p:nvPr/>
        </p:nvSpPr>
        <p:spPr bwMode="gray">
          <a:xfrm flipH="1">
            <a:off x="-4763" y="-57150"/>
            <a:ext cx="9167813" cy="1541463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3148" y="662"/>
              </a:cxn>
              <a:cxn ang="0">
                <a:pos x="5783" y="614"/>
              </a:cxn>
              <a:cxn ang="0">
                <a:pos x="5783" y="42"/>
              </a:cxn>
              <a:cxn ang="0">
                <a:pos x="0" y="42"/>
              </a:cxn>
              <a:cxn ang="0">
                <a:pos x="0" y="496"/>
              </a:cxn>
            </a:cxnLst>
            <a:rect l="0" t="0" r="r" b="b"/>
            <a:pathLst>
              <a:path w="5783" h="1176">
                <a:moveTo>
                  <a:pt x="0" y="496"/>
                </a:moveTo>
                <a:cubicBezTo>
                  <a:pt x="1405" y="0"/>
                  <a:pt x="2961" y="600"/>
                  <a:pt x="3148" y="662"/>
                </a:cubicBezTo>
                <a:cubicBezTo>
                  <a:pt x="3335" y="724"/>
                  <a:pt x="4732" y="1176"/>
                  <a:pt x="5783" y="614"/>
                </a:cubicBezTo>
                <a:cubicBezTo>
                  <a:pt x="5783" y="614"/>
                  <a:pt x="5783" y="328"/>
                  <a:pt x="5783" y="42"/>
                </a:cubicBezTo>
                <a:cubicBezTo>
                  <a:pt x="2891" y="42"/>
                  <a:pt x="0" y="42"/>
                  <a:pt x="0" y="42"/>
                </a:cubicBezTo>
                <a:cubicBezTo>
                  <a:pt x="0" y="269"/>
                  <a:pt x="0" y="269"/>
                  <a:pt x="0" y="4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 flipH="1">
            <a:off x="-4763" y="258763"/>
            <a:ext cx="6643688" cy="1225550"/>
          </a:xfrm>
          <a:custGeom>
            <a:avLst/>
            <a:gdLst/>
            <a:ahLst/>
            <a:cxnLst>
              <a:cxn ang="0">
                <a:pos x="669" y="179"/>
              </a:cxn>
              <a:cxn ang="0">
                <a:pos x="1538" y="422"/>
              </a:cxn>
              <a:cxn ang="0">
                <a:pos x="4173" y="374"/>
              </a:cxn>
              <a:cxn ang="0">
                <a:pos x="4173" y="306"/>
              </a:cxn>
              <a:cxn ang="0">
                <a:pos x="2845" y="589"/>
              </a:cxn>
              <a:cxn ang="0">
                <a:pos x="1165" y="85"/>
              </a:cxn>
              <a:cxn ang="0">
                <a:pos x="0" y="77"/>
              </a:cxn>
              <a:cxn ang="0">
                <a:pos x="669" y="179"/>
              </a:cxn>
            </a:cxnLst>
            <a:rect l="0" t="0" r="r" b="b"/>
            <a:pathLst>
              <a:path w="4173" h="936">
                <a:moveTo>
                  <a:pt x="669" y="179"/>
                </a:moveTo>
                <a:cubicBezTo>
                  <a:pt x="1122" y="287"/>
                  <a:pt x="1351" y="360"/>
                  <a:pt x="1538" y="422"/>
                </a:cubicBezTo>
                <a:cubicBezTo>
                  <a:pt x="1725" y="484"/>
                  <a:pt x="3122" y="936"/>
                  <a:pt x="4173" y="374"/>
                </a:cubicBezTo>
                <a:cubicBezTo>
                  <a:pt x="4173" y="374"/>
                  <a:pt x="4173" y="387"/>
                  <a:pt x="4173" y="306"/>
                </a:cubicBezTo>
                <a:cubicBezTo>
                  <a:pt x="3957" y="435"/>
                  <a:pt x="3346" y="626"/>
                  <a:pt x="2845" y="589"/>
                </a:cubicBezTo>
                <a:cubicBezTo>
                  <a:pt x="2344" y="552"/>
                  <a:pt x="1639" y="170"/>
                  <a:pt x="1165" y="85"/>
                </a:cubicBezTo>
                <a:cubicBezTo>
                  <a:pt x="691" y="0"/>
                  <a:pt x="261" y="21"/>
                  <a:pt x="0" y="77"/>
                </a:cubicBezTo>
                <a:cubicBezTo>
                  <a:pt x="2" y="84"/>
                  <a:pt x="261" y="92"/>
                  <a:pt x="669" y="17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" name="Freeform 23"/>
          <p:cNvSpPr>
            <a:spLocks/>
          </p:cNvSpPr>
          <p:nvPr/>
        </p:nvSpPr>
        <p:spPr bwMode="hidden">
          <a:xfrm flipH="1">
            <a:off x="-3175" y="-3175"/>
            <a:ext cx="3862388" cy="1435100"/>
          </a:xfrm>
          <a:custGeom>
            <a:avLst/>
            <a:gdLst/>
            <a:ahLst/>
            <a:cxnLst>
              <a:cxn ang="0">
                <a:pos x="2426" y="1"/>
              </a:cxn>
              <a:cxn ang="0">
                <a:pos x="2426" y="464"/>
              </a:cxn>
              <a:cxn ang="0">
                <a:pos x="0" y="0"/>
              </a:cxn>
              <a:cxn ang="0">
                <a:pos x="2426" y="1"/>
              </a:cxn>
            </a:cxnLst>
            <a:rect l="0" t="0" r="r" b="b"/>
            <a:pathLst>
              <a:path w="2426" h="1095">
                <a:moveTo>
                  <a:pt x="2426" y="1"/>
                </a:moveTo>
                <a:cubicBezTo>
                  <a:pt x="2426" y="232"/>
                  <a:pt x="2426" y="464"/>
                  <a:pt x="2426" y="464"/>
                </a:cubicBezTo>
                <a:cubicBezTo>
                  <a:pt x="1216" y="1095"/>
                  <a:pt x="584" y="162"/>
                  <a:pt x="0" y="0"/>
                </a:cubicBezTo>
                <a:cubicBezTo>
                  <a:pt x="0" y="0"/>
                  <a:pt x="1213" y="0"/>
                  <a:pt x="2426" y="1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hidden">
          <a:xfrm>
            <a:off x="0" y="1447800"/>
            <a:ext cx="9144000" cy="30861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  <a:alpha val="0"/>
                </a:srgbClr>
              </a:gs>
              <a:gs pos="50000">
                <a:srgbClr val="FFFFFF">
                  <a:alpha val="8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4" name="Picture 18" descr="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225" y="5680075"/>
            <a:ext cx="39195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90488" y="3759200"/>
            <a:ext cx="4910137" cy="2901950"/>
            <a:chOff x="57" y="2368"/>
            <a:chExt cx="3093" cy="1828"/>
          </a:xfrm>
        </p:grpSpPr>
        <p:pic>
          <p:nvPicPr>
            <p:cNvPr id="16" name="Picture 40" descr="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" y="2513"/>
              <a:ext cx="2492" cy="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3" descr="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444358">
              <a:off x="517" y="2368"/>
              <a:ext cx="2633" cy="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1" descr="med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1178453" flipH="1">
              <a:off x="761" y="2906"/>
              <a:ext cx="18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2" descr="ambulanc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37" y="3060"/>
              <a:ext cx="36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7" descr="hospital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278089">
              <a:off x="257" y="3127"/>
              <a:ext cx="748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59" descr="00001213029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47011">
            <a:off x="7546975" y="5746750"/>
            <a:ext cx="650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7" descr="med6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96300" y="1209675"/>
            <a:ext cx="536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5" descr="scanner_2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10550" y="1450975"/>
            <a:ext cx="5603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9" descr="logo(trasparance)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47000" y="738188"/>
            <a:ext cx="1168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81225"/>
            <a:ext cx="9144000" cy="1006475"/>
          </a:xfrm>
          <a:effectLst/>
        </p:spPr>
        <p:txBody>
          <a:bodyPr/>
          <a:lstStyle>
            <a:lvl1pPr algn="ctr"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86150"/>
            <a:ext cx="6400800" cy="400050"/>
          </a:xfrm>
        </p:spPr>
        <p:txBody>
          <a:bodyPr/>
          <a:lstStyle>
            <a:lvl1pPr marL="0" indent="0" algn="ctr">
              <a:buFontTx/>
              <a:buNone/>
              <a:defRPr sz="2000" i="1">
                <a:solidFill>
                  <a:srgbClr val="163D0F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245225"/>
            <a:ext cx="16002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245225"/>
            <a:ext cx="16510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3886200" y="6245225"/>
            <a:ext cx="1371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9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25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3E868-5CED-44CC-AC46-6472369DBA60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730AB-AD67-4C2B-8431-1394AD20EA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8318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450E-360D-4FA5-B6F8-AF9AC82B6D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92C24-2718-4066-905F-B1EF0C2314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7687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304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8420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928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8991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01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90E6C-5A62-4444-842F-178B6739CE7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AE28E-DB77-4D7D-929C-49FB274ACF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207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B8153-9E64-46C4-B878-C5A3E8035DDB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31CD9-1E25-4266-A75D-58FEE58EC0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6830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663F77-123D-4DAE-B3B1-FB096C6EF30A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B58E2-291A-45F1-BCB8-450634DF3D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10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628650"/>
            <a:ext cx="2139950" cy="5497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28650"/>
            <a:ext cx="6267450" cy="5497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479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DA4D8-96A5-472A-93B3-D57075F940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352D-317B-4A61-8E68-0A524BBB6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169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6F603-E00B-4E19-BDD4-373A9413C6A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3338-CD1B-4C38-AA9F-65FE662301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1359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280F0-3104-4D3B-A905-2A65CB4396F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00682-87DD-4E53-9577-F8ECB7FB86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2954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361C9-2C10-4750-A69D-86E020BE5B2F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E3CC7-4D54-45E6-A341-A484FA0DD7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4269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5B43A-6ED3-4BBD-8D97-1C27B2924B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E6137-7DED-4A4F-8225-1E1AF5435E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9166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226BE-F8DB-4C63-9DDD-F8EB0ED3DE12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A449-8C73-48B3-BE8D-9D672508DA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430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3E868-5CED-44CC-AC46-6472369DBA60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730AB-AD67-4C2B-8431-1394AD20EA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733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450E-360D-4FA5-B6F8-AF9AC82B6D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92C24-2718-4066-905F-B1EF0C2314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0833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968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48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075" y="628650"/>
            <a:ext cx="7908925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688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5010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2090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2837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90E6C-5A62-4444-842F-178B6739CE7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AE28E-DB77-4D7D-929C-49FB274ACF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1123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B8153-9E64-46C4-B878-C5A3E8035DDB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31CD9-1E25-4266-A75D-58FEE58EC0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783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663F77-123D-4DAE-B3B1-FB096C6EF30A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B58E2-291A-45F1-BCB8-450634DF3D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3929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DA4D8-96A5-472A-93B3-D57075F940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352D-317B-4A61-8E68-0A524BBB6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8088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6F603-E00B-4E19-BDD4-373A9413C6A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3338-CD1B-4C38-AA9F-65FE662301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2465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280F0-3104-4D3B-A905-2A65CB4396F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00682-87DD-4E53-9577-F8ECB7FB86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9297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361C9-2C10-4750-A69D-86E020BE5B2F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E3CC7-4D54-45E6-A341-A484FA0DD7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9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075" y="628650"/>
            <a:ext cx="7908925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903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5B43A-6ED3-4BBD-8D97-1C27B2924B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E6137-7DED-4A4F-8225-1E1AF5435E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4197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226BE-F8DB-4C63-9DDD-F8EB0ED3DE12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A449-8C73-48B3-BE8D-9D672508DA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8623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3E868-5CED-44CC-AC46-6472369DBA60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730AB-AD67-4C2B-8431-1394AD20EA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1169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450E-360D-4FA5-B6F8-AF9AC82B6D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92C24-2718-4066-905F-B1EF0C2314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3091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6295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33686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5038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0490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1554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90E6C-5A62-4444-842F-178B6739CE7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AE28E-DB77-4D7D-929C-49FB274ACF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9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167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B8153-9E64-46C4-B878-C5A3E8035DDB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31CD9-1E25-4266-A75D-58FEE58EC0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5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2106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3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42179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03768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640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8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1124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1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878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02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8752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821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4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31367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5431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6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39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91903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3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4827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9077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643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6605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6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43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195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70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418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9672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912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7597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3492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32638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"/>
          <p:cNvSpPr>
            <a:spLocks noChangeArrowheads="1"/>
          </p:cNvSpPr>
          <p:nvPr/>
        </p:nvSpPr>
        <p:spPr bwMode="gray">
          <a:xfrm>
            <a:off x="3667125" y="4191000"/>
            <a:ext cx="1912938" cy="127635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Rectangle 93"/>
          <p:cNvSpPr>
            <a:spLocks noChangeArrowheads="1"/>
          </p:cNvSpPr>
          <p:nvPr/>
        </p:nvSpPr>
        <p:spPr bwMode="gray">
          <a:xfrm>
            <a:off x="1725613" y="2957513"/>
            <a:ext cx="1931987" cy="1233487"/>
          </a:xfrm>
          <a:prstGeom prst="rect">
            <a:avLst/>
          </a:prstGeom>
          <a:solidFill>
            <a:srgbClr val="CF6F9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Rectangle 94"/>
          <p:cNvSpPr>
            <a:spLocks noChangeArrowheads="1"/>
          </p:cNvSpPr>
          <p:nvPr/>
        </p:nvSpPr>
        <p:spPr bwMode="gray">
          <a:xfrm>
            <a:off x="0" y="4198938"/>
            <a:ext cx="1828800" cy="1268412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Rectangle 95"/>
          <p:cNvSpPr>
            <a:spLocks noChangeArrowheads="1"/>
          </p:cNvSpPr>
          <p:nvPr/>
        </p:nvSpPr>
        <p:spPr bwMode="gray">
          <a:xfrm>
            <a:off x="0" y="5461000"/>
            <a:ext cx="9144000" cy="1397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gray">
          <a:xfrm>
            <a:off x="7353300" y="2967038"/>
            <a:ext cx="1790700" cy="1250950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Rectangle 104"/>
          <p:cNvSpPr>
            <a:spLocks noChangeArrowheads="1"/>
          </p:cNvSpPr>
          <p:nvPr/>
        </p:nvSpPr>
        <p:spPr bwMode="gray">
          <a:xfrm>
            <a:off x="5580063" y="2957513"/>
            <a:ext cx="1778000" cy="250507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8" name="Picture 110" descr="MHH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054475"/>
            <a:ext cx="212407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1" descr="MHH1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138" y="4179888"/>
            <a:ext cx="193198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4" descr="MHH18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425" y="2957513"/>
            <a:ext cx="192563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6" descr="MIC004L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9425" y="2954338"/>
            <a:ext cx="1801813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7" descr="MHH1914"/>
          <p:cNvPicPr>
            <a:picLocks noChangeAspect="1" noChangeArrowheads="1"/>
          </p:cNvPicPr>
          <p:nvPr/>
        </p:nvPicPr>
        <p:blipFill>
          <a:blip r:embed="rId6" cstate="print"/>
          <a:srcRect r="12"/>
          <a:stretch>
            <a:fillRect/>
          </a:stretch>
        </p:blipFill>
        <p:spPr bwMode="auto">
          <a:xfrm>
            <a:off x="0" y="2949575"/>
            <a:ext cx="174942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459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72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8746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76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18664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99449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8659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990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69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08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5114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38125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Freeform 68"/>
          <p:cNvSpPr>
            <a:spLocks/>
          </p:cNvSpPr>
          <p:nvPr/>
        </p:nvSpPr>
        <p:spPr bwMode="ltGray">
          <a:xfrm>
            <a:off x="2239963" y="-15875"/>
            <a:ext cx="6916737" cy="6873875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561" y="181"/>
              </a:cxn>
              <a:cxn ang="0">
                <a:pos x="943" y="489"/>
              </a:cxn>
              <a:cxn ang="0">
                <a:pos x="1221" y="955"/>
              </a:cxn>
              <a:cxn ang="0">
                <a:pos x="1413" y="1618"/>
              </a:cxn>
              <a:cxn ang="0">
                <a:pos x="1290" y="2648"/>
              </a:cxn>
              <a:cxn ang="0">
                <a:pos x="0" y="4330"/>
              </a:cxn>
              <a:cxn ang="0">
                <a:pos x="4349" y="4330"/>
              </a:cxn>
              <a:cxn ang="0">
                <a:pos x="4357" y="3"/>
              </a:cxn>
              <a:cxn ang="0">
                <a:pos x="189" y="0"/>
              </a:cxn>
            </a:cxnLst>
            <a:rect l="0" t="0" r="r" b="b"/>
            <a:pathLst>
              <a:path w="4357" h="4330">
                <a:moveTo>
                  <a:pt x="189" y="0"/>
                </a:moveTo>
                <a:lnTo>
                  <a:pt x="561" y="181"/>
                </a:lnTo>
                <a:lnTo>
                  <a:pt x="943" y="489"/>
                </a:lnTo>
                <a:lnTo>
                  <a:pt x="1221" y="955"/>
                </a:lnTo>
                <a:lnTo>
                  <a:pt x="1413" y="1618"/>
                </a:lnTo>
                <a:lnTo>
                  <a:pt x="1290" y="2648"/>
                </a:lnTo>
                <a:lnTo>
                  <a:pt x="0" y="4330"/>
                </a:lnTo>
                <a:lnTo>
                  <a:pt x="4349" y="4330"/>
                </a:lnTo>
                <a:lnTo>
                  <a:pt x="4357" y="3"/>
                </a:lnTo>
                <a:lnTo>
                  <a:pt x="18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38" name="Freeform 66"/>
          <p:cNvSpPr>
            <a:spLocks/>
          </p:cNvSpPr>
          <p:nvPr/>
        </p:nvSpPr>
        <p:spPr bwMode="lt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24314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39" name="Freeform 67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3048000"/>
            <a:ext cx="4114800" cy="762000"/>
          </a:xfrm>
        </p:spPr>
        <p:txBody>
          <a:bodyPr/>
          <a:lstStyle>
            <a:lvl1pPr algn="l">
              <a:defRPr sz="4400" b="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44" name="Rectangle 7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64313"/>
            <a:ext cx="2133600" cy="157162"/>
          </a:xfrm>
        </p:spPr>
        <p:txBody>
          <a:bodyPr/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  <p:sp>
        <p:nvSpPr>
          <p:cNvPr id="3145" name="Rectangle 7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0025"/>
            <a:ext cx="2895600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kumimoji="0" lang="en-US" dirty="0"/>
          </a:p>
        </p:txBody>
      </p:sp>
      <p:sp>
        <p:nvSpPr>
          <p:cNvPr id="3146" name="Rectangle 7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4284663" y="3933825"/>
            <a:ext cx="4875212" cy="431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white">
          <a:xfrm>
            <a:off x="4297363" y="3937000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43" name="Freeform 71"/>
          <p:cNvSpPr>
            <a:spLocks/>
          </p:cNvSpPr>
          <p:nvPr/>
        </p:nvSpPr>
        <p:spPr bwMode="gray">
          <a:xfrm>
            <a:off x="965200" y="-9525"/>
            <a:ext cx="3822700" cy="6880225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2"/>
              </a:cxn>
              <a:cxn ang="0">
                <a:pos x="0" y="4326"/>
              </a:cxn>
              <a:cxn ang="0">
                <a:pos x="1208" y="4334"/>
              </a:cxn>
              <a:cxn ang="0">
                <a:pos x="2272" y="2566"/>
              </a:cxn>
              <a:cxn ang="0">
                <a:pos x="998" y="2"/>
              </a:cxn>
              <a:cxn ang="0">
                <a:pos x="858" y="0"/>
              </a:cxn>
            </a:cxnLst>
            <a:rect l="0" t="0" r="r" b="b"/>
            <a:pathLst>
              <a:path w="2408" h="4334">
                <a:moveTo>
                  <a:pt x="858" y="0"/>
                </a:moveTo>
                <a:cubicBezTo>
                  <a:pt x="2020" y="270"/>
                  <a:pt x="2408" y="1630"/>
                  <a:pt x="1984" y="2582"/>
                </a:cubicBezTo>
                <a:cubicBezTo>
                  <a:pt x="1560" y="3534"/>
                  <a:pt x="880" y="3975"/>
                  <a:pt x="0" y="4326"/>
                </a:cubicBezTo>
                <a:lnTo>
                  <a:pt x="1208" y="4334"/>
                </a:lnTo>
                <a:cubicBezTo>
                  <a:pt x="1520" y="4078"/>
                  <a:pt x="2144" y="3342"/>
                  <a:pt x="2272" y="2566"/>
                </a:cubicBezTo>
                <a:cubicBezTo>
                  <a:pt x="2400" y="1790"/>
                  <a:pt x="2278" y="418"/>
                  <a:pt x="998" y="2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724400" y="3886200"/>
            <a:ext cx="42672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3153" name="Picture 81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43475" cy="624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34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8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086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47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853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10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75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04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69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85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71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D92626-37D2-4832-BF7A-BC283494A20D}" type="datetimeFigureOut">
              <a:rPr lang="en-US" smtClean="0"/>
              <a:pPr/>
              <a:t>7/29/2016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74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1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3163" y="0"/>
            <a:ext cx="4160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75" y="762000"/>
            <a:ext cx="3130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19"/>
          <p:cNvSpPr>
            <a:spLocks/>
          </p:cNvSpPr>
          <p:nvPr/>
        </p:nvSpPr>
        <p:spPr bwMode="gray">
          <a:xfrm>
            <a:off x="-19050" y="-6350"/>
            <a:ext cx="9172575" cy="1592263"/>
          </a:xfrm>
          <a:custGeom>
            <a:avLst/>
            <a:gdLst/>
            <a:ahLst/>
            <a:cxnLst>
              <a:cxn ang="0">
                <a:pos x="5778" y="640"/>
              </a:cxn>
              <a:cxn ang="0">
                <a:pos x="2656" y="668"/>
              </a:cxn>
              <a:cxn ang="0">
                <a:pos x="0" y="726"/>
              </a:cxn>
              <a:cxn ang="0">
                <a:pos x="12" y="6"/>
              </a:cxn>
              <a:cxn ang="0">
                <a:pos x="5778" y="0"/>
              </a:cxn>
              <a:cxn ang="0">
                <a:pos x="5778" y="640"/>
              </a:cxn>
            </a:cxnLst>
            <a:rect l="0" t="0" r="r" b="b"/>
            <a:pathLst>
              <a:path w="5778" h="1215">
                <a:moveTo>
                  <a:pt x="5778" y="640"/>
                </a:moveTo>
                <a:cubicBezTo>
                  <a:pt x="4217" y="104"/>
                  <a:pt x="3024" y="562"/>
                  <a:pt x="2656" y="668"/>
                </a:cubicBezTo>
                <a:cubicBezTo>
                  <a:pt x="2288" y="774"/>
                  <a:pt x="1066" y="1215"/>
                  <a:pt x="0" y="726"/>
                </a:cubicBezTo>
                <a:cubicBezTo>
                  <a:pt x="0" y="726"/>
                  <a:pt x="12" y="292"/>
                  <a:pt x="12" y="6"/>
                </a:cubicBezTo>
                <a:cubicBezTo>
                  <a:pt x="2901" y="5"/>
                  <a:pt x="5778" y="0"/>
                  <a:pt x="5778" y="0"/>
                </a:cubicBezTo>
                <a:cubicBezTo>
                  <a:pt x="5778" y="227"/>
                  <a:pt x="5778" y="413"/>
                  <a:pt x="5778" y="640"/>
                </a:cubicBezTo>
                <a:close/>
              </a:path>
            </a:pathLst>
          </a:custGeom>
          <a:solidFill>
            <a:srgbClr val="000000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20"/>
          <p:cNvSpPr>
            <a:spLocks/>
          </p:cNvSpPr>
          <p:nvPr/>
        </p:nvSpPr>
        <p:spPr bwMode="gray">
          <a:xfrm flipH="1">
            <a:off x="-4763" y="-57150"/>
            <a:ext cx="9167813" cy="1541463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3148" y="662"/>
              </a:cxn>
              <a:cxn ang="0">
                <a:pos x="5783" y="614"/>
              </a:cxn>
              <a:cxn ang="0">
                <a:pos x="5783" y="42"/>
              </a:cxn>
              <a:cxn ang="0">
                <a:pos x="0" y="42"/>
              </a:cxn>
              <a:cxn ang="0">
                <a:pos x="0" y="496"/>
              </a:cxn>
            </a:cxnLst>
            <a:rect l="0" t="0" r="r" b="b"/>
            <a:pathLst>
              <a:path w="5783" h="1176">
                <a:moveTo>
                  <a:pt x="0" y="496"/>
                </a:moveTo>
                <a:cubicBezTo>
                  <a:pt x="1405" y="0"/>
                  <a:pt x="2961" y="600"/>
                  <a:pt x="3148" y="662"/>
                </a:cubicBezTo>
                <a:cubicBezTo>
                  <a:pt x="3335" y="724"/>
                  <a:pt x="4732" y="1176"/>
                  <a:pt x="5783" y="614"/>
                </a:cubicBezTo>
                <a:cubicBezTo>
                  <a:pt x="5783" y="614"/>
                  <a:pt x="5783" y="328"/>
                  <a:pt x="5783" y="42"/>
                </a:cubicBezTo>
                <a:cubicBezTo>
                  <a:pt x="2891" y="42"/>
                  <a:pt x="0" y="42"/>
                  <a:pt x="0" y="42"/>
                </a:cubicBezTo>
                <a:cubicBezTo>
                  <a:pt x="0" y="269"/>
                  <a:pt x="0" y="269"/>
                  <a:pt x="0" y="4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 flipH="1">
            <a:off x="-4763" y="258763"/>
            <a:ext cx="6643688" cy="1225550"/>
          </a:xfrm>
          <a:custGeom>
            <a:avLst/>
            <a:gdLst/>
            <a:ahLst/>
            <a:cxnLst>
              <a:cxn ang="0">
                <a:pos x="669" y="179"/>
              </a:cxn>
              <a:cxn ang="0">
                <a:pos x="1538" y="422"/>
              </a:cxn>
              <a:cxn ang="0">
                <a:pos x="4173" y="374"/>
              </a:cxn>
              <a:cxn ang="0">
                <a:pos x="4173" y="306"/>
              </a:cxn>
              <a:cxn ang="0">
                <a:pos x="2845" y="589"/>
              </a:cxn>
              <a:cxn ang="0">
                <a:pos x="1165" y="85"/>
              </a:cxn>
              <a:cxn ang="0">
                <a:pos x="0" y="77"/>
              </a:cxn>
              <a:cxn ang="0">
                <a:pos x="669" y="179"/>
              </a:cxn>
            </a:cxnLst>
            <a:rect l="0" t="0" r="r" b="b"/>
            <a:pathLst>
              <a:path w="4173" h="936">
                <a:moveTo>
                  <a:pt x="669" y="179"/>
                </a:moveTo>
                <a:cubicBezTo>
                  <a:pt x="1122" y="287"/>
                  <a:pt x="1351" y="360"/>
                  <a:pt x="1538" y="422"/>
                </a:cubicBezTo>
                <a:cubicBezTo>
                  <a:pt x="1725" y="484"/>
                  <a:pt x="3122" y="936"/>
                  <a:pt x="4173" y="374"/>
                </a:cubicBezTo>
                <a:cubicBezTo>
                  <a:pt x="4173" y="374"/>
                  <a:pt x="4173" y="387"/>
                  <a:pt x="4173" y="306"/>
                </a:cubicBezTo>
                <a:cubicBezTo>
                  <a:pt x="3957" y="435"/>
                  <a:pt x="3346" y="626"/>
                  <a:pt x="2845" y="589"/>
                </a:cubicBezTo>
                <a:cubicBezTo>
                  <a:pt x="2344" y="552"/>
                  <a:pt x="1639" y="170"/>
                  <a:pt x="1165" y="85"/>
                </a:cubicBezTo>
                <a:cubicBezTo>
                  <a:pt x="691" y="0"/>
                  <a:pt x="261" y="21"/>
                  <a:pt x="0" y="77"/>
                </a:cubicBezTo>
                <a:cubicBezTo>
                  <a:pt x="2" y="84"/>
                  <a:pt x="261" y="92"/>
                  <a:pt x="669" y="17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" name="Freeform 23"/>
          <p:cNvSpPr>
            <a:spLocks/>
          </p:cNvSpPr>
          <p:nvPr/>
        </p:nvSpPr>
        <p:spPr bwMode="hidden">
          <a:xfrm flipH="1">
            <a:off x="-3175" y="-3175"/>
            <a:ext cx="3862388" cy="1435100"/>
          </a:xfrm>
          <a:custGeom>
            <a:avLst/>
            <a:gdLst/>
            <a:ahLst/>
            <a:cxnLst>
              <a:cxn ang="0">
                <a:pos x="2426" y="1"/>
              </a:cxn>
              <a:cxn ang="0">
                <a:pos x="2426" y="464"/>
              </a:cxn>
              <a:cxn ang="0">
                <a:pos x="0" y="0"/>
              </a:cxn>
              <a:cxn ang="0">
                <a:pos x="2426" y="1"/>
              </a:cxn>
            </a:cxnLst>
            <a:rect l="0" t="0" r="r" b="b"/>
            <a:pathLst>
              <a:path w="2426" h="1095">
                <a:moveTo>
                  <a:pt x="2426" y="1"/>
                </a:moveTo>
                <a:cubicBezTo>
                  <a:pt x="2426" y="232"/>
                  <a:pt x="2426" y="464"/>
                  <a:pt x="2426" y="464"/>
                </a:cubicBezTo>
                <a:cubicBezTo>
                  <a:pt x="1216" y="1095"/>
                  <a:pt x="584" y="162"/>
                  <a:pt x="0" y="0"/>
                </a:cubicBezTo>
                <a:cubicBezTo>
                  <a:pt x="0" y="0"/>
                  <a:pt x="1213" y="0"/>
                  <a:pt x="2426" y="1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hidden">
          <a:xfrm>
            <a:off x="0" y="1447800"/>
            <a:ext cx="9144000" cy="30861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  <a:alpha val="0"/>
                </a:srgbClr>
              </a:gs>
              <a:gs pos="50000">
                <a:srgbClr val="FFFFFF">
                  <a:alpha val="8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4" name="Picture 18" descr="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225" y="5680075"/>
            <a:ext cx="39195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90488" y="3759200"/>
            <a:ext cx="4910137" cy="2901950"/>
            <a:chOff x="57" y="2368"/>
            <a:chExt cx="3093" cy="1828"/>
          </a:xfrm>
        </p:grpSpPr>
        <p:pic>
          <p:nvPicPr>
            <p:cNvPr id="16" name="Picture 40" descr="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" y="2513"/>
              <a:ext cx="2492" cy="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3" descr="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444358">
              <a:off x="517" y="2368"/>
              <a:ext cx="2633" cy="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1" descr="med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21178453" flipH="1">
              <a:off x="761" y="2906"/>
              <a:ext cx="18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2" descr="ambulan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37" y="3060"/>
              <a:ext cx="36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7" descr="hospita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278089">
              <a:off x="257" y="3127"/>
              <a:ext cx="748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59" descr="00001213029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47011">
            <a:off x="7546975" y="5746750"/>
            <a:ext cx="650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7" descr="med6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96300" y="1209675"/>
            <a:ext cx="536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5" descr="scanner_2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10550" y="1450975"/>
            <a:ext cx="5603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9" descr="logo(trasparance)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7000" y="738188"/>
            <a:ext cx="1168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81225"/>
            <a:ext cx="9144000" cy="1006475"/>
          </a:xfrm>
          <a:effectLst/>
        </p:spPr>
        <p:txBody>
          <a:bodyPr/>
          <a:lstStyle>
            <a:lvl1pPr algn="ctr"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86150"/>
            <a:ext cx="6400800" cy="400050"/>
          </a:xfrm>
        </p:spPr>
        <p:txBody>
          <a:bodyPr/>
          <a:lstStyle>
            <a:lvl1pPr marL="0" indent="0" algn="ctr">
              <a:buFontTx/>
              <a:buNone/>
              <a:defRPr sz="2000" i="1">
                <a:solidFill>
                  <a:srgbClr val="163D0F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245225"/>
            <a:ext cx="16002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BB58E2-291A-45F1-BCB8-450634DF3D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245225"/>
            <a:ext cx="16510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3886200" y="6245225"/>
            <a:ext cx="1371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2663F77-123D-4DAE-B3B1-FB096C6EF30A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0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02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A4D8-96A5-472A-93B3-D57075F940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352D-317B-4A61-8E68-0A524BBB6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576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6F603-E00B-4E19-BDD4-373A9413C6A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3338-CD1B-4C38-AA9F-65FE662301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757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280F0-3104-4D3B-A905-2A65CB4396F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00682-87DD-4E53-9577-F8ECB7FB86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52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61C9-2C10-4750-A69D-86E020BE5B2F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E3CC7-4D54-45E6-A341-A484FA0DD7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990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B43A-6ED3-4BBD-8D97-1C27B2924B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6137-7DED-4A4F-8225-1E1AF5435E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0368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26BE-F8DB-4C63-9DDD-F8EB0ED3DE12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AA449-8C73-48B3-BE8D-9D672508DA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303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3E868-5CED-44CC-AC46-6472369DBA60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30AB-AD67-4C2B-8431-1394AD20EA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4209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450E-360D-4FA5-B6F8-AF9AC82B6D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2C24-2718-4066-905F-B1EF0C2314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5908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0E6C-5A62-4444-842F-178B6739CE7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E28E-DB77-4D7D-929C-49FB274ACF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095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628650"/>
            <a:ext cx="2139950" cy="5497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28650"/>
            <a:ext cx="6267450" cy="5497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8153-9E64-46C4-B878-C5A3E8035DDB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31CD9-1E25-4266-A75D-58FEE58EC0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9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516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075" y="628650"/>
            <a:ext cx="7908925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391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075" y="628650"/>
            <a:ext cx="7908925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01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663F77-123D-4DAE-B3B1-FB096C6EF30A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B58E2-291A-45F1-BCB8-450634DF3D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8000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DA4D8-96A5-472A-93B3-D57075F940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352D-317B-4A61-8E68-0A524BBB6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11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6F603-E00B-4E19-BDD4-373A9413C6A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3338-CD1B-4C38-AA9F-65FE662301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8433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280F0-3104-4D3B-A905-2A65CB4396F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00682-87DD-4E53-9577-F8ECB7FB86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19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361C9-2C10-4750-A69D-86E020BE5B2F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E3CC7-4D54-45E6-A341-A484FA0DD7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4386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5B43A-6ED3-4BBD-8D97-1C27B2924B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E6137-7DED-4A4F-8225-1E1AF5435E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8578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226BE-F8DB-4C63-9DDD-F8EB0ED3DE12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A449-8C73-48B3-BE8D-9D672508DA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1384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3E868-5CED-44CC-AC46-6472369DBA60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730AB-AD67-4C2B-8431-1394AD20EA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6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576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E450E-360D-4FA5-B6F8-AF9AC82B6D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92C24-2718-4066-905F-B1EF0C2314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275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90E6C-5A62-4444-842F-178B6739CE7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AE28E-DB77-4D7D-929C-49FB274ACF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7262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B8153-9E64-46C4-B878-C5A3E8035DDB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31CD9-1E25-4266-A75D-58FEE58EC0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527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663F77-123D-4DAE-B3B1-FB096C6EF30A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B58E2-291A-45F1-BCB8-450634DF3D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012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DA4D8-96A5-472A-93B3-D57075F940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352D-317B-4A61-8E68-0A524BBB6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3346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6F603-E00B-4E19-BDD4-373A9413C6A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A3338-CD1B-4C38-AA9F-65FE662301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267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280F0-3104-4D3B-A905-2A65CB4396FD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00682-87DD-4E53-9577-F8ECB7FB86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16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361C9-2C10-4750-A69D-86E020BE5B2F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E3CC7-4D54-45E6-A341-A484FA0DD7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38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5B43A-6ED3-4BBD-8D97-1C27B2924B25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E6137-7DED-4A4F-8225-1E1AF5435E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7721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226BE-F8DB-4C63-9DDD-F8EB0ED3DE12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A449-8C73-48B3-BE8D-9D672508DA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43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6.xml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0" descr="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692900" y="228600"/>
            <a:ext cx="2451100" cy="4038600"/>
            <a:chOff x="2964" y="0"/>
            <a:chExt cx="2796" cy="4608"/>
          </a:xfrm>
        </p:grpSpPr>
        <p:pic>
          <p:nvPicPr>
            <p:cNvPr id="10259" name="Picture 24" descr="1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64" y="0"/>
              <a:ext cx="2796" cy="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Picture 25" descr="1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267" y="672"/>
              <a:ext cx="2190" cy="2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4"/>
          <p:cNvGrpSpPr>
            <a:grpSpLocks/>
          </p:cNvGrpSpPr>
          <p:nvPr/>
        </p:nvGrpSpPr>
        <p:grpSpPr bwMode="auto">
          <a:xfrm flipH="1">
            <a:off x="-19050" y="-57150"/>
            <a:ext cx="9182100" cy="1349375"/>
            <a:chOff x="-12" y="-36"/>
            <a:chExt cx="5784" cy="1035"/>
          </a:xfrm>
        </p:grpSpPr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-12" y="-4"/>
              <a:ext cx="5778" cy="1003"/>
            </a:xfrm>
            <a:custGeom>
              <a:avLst/>
              <a:gdLst/>
              <a:ahLst/>
              <a:cxnLst>
                <a:cxn ang="0">
                  <a:pos x="5778" y="640"/>
                </a:cxn>
                <a:cxn ang="0">
                  <a:pos x="2656" y="668"/>
                </a:cxn>
                <a:cxn ang="0">
                  <a:pos x="0" y="726"/>
                </a:cxn>
                <a:cxn ang="0">
                  <a:pos x="12" y="6"/>
                </a:cxn>
                <a:cxn ang="0">
                  <a:pos x="5778" y="0"/>
                </a:cxn>
                <a:cxn ang="0">
                  <a:pos x="5778" y="640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0000">
                <a:alpha val="1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 flipH="1">
              <a:off x="-3" y="-36"/>
              <a:ext cx="5775" cy="970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3148" y="662"/>
                </a:cxn>
                <a:cxn ang="0">
                  <a:pos x="5783" y="614"/>
                </a:cxn>
                <a:cxn ang="0">
                  <a:pos x="5783" y="42"/>
                </a:cxn>
                <a:cxn ang="0">
                  <a:pos x="0" y="42"/>
                </a:cxn>
                <a:cxn ang="0">
                  <a:pos x="0" y="496"/>
                </a:cxn>
              </a:cxnLst>
              <a:rect l="0" t="0" r="r" b="b"/>
              <a:pathLst>
                <a:path w="5783" h="1176">
                  <a:moveTo>
                    <a:pt x="0" y="496"/>
                  </a:moveTo>
                  <a:cubicBezTo>
                    <a:pt x="1405" y="0"/>
                    <a:pt x="2961" y="600"/>
                    <a:pt x="3148" y="662"/>
                  </a:cubicBezTo>
                  <a:cubicBezTo>
                    <a:pt x="3335" y="724"/>
                    <a:pt x="4732" y="1176"/>
                    <a:pt x="5783" y="614"/>
                  </a:cubicBezTo>
                  <a:cubicBezTo>
                    <a:pt x="5783" y="614"/>
                    <a:pt x="5783" y="328"/>
                    <a:pt x="5783" y="42"/>
                  </a:cubicBezTo>
                  <a:cubicBezTo>
                    <a:pt x="2891" y="42"/>
                    <a:pt x="0" y="42"/>
                    <a:pt x="0" y="42"/>
                  </a:cubicBezTo>
                  <a:cubicBezTo>
                    <a:pt x="0" y="269"/>
                    <a:pt x="0" y="269"/>
                    <a:pt x="0" y="4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 flipH="1">
              <a:off x="-3" y="162"/>
              <a:ext cx="4185" cy="772"/>
            </a:xfrm>
            <a:custGeom>
              <a:avLst/>
              <a:gdLst/>
              <a:ahLst/>
              <a:cxnLst>
                <a:cxn ang="0">
                  <a:pos x="669" y="179"/>
                </a:cxn>
                <a:cxn ang="0">
                  <a:pos x="1538" y="422"/>
                </a:cxn>
                <a:cxn ang="0">
                  <a:pos x="4173" y="374"/>
                </a:cxn>
                <a:cxn ang="0">
                  <a:pos x="4173" y="306"/>
                </a:cxn>
                <a:cxn ang="0">
                  <a:pos x="2845" y="589"/>
                </a:cxn>
                <a:cxn ang="0">
                  <a:pos x="1165" y="85"/>
                </a:cxn>
                <a:cxn ang="0">
                  <a:pos x="0" y="77"/>
                </a:cxn>
                <a:cxn ang="0">
                  <a:pos x="669" y="179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 flipH="1">
              <a:off x="-2" y="-2"/>
              <a:ext cx="2433" cy="903"/>
            </a:xfrm>
            <a:custGeom>
              <a:avLst/>
              <a:gdLst/>
              <a:ahLst/>
              <a:cxnLst>
                <a:cxn ang="0">
                  <a:pos x="2426" y="1"/>
                </a:cxn>
                <a:cxn ang="0">
                  <a:pos x="2426" y="464"/>
                </a:cxn>
                <a:cxn ang="0">
                  <a:pos x="0" y="0"/>
                </a:cxn>
                <a:cxn ang="0">
                  <a:pos x="2426" y="1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fld id="{EF9EBE15-35F7-45DB-9E75-A9856FCA930E}" type="datetimeFigureOut">
              <a:rPr lang="ru-RU" smtClean="0"/>
              <a:t>29.07.2016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63F40AD0-12A3-4F86-8047-F013D00C6A0A}" type="slidenum">
              <a:rPr lang="ru-RU" smtClean="0"/>
              <a:t>‹#›</a:t>
            </a:fld>
            <a:endParaRPr lang="ru-RU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075" y="628650"/>
            <a:ext cx="7908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250" name="Picture 45" descr="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27888" y="877888"/>
            <a:ext cx="17510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2" descr="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305800" y="73025"/>
            <a:ext cx="7635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53" descr="1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1155642" flipH="1">
            <a:off x="8121650" y="28575"/>
            <a:ext cx="806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57" descr="logo(trasparance)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519153">
            <a:off x="8653463" y="130175"/>
            <a:ext cx="342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58" descr="1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4284851">
            <a:off x="85725" y="319088"/>
            <a:ext cx="10334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5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4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29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3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101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Freeform 67"/>
          <p:cNvSpPr>
            <a:spLocks/>
          </p:cNvSpPr>
          <p:nvPr/>
        </p:nvSpPr>
        <p:spPr bwMode="lt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92" name="Freeform 68"/>
          <p:cNvSpPr>
            <a:spLocks/>
          </p:cNvSpPr>
          <p:nvPr/>
        </p:nvSpPr>
        <p:spPr bwMode="lt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94" name="Freeform 70"/>
          <p:cNvSpPr>
            <a:spLocks/>
          </p:cNvSpPr>
          <p:nvPr/>
        </p:nvSpPr>
        <p:spPr bwMode="lt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95" name="Freeform 71"/>
          <p:cNvSpPr>
            <a:spLocks/>
          </p:cNvSpPr>
          <p:nvPr/>
        </p:nvSpPr>
        <p:spPr bwMode="lt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7056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692AA2"/>
                </a:solidFill>
                <a:latin typeface="+mn-lt"/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228600"/>
            <a:ext cx="7162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1676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7/29/2016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096" name="Freeform 7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1097" name="Picture 73" descr="Рисунок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0"/>
            <a:ext cx="641351" cy="808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38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0" descr="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692900" y="228600"/>
            <a:ext cx="2451100" cy="4038600"/>
            <a:chOff x="2964" y="0"/>
            <a:chExt cx="2796" cy="4608"/>
          </a:xfrm>
        </p:grpSpPr>
        <p:pic>
          <p:nvPicPr>
            <p:cNvPr id="10259" name="Picture 24" descr="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64" y="0"/>
              <a:ext cx="2796" cy="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Picture 25" descr="1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67" y="672"/>
              <a:ext cx="2190" cy="2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4"/>
          <p:cNvGrpSpPr>
            <a:grpSpLocks/>
          </p:cNvGrpSpPr>
          <p:nvPr/>
        </p:nvGrpSpPr>
        <p:grpSpPr bwMode="auto">
          <a:xfrm flipH="1">
            <a:off x="-19050" y="-57150"/>
            <a:ext cx="9182100" cy="1349375"/>
            <a:chOff x="-12" y="-36"/>
            <a:chExt cx="5784" cy="1035"/>
          </a:xfrm>
        </p:grpSpPr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-12" y="-4"/>
              <a:ext cx="5778" cy="1003"/>
            </a:xfrm>
            <a:custGeom>
              <a:avLst/>
              <a:gdLst/>
              <a:ahLst/>
              <a:cxnLst>
                <a:cxn ang="0">
                  <a:pos x="5778" y="640"/>
                </a:cxn>
                <a:cxn ang="0">
                  <a:pos x="2656" y="668"/>
                </a:cxn>
                <a:cxn ang="0">
                  <a:pos x="0" y="726"/>
                </a:cxn>
                <a:cxn ang="0">
                  <a:pos x="12" y="6"/>
                </a:cxn>
                <a:cxn ang="0">
                  <a:pos x="5778" y="0"/>
                </a:cxn>
                <a:cxn ang="0">
                  <a:pos x="5778" y="640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rgbClr val="000000">
                <a:alpha val="1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 flipH="1">
              <a:off x="-3" y="-36"/>
              <a:ext cx="5775" cy="970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3148" y="662"/>
                </a:cxn>
                <a:cxn ang="0">
                  <a:pos x="5783" y="614"/>
                </a:cxn>
                <a:cxn ang="0">
                  <a:pos x="5783" y="42"/>
                </a:cxn>
                <a:cxn ang="0">
                  <a:pos x="0" y="42"/>
                </a:cxn>
                <a:cxn ang="0">
                  <a:pos x="0" y="496"/>
                </a:cxn>
              </a:cxnLst>
              <a:rect l="0" t="0" r="r" b="b"/>
              <a:pathLst>
                <a:path w="5783" h="1176">
                  <a:moveTo>
                    <a:pt x="0" y="496"/>
                  </a:moveTo>
                  <a:cubicBezTo>
                    <a:pt x="1405" y="0"/>
                    <a:pt x="2961" y="600"/>
                    <a:pt x="3148" y="662"/>
                  </a:cubicBezTo>
                  <a:cubicBezTo>
                    <a:pt x="3335" y="724"/>
                    <a:pt x="4732" y="1176"/>
                    <a:pt x="5783" y="614"/>
                  </a:cubicBezTo>
                  <a:cubicBezTo>
                    <a:pt x="5783" y="614"/>
                    <a:pt x="5783" y="328"/>
                    <a:pt x="5783" y="42"/>
                  </a:cubicBezTo>
                  <a:cubicBezTo>
                    <a:pt x="2891" y="42"/>
                    <a:pt x="0" y="42"/>
                    <a:pt x="0" y="42"/>
                  </a:cubicBezTo>
                  <a:cubicBezTo>
                    <a:pt x="0" y="269"/>
                    <a:pt x="0" y="269"/>
                    <a:pt x="0" y="4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 flipH="1">
              <a:off x="-3" y="162"/>
              <a:ext cx="4185" cy="772"/>
            </a:xfrm>
            <a:custGeom>
              <a:avLst/>
              <a:gdLst/>
              <a:ahLst/>
              <a:cxnLst>
                <a:cxn ang="0">
                  <a:pos x="669" y="179"/>
                </a:cxn>
                <a:cxn ang="0">
                  <a:pos x="1538" y="422"/>
                </a:cxn>
                <a:cxn ang="0">
                  <a:pos x="4173" y="374"/>
                </a:cxn>
                <a:cxn ang="0">
                  <a:pos x="4173" y="306"/>
                </a:cxn>
                <a:cxn ang="0">
                  <a:pos x="2845" y="589"/>
                </a:cxn>
                <a:cxn ang="0">
                  <a:pos x="1165" y="85"/>
                </a:cxn>
                <a:cxn ang="0">
                  <a:pos x="0" y="77"/>
                </a:cxn>
                <a:cxn ang="0">
                  <a:pos x="669" y="179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 flipH="1">
              <a:off x="-2" y="-2"/>
              <a:ext cx="2433" cy="903"/>
            </a:xfrm>
            <a:custGeom>
              <a:avLst/>
              <a:gdLst/>
              <a:ahLst/>
              <a:cxnLst>
                <a:cxn ang="0">
                  <a:pos x="2426" y="1"/>
                </a:cxn>
                <a:cxn ang="0">
                  <a:pos x="2426" y="464"/>
                </a:cxn>
                <a:cxn ang="0">
                  <a:pos x="0" y="0"/>
                </a:cxn>
                <a:cxn ang="0">
                  <a:pos x="2426" y="1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8075" y="628650"/>
            <a:ext cx="7908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250" name="Picture 45" descr="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27888" y="877888"/>
            <a:ext cx="17510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2" descr="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05800" y="73025"/>
            <a:ext cx="7635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53" descr="1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1155642" flipH="1">
            <a:off x="8121650" y="28575"/>
            <a:ext cx="806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57" descr="logo(trasparance)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519153">
            <a:off x="8653463" y="130175"/>
            <a:ext cx="342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58" descr="1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4284851">
            <a:off x="85725" y="319088"/>
            <a:ext cx="10334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94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37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6A9F4C-DA36-48BB-BE0F-9AF63504D061}" type="datetimeFigureOut">
              <a:rPr lang="ru-RU" smtClean="0"/>
              <a:pPr>
                <a:defRPr/>
              </a:pPr>
              <a:t>29.07.2016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B85B1D0-E18B-49D4-89A2-DD4EDB505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2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pn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52936"/>
            <a:ext cx="8352928" cy="2529923"/>
          </a:xfrm>
          <a:prstGeom prst="rect">
            <a:avLst/>
          </a:prstGeom>
          <a:solidFill>
            <a:srgbClr val="906EB7"/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1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Организация деятельности страховых представителей </a:t>
            </a:r>
          </a:p>
          <a:p>
            <a:pPr indent="450215" algn="ctr">
              <a:lnSpc>
                <a:spcPct val="11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в сфере обязательного медицинского страхования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76242" y="5391922"/>
            <a:ext cx="333072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215" algn="r">
              <a:lnSpc>
                <a:spcPct val="110000"/>
              </a:lnSpc>
            </a:pPr>
            <a:r>
              <a:rPr lang="ru-RU" sz="2800" b="1" dirty="0" smtClean="0">
                <a:latin typeface="Times New Roman"/>
                <a:ea typeface="Times New Roman"/>
              </a:rPr>
              <a:t>Е. В. </a:t>
            </a:r>
            <a:r>
              <a:rPr lang="ru-RU" sz="2800" b="1" smtClean="0">
                <a:latin typeface="Times New Roman"/>
                <a:ea typeface="Times New Roman"/>
              </a:rPr>
              <a:t>Пронькина</a:t>
            </a:r>
            <a:endParaRPr lang="ru-RU" sz="2800" b="1" dirty="0"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52430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287524" y="1119076"/>
            <a:ext cx="3240360" cy="1500349"/>
          </a:xfrm>
          <a:prstGeom prst="cloudCallou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90500">
            <a:bevelT w="190500" h="381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Диспансеризация и профилактические осмотры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5292081" y="836712"/>
            <a:ext cx="3600400" cy="2160240"/>
          </a:xfrm>
          <a:prstGeom prst="cloudCallou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90500">
            <a:bevelT w="190500" h="381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libri" panose="020F0502020204030204" pitchFamily="34" charset="0"/>
                <a:ea typeface="Times New Roman"/>
              </a:rPr>
              <a:t>Контроль приверженности к выполнению рекомендаций, назначений врача, лечению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53569" y="1528780"/>
            <a:ext cx="2088232" cy="941796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90500">
            <a:bevelT w="190500" h="381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Страховая медицинская организация 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5306" y="5445224"/>
            <a:ext cx="2448272" cy="815738"/>
          </a:xfrm>
          <a:prstGeom prst="rect">
            <a:avLst/>
          </a:prstGeom>
          <a:ln>
            <a:solidFill>
              <a:srgbClr val="906E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</a:rPr>
              <a:t>Первичная медико-санитарная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91610" y="5445224"/>
            <a:ext cx="2592288" cy="815738"/>
          </a:xfrm>
          <a:prstGeom prst="rect">
            <a:avLst/>
          </a:prstGeom>
          <a:ln>
            <a:solidFill>
              <a:srgbClr val="906E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</a:rPr>
              <a:t>Специализированная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12160" y="5454159"/>
            <a:ext cx="2445196" cy="815738"/>
          </a:xfrm>
          <a:prstGeom prst="rect">
            <a:avLst/>
          </a:prstGeom>
          <a:ln>
            <a:solidFill>
              <a:srgbClr val="906E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</a:rPr>
              <a:t>Высокотехнологичная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40" name="Волна 39"/>
          <p:cNvSpPr/>
          <p:nvPr/>
        </p:nvSpPr>
        <p:spPr>
          <a:xfrm>
            <a:off x="455306" y="4653136"/>
            <a:ext cx="8064896" cy="576064"/>
          </a:xfrm>
          <a:prstGeom prst="wave">
            <a:avLst/>
          </a:prstGeom>
          <a:ln>
            <a:solidFill>
              <a:srgbClr val="906E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90500">
            <a:bevelT w="190500" h="381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</a:rPr>
              <a:t>Медицинская помощь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Calibri" panose="020F050202020403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413770" y="2406273"/>
            <a:ext cx="2147968" cy="1730666"/>
            <a:chOff x="2381828" y="2915050"/>
            <a:chExt cx="3702340" cy="2890214"/>
          </a:xfrm>
        </p:grpSpPr>
        <p:pic>
          <p:nvPicPr>
            <p:cNvPr id="42" name="Picture 4" descr="http://kartiny.ucoz.ru/_ph/50/86534462.jpg?144236620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828" y="3258031"/>
              <a:ext cx="3702340" cy="254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435" y="2915050"/>
              <a:ext cx="706987" cy="995850"/>
            </a:xfrm>
            <a:prstGeom prst="rect">
              <a:avLst/>
            </a:prstGeom>
          </p:spPr>
        </p:pic>
      </p:grpSp>
      <p:cxnSp>
        <p:nvCxnSpPr>
          <p:cNvPr id="45" name="Скругленная соединительная линия 44"/>
          <p:cNvCxnSpPr/>
          <p:nvPr/>
        </p:nvCxnSpPr>
        <p:spPr>
          <a:xfrm rot="5400000">
            <a:off x="3668829" y="2915713"/>
            <a:ext cx="762226" cy="25202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87624" y="3429000"/>
            <a:ext cx="2592288" cy="97914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Организация медицинской помощи, защита прав и интересов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17594" y="3429000"/>
            <a:ext cx="2494766" cy="1034591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libri" panose="020F0502020204030204" pitchFamily="34" charset="0"/>
              </a:rPr>
              <a:t>Контроль за качеством оказанной медицинской помощи и гарантированная оплата</a:t>
            </a:r>
            <a:endParaRPr lang="ru-RU" sz="1200" b="1" dirty="0"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563563"/>
          </a:xfrm>
        </p:spPr>
        <p:txBody>
          <a:bodyPr/>
          <a:lstStyle/>
          <a:p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Изменение роли страховых медицинских организаций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212976"/>
            <a:ext cx="6120680" cy="550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lnSpc>
                <a:spcPts val="3360"/>
              </a:lnSpc>
              <a:spcAft>
                <a:spcPct val="0"/>
              </a:spcAf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Спасибо за внимание!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4870724" y="4449211"/>
            <a:ext cx="4248471" cy="1856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1943440"/>
            <a:ext cx="4248471" cy="209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277" y="836712"/>
            <a:ext cx="3680643" cy="5904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479" y="2576710"/>
            <a:ext cx="3472433" cy="2292449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 panose="020F0502020204030204" pitchFamily="34" charset="0"/>
              </a:rPr>
              <a:t>Премьер-министр РФ</a:t>
            </a:r>
          </a:p>
          <a:p>
            <a:pPr algn="ctr"/>
            <a:r>
              <a:rPr lang="ru-RU" sz="1200" b="1" dirty="0">
                <a:latin typeface="Calibri" panose="020F0502020204030204" pitchFamily="34" charset="0"/>
              </a:rPr>
              <a:t>Д.А. Медведев</a:t>
            </a:r>
          </a:p>
          <a:p>
            <a:pPr algn="ctr"/>
            <a:r>
              <a:rPr lang="ru-RU" sz="1200" dirty="0">
                <a:latin typeface="Calibri" panose="020F0502020204030204" pitchFamily="34" charset="0"/>
              </a:rPr>
              <a:t>«Внедрение страховых принципов происходит у нас нелегко. Это касается и роли страховых компаний, влияния на цены, на качество услуг. Но мы выбор сделали и отказываться от него не намерены. Однако реально страховая модель возможна, если будут четко и понятно для людей определены государственные гарантии бесплатного оказания медицинской помощи…»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531" y="1013334"/>
            <a:ext cx="3445396" cy="14401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 panose="020F0502020204030204" pitchFamily="34" charset="0"/>
              </a:rPr>
              <a:t>Президент РФ</a:t>
            </a:r>
          </a:p>
          <a:p>
            <a:pPr algn="ctr"/>
            <a:r>
              <a:rPr lang="ru-RU" sz="1200" b="1" dirty="0">
                <a:latin typeface="Calibri" panose="020F0502020204030204" pitchFamily="34" charset="0"/>
              </a:rPr>
              <a:t>В.В. Путин</a:t>
            </a:r>
          </a:p>
          <a:p>
            <a:pPr algn="ctr"/>
            <a:r>
              <a:rPr lang="ru-RU" sz="1200" dirty="0">
                <a:latin typeface="Calibri" panose="020F0502020204030204" pitchFamily="34" charset="0"/>
              </a:rPr>
              <a:t>«Прямая обязанность страховых компаний, работающих в системе обязательного медицинского страхования, - отстаивать интересы пациентов, в том числе при необоснованных отказах в оказании бесплатной медпомощи»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0234" y="1943440"/>
            <a:ext cx="3949453" cy="6480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anose="020F0502020204030204" pitchFamily="34" charset="0"/>
              </a:rPr>
              <a:t>Финансовое обеспечение гарантий оказания бесплатной медицинской помощи – оплата медицинской помощи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21400" y="2576711"/>
            <a:ext cx="3949453" cy="50405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anose="020F0502020204030204" pitchFamily="34" charset="0"/>
              </a:rPr>
              <a:t>Защита прав застрахованных   через обращение застрахованных лиц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21400" y="3080767"/>
            <a:ext cx="3949453" cy="94743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" panose="020F0502020204030204" pitchFamily="34" charset="0"/>
              </a:rPr>
              <a:t>Обеспечение прав застрахованных лиц через информирование и сопровождение при организации оказания медицинской помощи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41168"/>
            <a:ext cx="3435499" cy="1728192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 panose="020F0502020204030204" pitchFamily="34" charset="0"/>
              </a:rPr>
              <a:t>Министр </a:t>
            </a:r>
          </a:p>
          <a:p>
            <a:pPr algn="ctr"/>
            <a:r>
              <a:rPr lang="ru-RU" sz="1200" b="1" dirty="0">
                <a:latin typeface="Calibri" panose="020F0502020204030204" pitchFamily="34" charset="0"/>
              </a:rPr>
              <a:t>        здравоохранения РФ</a:t>
            </a:r>
          </a:p>
          <a:p>
            <a:pPr algn="ctr"/>
            <a:r>
              <a:rPr lang="ru-RU" sz="1200" b="1" dirty="0">
                <a:latin typeface="Calibri" panose="020F0502020204030204" pitchFamily="34" charset="0"/>
              </a:rPr>
              <a:t>В.И. Скворцова</a:t>
            </a:r>
          </a:p>
          <a:p>
            <a:pPr algn="ctr"/>
            <a:r>
              <a:rPr lang="ru-RU" sz="1200" dirty="0" smtClean="0">
                <a:latin typeface="Calibri" panose="020F0502020204030204" pitchFamily="34" charset="0"/>
              </a:rPr>
              <a:t>«</a:t>
            </a:r>
            <a:r>
              <a:rPr lang="ru-RU" sz="1200" dirty="0">
                <a:latin typeface="Calibri" panose="020F0502020204030204" pitchFamily="34" charset="0"/>
              </a:rPr>
              <a:t>Мы переходим к формированию с 2016 года </a:t>
            </a:r>
            <a:r>
              <a:rPr lang="ru-RU" sz="1200" dirty="0" err="1">
                <a:latin typeface="Calibri" panose="020F0502020204030204" pitchFamily="34" charset="0"/>
              </a:rPr>
              <a:t>пациентоориентированной</a:t>
            </a:r>
            <a:r>
              <a:rPr lang="ru-RU" sz="1200" dirty="0">
                <a:latin typeface="Calibri" panose="020F0502020204030204" pitchFamily="34" charset="0"/>
              </a:rPr>
              <a:t> системы здравоохранения…</a:t>
            </a:r>
          </a:p>
          <a:p>
            <a:pPr algn="ctr"/>
            <a:r>
              <a:rPr lang="ru-RU" sz="1200" dirty="0" smtClean="0">
                <a:latin typeface="Calibri" panose="020F0502020204030204" pitchFamily="34" charset="0"/>
              </a:rPr>
              <a:t>Изменяем </a:t>
            </a:r>
            <a:r>
              <a:rPr lang="ru-RU" sz="1200" dirty="0">
                <a:latin typeface="Calibri" panose="020F0502020204030204" pitchFamily="34" charset="0"/>
              </a:rPr>
              <a:t>принципиально функции страховых компаний</a:t>
            </a:r>
            <a:r>
              <a:rPr lang="ru-RU" sz="1200" dirty="0" smtClean="0">
                <a:latin typeface="Calibri" panose="020F0502020204030204" pitchFamily="34" charset="0"/>
              </a:rPr>
              <a:t>…»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2739" y="836712"/>
            <a:ext cx="3949452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Реализация законодательства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в сфере ОМС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372200" y="1535589"/>
            <a:ext cx="936104" cy="40785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20234" y="4449210"/>
            <a:ext cx="3945121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Страховые</a:t>
            </a:r>
            <a:r>
              <a:rPr lang="ru-RU" sz="1400" dirty="0" smtClean="0">
                <a:latin typeface="Calibri" panose="020F0502020204030204" pitchFamily="34" charset="0"/>
              </a:rPr>
              <a:t> медицинские организации – операторы организации медицинской помощи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6372200" y="4041359"/>
            <a:ext cx="936104" cy="40785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26897" y="5044671"/>
            <a:ext cx="3938458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libri" panose="020F0502020204030204" pitchFamily="34" charset="0"/>
              </a:rPr>
              <a:t>Финансовая сбалансированность системы ОМС: адекватные объемы медицинской помощи и ее гарантированная оплата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26897" y="5620735"/>
            <a:ext cx="3926603" cy="6632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t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Достижение максимально возможной степени удовлетворенности потребностей застрахованных </a:t>
            </a:r>
            <a:r>
              <a:rPr lang="ru-RU" sz="1400" dirty="0" smtClean="0">
                <a:latin typeface="Calibri" panose="020F0502020204030204" pitchFamily="34" charset="0"/>
              </a:rPr>
              <a:t>лиц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60648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Переход на страховые 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15899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215" y="1556792"/>
            <a:ext cx="3962127" cy="771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82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Приказ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ФОМС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от 24.12.2015 N 271 "О создании Контакт-центров в сфере обязательного медицинского страхования" (вместе с "Регламентом работы Контакт-центра в сфере обязательного медицинского страхования")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589" y="4129049"/>
            <a:ext cx="3958753" cy="828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82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Приказ ФФОМС от 11.05.2016 N 88 "Об утверждении Регламента взаимодействия участников обязательного медицинского страхования при информационном сопровождении застрахованных лиц на всех этапах оказания им медицинской помощи"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215" y="2348880"/>
            <a:ext cx="3962127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82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Приказ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Минздрава России от 25.03.2016 №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187н «О внесении изменений в приказ Министерства здравоохранения и социального развития Российской Федерации от 9 сентября 2011г. № 1030н «Об утверждении формы типового договора о финансовом обеспечении обязательного медицинского страхования» и форму типового договора на оказание и оплату медицинской помощи по обязательному медицинскому страхованию, утвержденную приказом Министерства здравоохранения Российской Федерации от 24 декабря 2012г.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 № 1355н» (зарегистрирован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Минюсте России 08.04.2016 № 41727)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1" y="4143510"/>
            <a:ext cx="3926035" cy="806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82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определен порядок работы всех участников сферы обязательного медицинского страхования при информационном сопровождении застрахованных лиц на всех этапах оказания им медицинской помощи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0259" y="1659575"/>
            <a:ext cx="3911996" cy="668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82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15000"/>
              </a:lnSpc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утвержден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регламент работы Контакт-центров в сфере обязательного медицинского страхования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1" y="2348880"/>
            <a:ext cx="3888432" cy="1728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82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внесены изменения в форму типового договора о финансовом обеспечении обязательного медицинского страхования, утвержденную приказом </a:t>
            </a:r>
            <a:r>
              <a:rPr lang="ru-RU" sz="1100" dirty="0" err="1">
                <a:solidFill>
                  <a:prstClr val="black"/>
                </a:solidFill>
                <a:latin typeface="Calibri" panose="020F0502020204030204" pitchFamily="34" charset="0"/>
              </a:rPr>
              <a:t>Минздравсоцразвития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 России от 9 сентября 2011 г. № 1030н, направленные на повышение ответственности страховых медицинских организаций в части установления обязанности по обеспечению информационного сопровождения застрахованных лиц на всех этапах оказания им медицинской помощи и ответственности за ее неисполнение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372047" y="2468301"/>
            <a:ext cx="443457" cy="2664296"/>
          </a:xfrm>
          <a:prstGeom prst="rightArrow">
            <a:avLst/>
          </a:prstGeom>
          <a:solidFill>
            <a:srgbClr val="906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H="1" flipV="1">
            <a:off x="313458" y="864544"/>
            <a:ext cx="3962127" cy="60235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Нормативные правовые акты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H="1" flipV="1">
            <a:off x="4932041" y="864543"/>
            <a:ext cx="3938227" cy="60235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Изменения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215" y="5013176"/>
            <a:ext cx="3958753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82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Приказ Минздрава России от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28.06.2016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№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423н «О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внесении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изменений в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Правила обязательного медицинского страхования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, утвержденные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приказом Министерства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здравоохранения и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социального развития Российской Федерации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от 28 февраля 2011 г. № 158н, и форму типового договора о финансовом обеспечении обязательного медицинского страхования, утвержденную приказом Министерства здравоохранения и социального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развития Российской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Федерации от 9 сентября 2011 г. №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1030н»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39" y="5357629"/>
            <a:ext cx="3926035" cy="8568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82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актуализирована глава 15 Правил обязательного медицинского страхования, введено понятие «страховой представитель»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0"/>
            <a:ext cx="8676456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Нормативное правовое регулирование деятельности страховых представителей</a:t>
            </a:r>
          </a:p>
        </p:txBody>
      </p:sp>
    </p:spTree>
    <p:extLst>
      <p:ext uri="{BB962C8B-B14F-4D97-AF65-F5344CB8AC3E}">
        <p14:creationId xmlns:p14="http://schemas.microsoft.com/office/powerpoint/2010/main" val="15146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24190"/>
              </p:ext>
            </p:extLst>
          </p:nvPr>
        </p:nvGraphicFramePr>
        <p:xfrm>
          <a:off x="1115616" y="1722501"/>
          <a:ext cx="2160240" cy="474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31840" y="1700808"/>
            <a:ext cx="3096344" cy="1200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специалист контакт-центра СМО, предоставляющий по устным обращениям застрахованных лиц информацию по вопросам обязательного медицинского страхования справочно-консультационного характера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3068960"/>
            <a:ext cx="3096344" cy="1569660"/>
          </a:xfrm>
          <a:prstGeom prst="rect">
            <a:avLst/>
          </a:prstGeom>
          <a:ln>
            <a:solidFill>
              <a:srgbClr val="8828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специалист СМО - администрирование и организация работы с застрахованными лицами по информированию и сопровождению  при организации оказания медицинской помощи, в </a:t>
            </a:r>
            <a:r>
              <a:rPr lang="ru-RU" sz="1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т.ч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профилактических мероприятий, а также защиты прав и законных интересов в сфере ОМС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4717504"/>
            <a:ext cx="3096344" cy="175432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специалист-эксперт СМО - администрирование письменных обращений  по вопросам  качества оказанной медицинской помощи, а также  обеспечение индивидуального информирования и сопровождения застрахованных лиц при организации оказания медицинской помощи по результатам диспансеризации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2813"/>
            <a:ext cx="1160460" cy="8393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4516"/>
            <a:ext cx="1160460" cy="89627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1160460" cy="91098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7730025"/>
              </p:ext>
            </p:extLst>
          </p:nvPr>
        </p:nvGraphicFramePr>
        <p:xfrm>
          <a:off x="6228184" y="1722502"/>
          <a:ext cx="2664296" cy="474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9712" y="260648"/>
            <a:ext cx="547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Институт – «Страховой представитель» 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920247"/>
              </p:ext>
            </p:extLst>
          </p:nvPr>
        </p:nvGraphicFramePr>
        <p:xfrm>
          <a:off x="395536" y="980728"/>
          <a:ext cx="855399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116632"/>
            <a:ext cx="8568952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Электронный журнал контакт-центра</a:t>
            </a:r>
            <a:endParaRPr lang="ru-RU" altLang="ru-RU" sz="2400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73111" y="39113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623" y="1058069"/>
            <a:ext cx="4173361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Обращения по заболеванию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  и II этап диспансеризации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Профилактический медицинский осмотр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Диспансерное наблюдение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1916832"/>
            <a:ext cx="4173361" cy="26776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ИНФОРМИРОВАНИЕ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информирование  о возможности прохождения профилактических мероприятий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телефонный опрос  застрахованных лиц в целях уточнения своевременности исполнения медицинской организацией мероприятий по организации привлечения населения к прохождению профилактических мероприятий, выяснения  причин отказов от них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контроль фактического потребления застрахованными лицами, подлежащих диспансерному наблюдению, объемов медицинской помощи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контроль своевременности прохождения ими диспансерного наблюдения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8430" y="1058069"/>
            <a:ext cx="4372382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Специализированная медицинская помощь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Высокотехнологичная  медицинская помощь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430" y="1552898"/>
            <a:ext cx="4372382" cy="30469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ИНФОРМИРОВАНИЕ И СОПРОВОЖДЕНИЕ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мониторинг очередности и доступности специализированной  медицинской помощи и профильности плановой госпитализации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взаимодействие с медицинской организацией для уточнения причин выявленных нарушений и принятия оперативных мер, направленных на их устранение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участие в оперативном разрешении спорных ситуаций, возникающих в момент госпитализации, путем взаимодействия с  уполномоченными должностными  лицами медицинских организаций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организация очной экспертизы оказания медицинской помощи в момент получения специализированной медицинской помощи для контроля доступности медицинской помощи, соответствия условий ее оказания установленным показателям, соблюдения прав пациента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780168" y="4785693"/>
            <a:ext cx="5760640" cy="1107580"/>
          </a:xfrm>
          <a:prstGeom prst="downArrow">
            <a:avLst/>
          </a:prstGeom>
          <a:solidFill>
            <a:srgbClr val="882866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Контроль территориальных фондов ОМС за деятельностью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страховых медицинских организаций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9518" y="5949280"/>
            <a:ext cx="8341940" cy="720080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Гарантированная, доступная, качественная медицинская помощь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для застрахованных лиц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462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Информирование и информационное сопровождение при оказании медицинской помощи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"/>
          <p:cNvSpPr txBox="1">
            <a:spLocks/>
          </p:cNvSpPr>
          <p:nvPr/>
        </p:nvSpPr>
        <p:spPr bwMode="white">
          <a:xfrm>
            <a:off x="179512" y="836712"/>
            <a:ext cx="8712968" cy="115212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Единый информационный ресурс ТФОМС</a:t>
            </a:r>
            <a:endParaRPr lang="ru-RU" sz="2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1115616" y="1340768"/>
            <a:ext cx="4464496" cy="720080"/>
          </a:xfrm>
          <a:prstGeom prst="curved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>
            <a:off x="2195736" y="1484784"/>
            <a:ext cx="2376264" cy="576064"/>
          </a:xfrm>
          <a:prstGeom prst="curved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563563"/>
          </a:xfrm>
        </p:spPr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Информационное взаимодействие при информационном сопровождении застрахованных лиц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5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5" y="3803701"/>
            <a:ext cx="4905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83975"/>
              </p:ext>
            </p:extLst>
          </p:nvPr>
        </p:nvGraphicFramePr>
        <p:xfrm>
          <a:off x="107504" y="2060848"/>
          <a:ext cx="8856984" cy="4330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/>
                <a:gridCol w="2808312"/>
                <a:gridCol w="2304256"/>
              </a:tblGrid>
              <a:tr h="465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Медицинская организация, оказывающая медицинскую помощь в условиях дневного стационара и/или специализированную медицинскую помощь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4" marR="45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Медицинская организация, оказывающая первичную медико-санитарную помощь в амбулаторных условиях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4" marR="45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Страховая медицинская организация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4" marR="45084" marT="0" marB="0"/>
                </a:tc>
              </a:tr>
              <a:tr h="27959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выполнении объемов медицинской помощи;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количестве свободных мест для госпитализации в разрезе профилей (отделений) медицинской помощи на текущий день и на ближайшие 10 рабочих дней с указанием планируемой даты освобождения места;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застрахованных лицах, госпитализированных за день по направлениям в плановом порядке в разрезе профилей (отделений) </a:t>
                      </a: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медицинской помощи;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застрахованных лицах, госпитализированных в экстренном порядке;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застрахованных лицах, в отношении которых не состоялась запланированная госпитализация, в том числе из-за отсутствия медицинских показаний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4" marR="45084" marT="0" marB="0">
                    <a:solidFill>
                      <a:srgbClr val="ECE5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 застрахованных лицах за истекшие сутки, получивших направление в выбранную медицинскую организацию на госпитализацию в разрезе профилей (отделений) медицинской помощи, включая дату госпитализации.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4" marR="45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Ведёт мониторинг госпитализаций и наличия свободных мест в разрезе профилей (отделений).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4" marR="45084" marT="0" marB="0"/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 rot="20355596">
            <a:off x="7177798" y="1432559"/>
            <a:ext cx="519596" cy="692719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292" y="3140968"/>
            <a:ext cx="3168352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0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Проведены циклы обучения для представителей ВУЗов, ТФОМС, СМО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292" y="4258791"/>
            <a:ext cx="3168352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0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Подготовлен ресурс для дистанционного обучения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с 1 сентября 2016 г.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185" y="5373216"/>
            <a:ext cx="3168352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0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Подготовка квалифицированных кадров на всех уровнях взаимодействия с застрахованными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522366"/>
              </p:ext>
            </p:extLst>
          </p:nvPr>
        </p:nvGraphicFramePr>
        <p:xfrm>
          <a:off x="3751263" y="979488"/>
          <a:ext cx="5299075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4" imgW="6069141" imgH="6112322" progId="Word.Document.12">
                  <p:embed/>
                </p:oleObj>
              </mc:Choice>
              <mc:Fallback>
                <p:oleObj name="Document" r:id="rId4" imgW="6069141" imgH="6112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1263" y="979488"/>
                        <a:ext cx="5299075" cy="5337175"/>
                      </a:xfrm>
                      <a:prstGeom prst="rect">
                        <a:avLst/>
                      </a:prstGeom>
                      <a:ln>
                        <a:solidFill>
                          <a:srgbClr val="906EB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2060848"/>
            <a:ext cx="3168352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0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Определены ВУЗы для реализации программ подготовки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303" y="980728"/>
            <a:ext cx="3168352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0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Разработаны программы обучения страховых представителей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721100" y="1886397"/>
            <a:ext cx="484632" cy="27811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721100" y="2966095"/>
            <a:ext cx="484632" cy="27811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21100" y="4040088"/>
            <a:ext cx="484632" cy="27811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721100" y="5160465"/>
            <a:ext cx="484632" cy="27811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799288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360"/>
              </a:lnSpc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Обучение страховых представителей </a:t>
            </a:r>
          </a:p>
        </p:txBody>
      </p:sp>
    </p:spTree>
    <p:extLst>
      <p:ext uri="{BB962C8B-B14F-4D97-AF65-F5344CB8AC3E}">
        <p14:creationId xmlns:p14="http://schemas.microsoft.com/office/powerpoint/2010/main" val="305915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87649"/>
              </p:ext>
            </p:extLst>
          </p:nvPr>
        </p:nvGraphicFramePr>
        <p:xfrm>
          <a:off x="315963" y="1196752"/>
          <a:ext cx="8568951" cy="51542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9560"/>
                <a:gridCol w="4975133"/>
                <a:gridCol w="1696406"/>
                <a:gridCol w="1367852"/>
              </a:tblGrid>
              <a:tr h="518236">
                <a:tc>
                  <a:txBody>
                    <a:bodyPr/>
                    <a:lstStyle/>
                    <a:p>
                      <a:pPr marL="1803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Ответственные</a:t>
                      </a:r>
                    </a:p>
                    <a:p>
                      <a:pPr marL="1803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исполнители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Сроки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2952">
                <a:tc>
                  <a:txBody>
                    <a:bodyPr/>
                    <a:lstStyle/>
                    <a:p>
                      <a:pPr marL="17970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Начало работы страховых представителей первого уровня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15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во всех страховых медицинских организациях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СМО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solidFill>
                            <a:srgbClr val="906EB7"/>
                          </a:solidFill>
                          <a:effectLst/>
                        </a:rPr>
                        <a:t>с </a:t>
                      </a:r>
                      <a:r>
                        <a:rPr lang="ru-RU" sz="1500" b="1" dirty="0" smtClean="0">
                          <a:solidFill>
                            <a:srgbClr val="906EB7"/>
                          </a:solidFill>
                          <a:effectLst/>
                        </a:rPr>
                        <a:t>01.07.16</a:t>
                      </a:r>
                      <a:endParaRPr lang="ru-RU" sz="1500" b="1" dirty="0">
                        <a:solidFill>
                          <a:srgbClr val="906EB7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5038">
                <a:tc>
                  <a:txBody>
                    <a:bodyPr/>
                    <a:lstStyle/>
                    <a:p>
                      <a:pPr marL="17970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Начало работы страховых представителей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всех уровней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15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 всех страховых медицинских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организациях  (не менее 1 страхового представителя 2 уровня - на 100 тыс. застрахованных лиц)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СМО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>
                          <a:solidFill>
                            <a:srgbClr val="906E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600" b="1" kern="1200" dirty="0" smtClean="0">
                          <a:solidFill>
                            <a:srgbClr val="906E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11.01.17</a:t>
                      </a:r>
                      <a:endParaRPr lang="ru-RU" sz="1600" b="1" kern="1200" dirty="0">
                        <a:solidFill>
                          <a:srgbClr val="906E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84810">
                <a:tc rowSpan="2">
                  <a:txBody>
                    <a:bodyPr/>
                    <a:lstStyle/>
                    <a:p>
                      <a:pPr marL="17970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15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Ежеквартальный мониторинг подготовки и деятельности страховых представителей: количество обученных, вновь принятых на работу, количество отправленных смс-сообщений застрахованным, подлежащим диспансеризации в текущем году, и др.:</a:t>
                      </a: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МЗ РФ,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ФОМС,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СМО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8869">
                <a:tc vMerge="1">
                  <a:txBody>
                    <a:bodyPr/>
                    <a:lstStyle/>
                    <a:p>
                      <a:pPr marL="2159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15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9705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>
                          <a:solidFill>
                            <a:srgbClr val="906E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600" b="1" kern="1200" dirty="0" smtClean="0">
                          <a:solidFill>
                            <a:srgbClr val="906E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01.09.16</a:t>
                      </a:r>
                      <a:endParaRPr lang="ru-RU" sz="1600" b="1" kern="1200" dirty="0">
                        <a:solidFill>
                          <a:srgbClr val="906E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2992">
                <a:tc rowSpan="2">
                  <a:txBody>
                    <a:bodyPr/>
                    <a:lstStyle/>
                    <a:p>
                      <a:pPr marL="2159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4.1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15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страховых представителей первого уровня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28">
                <a:tc vMerge="1">
                  <a:txBody>
                    <a:bodyPr/>
                    <a:lstStyle/>
                    <a:p>
                      <a:pPr marL="2159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15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9705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>
                          <a:solidFill>
                            <a:srgbClr val="906E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600" b="1" kern="1200" dirty="0" smtClean="0">
                          <a:solidFill>
                            <a:srgbClr val="906E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01.04.17</a:t>
                      </a:r>
                      <a:endParaRPr lang="ru-RU" sz="1600" b="1" kern="1200" dirty="0">
                        <a:solidFill>
                          <a:srgbClr val="906E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4762">
                <a:tc>
                  <a:txBody>
                    <a:bodyPr/>
                    <a:lstStyle/>
                    <a:p>
                      <a:pPr marL="2159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4.2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страховых представителей второго уровня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397">
                <a:tc>
                  <a:txBody>
                    <a:bodyPr/>
                    <a:lstStyle/>
                    <a:p>
                      <a:pPr marL="17970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970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Выполнение функций по информационному сопровождению застрахованных страховыми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представителями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третьего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уровня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(не менее 1 страхового представителя 2 уровня - 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effectLst/>
                        </a:rPr>
                        <a:t>на 60 тыс. застрахованных лиц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СМО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>
                          <a:solidFill>
                            <a:srgbClr val="906E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600" b="1" kern="1200" dirty="0" smtClean="0">
                          <a:solidFill>
                            <a:srgbClr val="906E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11.01.18</a:t>
                      </a:r>
                      <a:endParaRPr lang="ru-RU" sz="1600" b="1" kern="1200" dirty="0">
                        <a:solidFill>
                          <a:srgbClr val="906E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7284">
                <a:tc>
                  <a:txBody>
                    <a:bodyPr/>
                    <a:lstStyle/>
                    <a:p>
                      <a:pPr marL="17970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Ежеквартальный мониторинг  деятельности страховых представителей третьего уровня</a:t>
                      </a:r>
                    </a:p>
                    <a:p>
                      <a:pPr marL="615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МЗ РФ, </a:t>
                      </a:r>
                    </a:p>
                    <a:p>
                      <a:pPr marL="179705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ФОМС,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906EB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01.04.18</a:t>
                      </a:r>
                    </a:p>
                    <a:p>
                      <a:pPr marL="1797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b="1" kern="1200" dirty="0">
                        <a:solidFill>
                          <a:srgbClr val="906E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56" marR="605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47056" y="2606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План мероприятий по организации деятельности страховых представителей </a:t>
            </a:r>
          </a:p>
        </p:txBody>
      </p:sp>
    </p:spTree>
    <p:extLst>
      <p:ext uri="{BB962C8B-B14F-4D97-AF65-F5344CB8AC3E}">
        <p14:creationId xmlns:p14="http://schemas.microsoft.com/office/powerpoint/2010/main" val="2009199120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theme1.xml><?xml version="1.0" encoding="utf-8"?>
<a:theme xmlns:a="http://schemas.openxmlformats.org/drawingml/2006/main" name="Тема1">
  <a:themeElements>
    <a:clrScheme name="Default Design 1">
      <a:dk1>
        <a:srgbClr val="000000"/>
      </a:dk1>
      <a:lt1>
        <a:srgbClr val="EA8B00"/>
      </a:lt1>
      <a:dk2>
        <a:srgbClr val="C84700"/>
      </a:dk2>
      <a:lt2>
        <a:srgbClr val="808080"/>
      </a:lt2>
      <a:accent1>
        <a:srgbClr val="41ADC3"/>
      </a:accent1>
      <a:accent2>
        <a:srgbClr val="A93561"/>
      </a:accent2>
      <a:accent3>
        <a:srgbClr val="F3C4AA"/>
      </a:accent3>
      <a:accent4>
        <a:srgbClr val="000000"/>
      </a:accent4>
      <a:accent5>
        <a:srgbClr val="B0D3DE"/>
      </a:accent5>
      <a:accent6>
        <a:srgbClr val="992F57"/>
      </a:accent6>
      <a:hlink>
        <a:srgbClr val="5F9E12"/>
      </a:hlink>
      <a:folHlink>
        <a:srgbClr val="3F4B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A8B00"/>
        </a:lt1>
        <a:dk2>
          <a:srgbClr val="C84700"/>
        </a:dk2>
        <a:lt2>
          <a:srgbClr val="808080"/>
        </a:lt2>
        <a:accent1>
          <a:srgbClr val="41ADC3"/>
        </a:accent1>
        <a:accent2>
          <a:srgbClr val="A93561"/>
        </a:accent2>
        <a:accent3>
          <a:srgbClr val="F3C4AA"/>
        </a:accent3>
        <a:accent4>
          <a:srgbClr val="000000"/>
        </a:accent4>
        <a:accent5>
          <a:srgbClr val="B0D3DE"/>
        </a:accent5>
        <a:accent6>
          <a:srgbClr val="992F57"/>
        </a:accent6>
        <a:hlink>
          <a:srgbClr val="5F9E12"/>
        </a:hlink>
        <a:folHlink>
          <a:srgbClr val="3F4B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0287CA"/>
        </a:lt1>
        <a:dk2>
          <a:srgbClr val="10599C"/>
        </a:dk2>
        <a:lt2>
          <a:srgbClr val="808080"/>
        </a:lt2>
        <a:accent1>
          <a:srgbClr val="91BF45"/>
        </a:accent1>
        <a:accent2>
          <a:srgbClr val="388DC2"/>
        </a:accent2>
        <a:accent3>
          <a:srgbClr val="AAC3E1"/>
        </a:accent3>
        <a:accent4>
          <a:srgbClr val="000000"/>
        </a:accent4>
        <a:accent5>
          <a:srgbClr val="C7DCB0"/>
        </a:accent5>
        <a:accent6>
          <a:srgbClr val="327FB0"/>
        </a:accent6>
        <a:hlink>
          <a:srgbClr val="5854A6"/>
        </a:hlink>
        <a:folHlink>
          <a:srgbClr val="40A6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80C32F"/>
        </a:lt1>
        <a:dk2>
          <a:srgbClr val="0F7F0F"/>
        </a:dk2>
        <a:lt2>
          <a:srgbClr val="808080"/>
        </a:lt2>
        <a:accent1>
          <a:srgbClr val="90A65E"/>
        </a:accent1>
        <a:accent2>
          <a:srgbClr val="294AB5"/>
        </a:accent2>
        <a:accent3>
          <a:srgbClr val="C0DEAD"/>
        </a:accent3>
        <a:accent4>
          <a:srgbClr val="000000"/>
        </a:accent4>
        <a:accent5>
          <a:srgbClr val="C6D0B6"/>
        </a:accent5>
        <a:accent6>
          <a:srgbClr val="2442A4"/>
        </a:accent6>
        <a:hlink>
          <a:srgbClr val="3C7472"/>
        </a:hlink>
        <a:folHlink>
          <a:srgbClr val="7228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5483CB02-45A7-49B9-AA77-7C96FBF2B3C9}" vid="{A58FBE01-3C33-4169-8C1A-0B5B965E5697}"/>
    </a:ext>
  </a:extLst>
</a:theme>
</file>

<file path=ppt/theme/theme10.xml><?xml version="1.0" encoding="utf-8"?>
<a:theme xmlns:a="http://schemas.openxmlformats.org/drawingml/2006/main" name="5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1">
  <a:themeElements>
    <a:clrScheme name="071TGp_science_3color_v2 2">
      <a:dk1>
        <a:srgbClr val="000000"/>
      </a:dk1>
      <a:lt1>
        <a:srgbClr val="FFFFFF"/>
      </a:lt1>
      <a:dk2>
        <a:srgbClr val="5533C1"/>
      </a:dk2>
      <a:lt2>
        <a:srgbClr val="DDDDDD"/>
      </a:lt2>
      <a:accent1>
        <a:srgbClr val="CBB61D"/>
      </a:accent1>
      <a:accent2>
        <a:srgbClr val="40ACD2"/>
      </a:accent2>
      <a:accent3>
        <a:srgbClr val="FFFFFF"/>
      </a:accent3>
      <a:accent4>
        <a:srgbClr val="000000"/>
      </a:accent4>
      <a:accent5>
        <a:srgbClr val="E2D7AB"/>
      </a:accent5>
      <a:accent6>
        <a:srgbClr val="399BBE"/>
      </a:accent6>
      <a:hlink>
        <a:srgbClr val="DA7D28"/>
      </a:hlink>
      <a:folHlink>
        <a:srgbClr val="8522AC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71TGp_science_3color_v2 1">
        <a:dk1>
          <a:srgbClr val="264040"/>
        </a:dk1>
        <a:lt1>
          <a:srgbClr val="FFFFFF"/>
        </a:lt1>
        <a:dk2>
          <a:srgbClr val="1D548B"/>
        </a:dk2>
        <a:lt2>
          <a:srgbClr val="DDDDDD"/>
        </a:lt2>
        <a:accent1>
          <a:srgbClr val="1A99C6"/>
        </a:accent1>
        <a:accent2>
          <a:srgbClr val="E6693C"/>
        </a:accent2>
        <a:accent3>
          <a:srgbClr val="FFFFFF"/>
        </a:accent3>
        <a:accent4>
          <a:srgbClr val="1F3535"/>
        </a:accent4>
        <a:accent5>
          <a:srgbClr val="ABCADF"/>
        </a:accent5>
        <a:accent6>
          <a:srgbClr val="D05E35"/>
        </a:accent6>
        <a:hlink>
          <a:srgbClr val="D5A317"/>
        </a:hlink>
        <a:folHlink>
          <a:srgbClr val="14A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1TGp_science_3color_v2 2">
        <a:dk1>
          <a:srgbClr val="000000"/>
        </a:dk1>
        <a:lt1>
          <a:srgbClr val="FFFFFF"/>
        </a:lt1>
        <a:dk2>
          <a:srgbClr val="5533C1"/>
        </a:dk2>
        <a:lt2>
          <a:srgbClr val="DDDDDD"/>
        </a:lt2>
        <a:accent1>
          <a:srgbClr val="CBB61D"/>
        </a:accent1>
        <a:accent2>
          <a:srgbClr val="40ACD2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399BBE"/>
        </a:accent6>
        <a:hlink>
          <a:srgbClr val="DA7D28"/>
        </a:hlink>
        <a:folHlink>
          <a:srgbClr val="8522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1TGp_science_3color_v2 3">
        <a:dk1>
          <a:srgbClr val="000000"/>
        </a:dk1>
        <a:lt1>
          <a:srgbClr val="FFFFFF"/>
        </a:lt1>
        <a:dk2>
          <a:srgbClr val="143DA2"/>
        </a:dk2>
        <a:lt2>
          <a:srgbClr val="DDDDDD"/>
        </a:lt2>
        <a:accent1>
          <a:srgbClr val="EB592B"/>
        </a:accent1>
        <a:accent2>
          <a:srgbClr val="2EBAAD"/>
        </a:accent2>
        <a:accent3>
          <a:srgbClr val="FFFFFF"/>
        </a:accent3>
        <a:accent4>
          <a:srgbClr val="000000"/>
        </a:accent4>
        <a:accent5>
          <a:srgbClr val="F3B5AC"/>
        </a:accent5>
        <a:accent6>
          <a:srgbClr val="29A89C"/>
        </a:accent6>
        <a:hlink>
          <a:srgbClr val="AED337"/>
        </a:hlink>
        <a:folHlink>
          <a:srgbClr val="5AB7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B9D4EA8B-D3A4-4551-902D-A06D34AD99B0}" vid="{7D6DF0FF-F446-419F-9B91-958FB4DE6168}"/>
    </a:ext>
  </a:extLst>
</a:theme>
</file>

<file path=ppt/theme/theme6.xml><?xml version="1.0" encoding="utf-8"?>
<a:theme xmlns:a="http://schemas.openxmlformats.org/drawingml/2006/main" name="1_Тема2">
  <a:themeElements>
    <a:clrScheme name="Default Design 1">
      <a:dk1>
        <a:srgbClr val="000000"/>
      </a:dk1>
      <a:lt1>
        <a:srgbClr val="EA8B00"/>
      </a:lt1>
      <a:dk2>
        <a:srgbClr val="C84700"/>
      </a:dk2>
      <a:lt2>
        <a:srgbClr val="808080"/>
      </a:lt2>
      <a:accent1>
        <a:srgbClr val="41ADC3"/>
      </a:accent1>
      <a:accent2>
        <a:srgbClr val="A93561"/>
      </a:accent2>
      <a:accent3>
        <a:srgbClr val="F3C4AA"/>
      </a:accent3>
      <a:accent4>
        <a:srgbClr val="000000"/>
      </a:accent4>
      <a:accent5>
        <a:srgbClr val="B0D3DE"/>
      </a:accent5>
      <a:accent6>
        <a:srgbClr val="992F57"/>
      </a:accent6>
      <a:hlink>
        <a:srgbClr val="5F9E12"/>
      </a:hlink>
      <a:folHlink>
        <a:srgbClr val="3F4B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A8B00"/>
        </a:lt1>
        <a:dk2>
          <a:srgbClr val="C84700"/>
        </a:dk2>
        <a:lt2>
          <a:srgbClr val="808080"/>
        </a:lt2>
        <a:accent1>
          <a:srgbClr val="41ADC3"/>
        </a:accent1>
        <a:accent2>
          <a:srgbClr val="A93561"/>
        </a:accent2>
        <a:accent3>
          <a:srgbClr val="F3C4AA"/>
        </a:accent3>
        <a:accent4>
          <a:srgbClr val="000000"/>
        </a:accent4>
        <a:accent5>
          <a:srgbClr val="B0D3DE"/>
        </a:accent5>
        <a:accent6>
          <a:srgbClr val="992F57"/>
        </a:accent6>
        <a:hlink>
          <a:srgbClr val="5F9E12"/>
        </a:hlink>
        <a:folHlink>
          <a:srgbClr val="3F4B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0287CA"/>
        </a:lt1>
        <a:dk2>
          <a:srgbClr val="10599C"/>
        </a:dk2>
        <a:lt2>
          <a:srgbClr val="808080"/>
        </a:lt2>
        <a:accent1>
          <a:srgbClr val="91BF45"/>
        </a:accent1>
        <a:accent2>
          <a:srgbClr val="388DC2"/>
        </a:accent2>
        <a:accent3>
          <a:srgbClr val="AAC3E1"/>
        </a:accent3>
        <a:accent4>
          <a:srgbClr val="000000"/>
        </a:accent4>
        <a:accent5>
          <a:srgbClr val="C7DCB0"/>
        </a:accent5>
        <a:accent6>
          <a:srgbClr val="327FB0"/>
        </a:accent6>
        <a:hlink>
          <a:srgbClr val="5854A6"/>
        </a:hlink>
        <a:folHlink>
          <a:srgbClr val="40A6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80C32F"/>
        </a:lt1>
        <a:dk2>
          <a:srgbClr val="0F7F0F"/>
        </a:dk2>
        <a:lt2>
          <a:srgbClr val="808080"/>
        </a:lt2>
        <a:accent1>
          <a:srgbClr val="90A65E"/>
        </a:accent1>
        <a:accent2>
          <a:srgbClr val="294AB5"/>
        </a:accent2>
        <a:accent3>
          <a:srgbClr val="C0DEAD"/>
        </a:accent3>
        <a:accent4>
          <a:srgbClr val="000000"/>
        </a:accent4>
        <a:accent5>
          <a:srgbClr val="C6D0B6"/>
        </a:accent5>
        <a:accent6>
          <a:srgbClr val="2442A4"/>
        </a:accent6>
        <a:hlink>
          <a:srgbClr val="3C7472"/>
        </a:hlink>
        <a:folHlink>
          <a:srgbClr val="7228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4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5947</TotalTime>
  <Words>1232</Words>
  <Application>Microsoft Office PowerPoint</Application>
  <PresentationFormat>Экран (4:3)</PresentationFormat>
  <Paragraphs>142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Symbol</vt:lpstr>
      <vt:lpstr>Times New Roman</vt:lpstr>
      <vt:lpstr>Trebuchet MS</vt:lpstr>
      <vt:lpstr>Verdana</vt:lpstr>
      <vt:lpstr>Wingdings</vt:lpstr>
      <vt:lpstr>Wingdings 3</vt:lpstr>
      <vt:lpstr>Тема1</vt:lpstr>
      <vt:lpstr>Грань</vt:lpstr>
      <vt:lpstr>2_Грань</vt:lpstr>
      <vt:lpstr>Тема Office</vt:lpstr>
      <vt:lpstr>1_Тема1</vt:lpstr>
      <vt:lpstr>1_Тема2</vt:lpstr>
      <vt:lpstr>Волна</vt:lpstr>
      <vt:lpstr>3_Грань</vt:lpstr>
      <vt:lpstr>4_Грань</vt:lpstr>
      <vt:lpstr>5_Грань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Информационное взаимодействие при информационном сопровождении застрахованных лиц</vt:lpstr>
      <vt:lpstr>Презентация PowerPoint</vt:lpstr>
      <vt:lpstr>Презентация PowerPoint</vt:lpstr>
      <vt:lpstr>Изменение роли страховых медицинских организаций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Евгений Иванович Морозов</cp:lastModifiedBy>
  <cp:revision>501</cp:revision>
  <cp:lastPrinted>2016-07-28T15:00:08Z</cp:lastPrinted>
  <dcterms:created xsi:type="dcterms:W3CDTF">2016-04-10T13:36:31Z</dcterms:created>
  <dcterms:modified xsi:type="dcterms:W3CDTF">2016-07-29T07:10:25Z</dcterms:modified>
</cp:coreProperties>
</file>