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3" r:id="rId2"/>
    <p:sldId id="257" r:id="rId3"/>
    <p:sldId id="259" r:id="rId4"/>
    <p:sldId id="260" r:id="rId5"/>
    <p:sldId id="261" r:id="rId6"/>
    <p:sldId id="263" r:id="rId7"/>
    <p:sldId id="264" r:id="rId8"/>
    <p:sldId id="265" r:id="rId9"/>
    <p:sldId id="311" r:id="rId10"/>
    <p:sldId id="307" r:id="rId11"/>
    <p:sldId id="308" r:id="rId12"/>
    <p:sldId id="309" r:id="rId13"/>
    <p:sldId id="310" r:id="rId14"/>
    <p:sldId id="273" r:id="rId15"/>
    <p:sldId id="274" r:id="rId16"/>
    <p:sldId id="300" r:id="rId17"/>
    <p:sldId id="373" r:id="rId18"/>
    <p:sldId id="375" r:id="rId19"/>
    <p:sldId id="364" r:id="rId20"/>
    <p:sldId id="366" r:id="rId21"/>
    <p:sldId id="318" r:id="rId22"/>
    <p:sldId id="346" r:id="rId23"/>
    <p:sldId id="372" r:id="rId24"/>
    <p:sldId id="362" r:id="rId25"/>
    <p:sldId id="367" r:id="rId26"/>
    <p:sldId id="368" r:id="rId27"/>
    <p:sldId id="361" r:id="rId28"/>
    <p:sldId id="363" r:id="rId29"/>
    <p:sldId id="369" r:id="rId30"/>
    <p:sldId id="347" r:id="rId31"/>
    <p:sldId id="37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A3EF1-0DA5-46AC-87F9-A196BC2AA1C3}" type="doc">
      <dgm:prSet loTypeId="urn:microsoft.com/office/officeart/2008/layout/RadialCluster" loCatId="cycle" qsTypeId="urn:microsoft.com/office/officeart/2005/8/quickstyle/3d4" qsCatId="3D" csTypeId="urn:microsoft.com/office/officeart/2005/8/colors/accent0_3" csCatId="mainScheme" phldr="1"/>
      <dgm:spPr/>
      <dgm:t>
        <a:bodyPr/>
        <a:lstStyle/>
        <a:p>
          <a:endParaRPr lang="ru-RU"/>
        </a:p>
      </dgm:t>
    </dgm:pt>
    <dgm:pt modelId="{D10C33B3-5AAE-43BE-8C9E-7DE0E12E0CD7}">
      <dgm:prSet phldrT="[Текст]" custT="1"/>
      <dgm:spPr>
        <a:solidFill>
          <a:schemeClr val="bg1">
            <a:lumMod val="50000"/>
          </a:schemeClr>
        </a:solidFill>
      </dgm:spPr>
      <dgm:t>
        <a:bodyPr/>
        <a:lstStyle/>
        <a:p>
          <a:r>
            <a:rPr lang="ru-RU" sz="1600" b="1" dirty="0" smtClean="0">
              <a:latin typeface="Times New Roman" pitchFamily="18" charset="0"/>
              <a:cs typeface="Times New Roman" pitchFamily="18" charset="0"/>
            </a:rPr>
            <a:t>РЦ ПМСП</a:t>
          </a:r>
        </a:p>
        <a:p>
          <a:r>
            <a:rPr lang="ru-RU" sz="1600" b="1" dirty="0" smtClean="0">
              <a:latin typeface="Times New Roman" pitchFamily="18" charset="0"/>
              <a:cs typeface="Times New Roman" pitchFamily="18" charset="0"/>
            </a:rPr>
            <a:t>Республики Мордовия</a:t>
          </a:r>
          <a:endParaRPr lang="ru-RU" sz="1600" b="1" dirty="0">
            <a:latin typeface="Times New Roman" pitchFamily="18" charset="0"/>
            <a:cs typeface="Times New Roman" pitchFamily="18" charset="0"/>
          </a:endParaRPr>
        </a:p>
      </dgm:t>
    </dgm:pt>
    <dgm:pt modelId="{4234E57B-B0C6-41DB-B568-E33CB29D4CD6}" type="parTrans" cxnId="{F2413A15-C78B-4D3B-9D40-B35E80BB6924}">
      <dgm:prSet/>
      <dgm:spPr/>
      <dgm:t>
        <a:bodyPr/>
        <a:lstStyle/>
        <a:p>
          <a:endParaRPr lang="ru-RU" sz="1600"/>
        </a:p>
      </dgm:t>
    </dgm:pt>
    <dgm:pt modelId="{18786546-1C6A-4195-AD7C-855235394B33}" type="sibTrans" cxnId="{F2413A15-C78B-4D3B-9D40-B35E80BB6924}">
      <dgm:prSet/>
      <dgm:spPr/>
      <dgm:t>
        <a:bodyPr/>
        <a:lstStyle/>
        <a:p>
          <a:endParaRPr lang="ru-RU" sz="1600"/>
        </a:p>
      </dgm:t>
    </dgm:pt>
    <dgm:pt modelId="{864C15C3-5D38-43BF-B69D-F32576DE7235}">
      <dgm:prSet phldrT="[Текст]" custT="1"/>
      <dgm:spPr>
        <a:solidFill>
          <a:schemeClr val="accent4">
            <a:lumMod val="75000"/>
          </a:schemeClr>
        </a:solidFill>
      </dgm:spPr>
      <dgm:t>
        <a:bodyPr/>
        <a:lstStyle/>
        <a:p>
          <a:r>
            <a:rPr lang="ru-RU" sz="1600" b="1" dirty="0" smtClean="0">
              <a:latin typeface="Times New Roman" pitchFamily="18" charset="0"/>
              <a:cs typeface="Times New Roman" pitchFamily="18" charset="0"/>
            </a:rPr>
            <a:t>Медицинский институт </a:t>
          </a:r>
        </a:p>
        <a:p>
          <a:r>
            <a:rPr lang="ru-RU" sz="1600" b="1" dirty="0" smtClean="0">
              <a:latin typeface="Times New Roman" pitchFamily="18" charset="0"/>
              <a:cs typeface="Times New Roman" pitchFamily="18" charset="0"/>
            </a:rPr>
            <a:t>ФГБОУ ВО «НИ МГУ им. Н.П. Огарева»,</a:t>
          </a:r>
        </a:p>
        <a:p>
          <a:r>
            <a:rPr lang="ru-RU" sz="1600" b="1" dirty="0" smtClean="0">
              <a:latin typeface="Times New Roman" pitchFamily="18" charset="0"/>
              <a:cs typeface="Times New Roman" pitchFamily="18" charset="0"/>
            </a:rPr>
            <a:t>ГАОУ ДПО РМ «МРЦПКС»</a:t>
          </a:r>
        </a:p>
      </dgm:t>
    </dgm:pt>
    <dgm:pt modelId="{2F706111-06BF-427F-B186-28AD43E99C45}" type="parTrans" cxnId="{EC7C482A-3D48-4D55-AD5A-294357107CEC}">
      <dgm:prSet/>
      <dgm:spPr/>
      <dgm:t>
        <a:bodyPr/>
        <a:lstStyle/>
        <a:p>
          <a:endParaRPr lang="ru-RU" sz="1600"/>
        </a:p>
      </dgm:t>
    </dgm:pt>
    <dgm:pt modelId="{3F2D27CF-174A-4E74-8C89-253A6EA60964}" type="sibTrans" cxnId="{EC7C482A-3D48-4D55-AD5A-294357107CEC}">
      <dgm:prSet/>
      <dgm:spPr/>
      <dgm:t>
        <a:bodyPr/>
        <a:lstStyle/>
        <a:p>
          <a:endParaRPr lang="ru-RU" sz="1600"/>
        </a:p>
      </dgm:t>
    </dgm:pt>
    <dgm:pt modelId="{093ADBC8-CC89-4D42-949E-190A3AECCA7D}">
      <dgm:prSet phldrT="[Текст]" custT="1"/>
      <dgm:spPr>
        <a:solidFill>
          <a:schemeClr val="accent4">
            <a:lumMod val="75000"/>
          </a:schemeClr>
        </a:solidFill>
      </dgm:spPr>
      <dgm:t>
        <a:bodyPr/>
        <a:lstStyle/>
        <a:p>
          <a:pPr>
            <a:spcAft>
              <a:spcPts val="0"/>
            </a:spcAft>
          </a:pPr>
          <a:r>
            <a:rPr lang="ru-RU" sz="1600" b="1" dirty="0" smtClean="0">
              <a:latin typeface="Times New Roman" pitchFamily="18" charset="0"/>
              <a:cs typeface="Times New Roman" pitchFamily="18" charset="0"/>
            </a:rPr>
            <a:t>ТО</a:t>
          </a:r>
        </a:p>
        <a:p>
          <a:pPr>
            <a:spcAft>
              <a:spcPts val="0"/>
            </a:spcAft>
          </a:pPr>
          <a:r>
            <a:rPr lang="ru-RU" sz="1600" b="1" dirty="0" smtClean="0">
              <a:latin typeface="Times New Roman" pitchFamily="18" charset="0"/>
              <a:cs typeface="Times New Roman" pitchFamily="18" charset="0"/>
            </a:rPr>
            <a:t>Росздравнадзора по Республике Мордовия</a:t>
          </a:r>
          <a:endParaRPr lang="ru-RU" sz="1600" b="1" dirty="0">
            <a:latin typeface="Times New Roman" pitchFamily="18" charset="0"/>
            <a:cs typeface="Times New Roman" pitchFamily="18" charset="0"/>
          </a:endParaRPr>
        </a:p>
      </dgm:t>
    </dgm:pt>
    <dgm:pt modelId="{6943B66E-38C2-42A3-973F-D6A98AC16B7F}" type="parTrans" cxnId="{0BF6AC51-3625-480D-A3B1-68FC316BADCC}">
      <dgm:prSet/>
      <dgm:spPr/>
      <dgm:t>
        <a:bodyPr/>
        <a:lstStyle/>
        <a:p>
          <a:endParaRPr lang="ru-RU" sz="1600"/>
        </a:p>
      </dgm:t>
    </dgm:pt>
    <dgm:pt modelId="{AF970D33-F626-4F0C-B80D-F7A86A4CF6E3}" type="sibTrans" cxnId="{0BF6AC51-3625-480D-A3B1-68FC316BADCC}">
      <dgm:prSet/>
      <dgm:spPr/>
      <dgm:t>
        <a:bodyPr/>
        <a:lstStyle/>
        <a:p>
          <a:endParaRPr lang="ru-RU" sz="1600"/>
        </a:p>
      </dgm:t>
    </dgm:pt>
    <dgm:pt modelId="{98BBE82C-FBC4-40D1-B1BE-FB59EDDD1B46}">
      <dgm:prSet phldrT="[Текст]" custT="1"/>
      <dgm:spPr>
        <a:solidFill>
          <a:schemeClr val="accent4">
            <a:lumMod val="75000"/>
          </a:schemeClr>
        </a:solidFill>
      </dgm:spPr>
      <dgm:t>
        <a:bodyPr/>
        <a:lstStyle/>
        <a:p>
          <a:r>
            <a:rPr lang="ru-RU" sz="1600" b="1" dirty="0" smtClean="0">
              <a:latin typeface="Times New Roman" pitchFamily="18" charset="0"/>
              <a:cs typeface="Times New Roman" pitchFamily="18" charset="0"/>
            </a:rPr>
            <a:t>Медицинские организации, подведомственные Министерству здравоохранения  Республики Мордовия</a:t>
          </a:r>
          <a:endParaRPr lang="ru-RU" sz="1600" b="1" dirty="0">
            <a:latin typeface="Times New Roman" pitchFamily="18" charset="0"/>
            <a:cs typeface="Times New Roman" pitchFamily="18" charset="0"/>
          </a:endParaRPr>
        </a:p>
      </dgm:t>
    </dgm:pt>
    <dgm:pt modelId="{7B4C4A92-ECF7-4CF8-88BF-2D6053B858C0}" type="parTrans" cxnId="{F546F9F0-CDB3-488E-829A-F54662AA2FFB}">
      <dgm:prSet/>
      <dgm:spPr/>
      <dgm:t>
        <a:bodyPr/>
        <a:lstStyle/>
        <a:p>
          <a:endParaRPr lang="ru-RU" sz="1600"/>
        </a:p>
      </dgm:t>
    </dgm:pt>
    <dgm:pt modelId="{7BBAE8F7-7C6D-4B96-9ACA-252652C2D560}" type="sibTrans" cxnId="{F546F9F0-CDB3-488E-829A-F54662AA2FFB}">
      <dgm:prSet/>
      <dgm:spPr/>
      <dgm:t>
        <a:bodyPr/>
        <a:lstStyle/>
        <a:p>
          <a:endParaRPr lang="ru-RU" sz="1600"/>
        </a:p>
      </dgm:t>
    </dgm:pt>
    <dgm:pt modelId="{0D51EAE0-978E-49AA-8F9E-53260B6522A8}">
      <dgm:prSet phldrT="[Текст]" custT="1"/>
      <dgm:spPr>
        <a:solidFill>
          <a:schemeClr val="accent4">
            <a:lumMod val="75000"/>
          </a:schemeClr>
        </a:solidFill>
      </dgm:spPr>
      <dgm:t>
        <a:bodyPr/>
        <a:lstStyle/>
        <a:p>
          <a:r>
            <a:rPr lang="ru-RU" sz="1600" b="1" dirty="0" smtClean="0">
              <a:latin typeface="Times New Roman" pitchFamily="18" charset="0"/>
              <a:cs typeface="Times New Roman" pitchFamily="18" charset="0"/>
            </a:rPr>
            <a:t>ТФОМС РМ</a:t>
          </a:r>
          <a:endParaRPr lang="ru-RU" sz="1600" b="1" dirty="0">
            <a:latin typeface="Times New Roman" pitchFamily="18" charset="0"/>
            <a:cs typeface="Times New Roman" pitchFamily="18" charset="0"/>
          </a:endParaRPr>
        </a:p>
      </dgm:t>
    </dgm:pt>
    <dgm:pt modelId="{D00ABEBE-EC7E-4A32-AFE3-3B931E39BBE4}" type="parTrans" cxnId="{73384878-7FB4-48BB-9567-C83767FF3F31}">
      <dgm:prSet/>
      <dgm:spPr/>
      <dgm:t>
        <a:bodyPr/>
        <a:lstStyle/>
        <a:p>
          <a:endParaRPr lang="ru-RU" sz="1600"/>
        </a:p>
      </dgm:t>
    </dgm:pt>
    <dgm:pt modelId="{D8BED2F0-EAF3-4F14-AFAD-16B4D9CD8ECE}" type="sibTrans" cxnId="{73384878-7FB4-48BB-9567-C83767FF3F31}">
      <dgm:prSet/>
      <dgm:spPr/>
      <dgm:t>
        <a:bodyPr/>
        <a:lstStyle/>
        <a:p>
          <a:endParaRPr lang="ru-RU" sz="1600"/>
        </a:p>
      </dgm:t>
    </dgm:pt>
    <dgm:pt modelId="{3A9DC7A0-6721-4249-9735-490D84BE8CA3}" type="pres">
      <dgm:prSet presAssocID="{A87A3EF1-0DA5-46AC-87F9-A196BC2AA1C3}" presName="Name0" presStyleCnt="0">
        <dgm:presLayoutVars>
          <dgm:chMax val="1"/>
          <dgm:chPref val="1"/>
          <dgm:dir/>
          <dgm:animOne val="branch"/>
          <dgm:animLvl val="lvl"/>
        </dgm:presLayoutVars>
      </dgm:prSet>
      <dgm:spPr/>
      <dgm:t>
        <a:bodyPr/>
        <a:lstStyle/>
        <a:p>
          <a:endParaRPr lang="ru-RU"/>
        </a:p>
      </dgm:t>
    </dgm:pt>
    <dgm:pt modelId="{DCF779C6-FA13-480B-A52C-0B6BC042694F}" type="pres">
      <dgm:prSet presAssocID="{D10C33B3-5AAE-43BE-8C9E-7DE0E12E0CD7}" presName="singleCycle" presStyleCnt="0"/>
      <dgm:spPr/>
    </dgm:pt>
    <dgm:pt modelId="{5FF87CC9-9F6B-4EC0-A13C-461688A0900F}" type="pres">
      <dgm:prSet presAssocID="{D10C33B3-5AAE-43BE-8C9E-7DE0E12E0CD7}" presName="singleCenter" presStyleLbl="node1" presStyleIdx="0" presStyleCnt="5" custScaleX="135288">
        <dgm:presLayoutVars>
          <dgm:chMax val="7"/>
          <dgm:chPref val="7"/>
        </dgm:presLayoutVars>
      </dgm:prSet>
      <dgm:spPr/>
      <dgm:t>
        <a:bodyPr/>
        <a:lstStyle/>
        <a:p>
          <a:endParaRPr lang="ru-RU"/>
        </a:p>
      </dgm:t>
    </dgm:pt>
    <dgm:pt modelId="{DB3D1534-00D1-4B5B-9851-B1715010775C}" type="pres">
      <dgm:prSet presAssocID="{2F706111-06BF-427F-B186-28AD43E99C45}" presName="Name56" presStyleLbl="parChTrans1D2" presStyleIdx="0" presStyleCnt="4"/>
      <dgm:spPr/>
      <dgm:t>
        <a:bodyPr/>
        <a:lstStyle/>
        <a:p>
          <a:endParaRPr lang="ru-RU"/>
        </a:p>
      </dgm:t>
    </dgm:pt>
    <dgm:pt modelId="{57F6CAC3-6936-423F-A445-1BB03A078E61}" type="pres">
      <dgm:prSet presAssocID="{864C15C3-5D38-43BF-B69D-F32576DE7235}" presName="text0" presStyleLbl="node1" presStyleIdx="1" presStyleCnt="5" custScaleX="292037" custScaleY="143665" custRadScaleRad="97122" custRadScaleInc="-2185">
        <dgm:presLayoutVars>
          <dgm:bulletEnabled val="1"/>
        </dgm:presLayoutVars>
      </dgm:prSet>
      <dgm:spPr/>
      <dgm:t>
        <a:bodyPr/>
        <a:lstStyle/>
        <a:p>
          <a:endParaRPr lang="ru-RU"/>
        </a:p>
      </dgm:t>
    </dgm:pt>
    <dgm:pt modelId="{B29C0DCE-C9D1-4897-A559-70322E7DC80D}" type="pres">
      <dgm:prSet presAssocID="{6943B66E-38C2-42A3-973F-D6A98AC16B7F}" presName="Name56" presStyleLbl="parChTrans1D2" presStyleIdx="1" presStyleCnt="4"/>
      <dgm:spPr/>
      <dgm:t>
        <a:bodyPr/>
        <a:lstStyle/>
        <a:p>
          <a:endParaRPr lang="ru-RU"/>
        </a:p>
      </dgm:t>
    </dgm:pt>
    <dgm:pt modelId="{EA528104-7E0A-4B0A-A10C-469BC52C147A}" type="pres">
      <dgm:prSet presAssocID="{093ADBC8-CC89-4D42-949E-190A3AECCA7D}" presName="text0" presStyleLbl="node1" presStyleIdx="2" presStyleCnt="5" custScaleX="212894" custScaleY="115731" custRadScaleRad="134899" custRadScaleInc="173">
        <dgm:presLayoutVars>
          <dgm:bulletEnabled val="1"/>
        </dgm:presLayoutVars>
      </dgm:prSet>
      <dgm:spPr/>
      <dgm:t>
        <a:bodyPr/>
        <a:lstStyle/>
        <a:p>
          <a:endParaRPr lang="ru-RU"/>
        </a:p>
      </dgm:t>
    </dgm:pt>
    <dgm:pt modelId="{7B9253DA-F40C-40B0-8D22-E38B3F94ABD0}" type="pres">
      <dgm:prSet presAssocID="{7B4C4A92-ECF7-4CF8-88BF-2D6053B858C0}" presName="Name56" presStyleLbl="parChTrans1D2" presStyleIdx="2" presStyleCnt="4"/>
      <dgm:spPr/>
      <dgm:t>
        <a:bodyPr/>
        <a:lstStyle/>
        <a:p>
          <a:endParaRPr lang="ru-RU"/>
        </a:p>
      </dgm:t>
    </dgm:pt>
    <dgm:pt modelId="{9DA60E7B-8FDD-4A35-8933-68984A2E9A02}" type="pres">
      <dgm:prSet presAssocID="{98BBE82C-FBC4-40D1-B1BE-FB59EDDD1B46}" presName="text0" presStyleLbl="node1" presStyleIdx="3" presStyleCnt="5" custScaleX="293704" custScaleY="134773" custRadScaleRad="95393" custRadScaleInc="1665">
        <dgm:presLayoutVars>
          <dgm:bulletEnabled val="1"/>
        </dgm:presLayoutVars>
      </dgm:prSet>
      <dgm:spPr/>
      <dgm:t>
        <a:bodyPr/>
        <a:lstStyle/>
        <a:p>
          <a:endParaRPr lang="ru-RU"/>
        </a:p>
      </dgm:t>
    </dgm:pt>
    <dgm:pt modelId="{F38D7E49-C2F7-40D0-B46C-9FA8BE4421B7}" type="pres">
      <dgm:prSet presAssocID="{D00ABEBE-EC7E-4A32-AFE3-3B931E39BBE4}" presName="Name56" presStyleLbl="parChTrans1D2" presStyleIdx="3" presStyleCnt="4"/>
      <dgm:spPr/>
      <dgm:t>
        <a:bodyPr/>
        <a:lstStyle/>
        <a:p>
          <a:endParaRPr lang="ru-RU"/>
        </a:p>
      </dgm:t>
    </dgm:pt>
    <dgm:pt modelId="{ADBD9F2D-90E0-45AA-AD45-7B810408B62B}" type="pres">
      <dgm:prSet presAssocID="{0D51EAE0-978E-49AA-8F9E-53260B6522A8}" presName="text0" presStyleLbl="node1" presStyleIdx="4" presStyleCnt="5" custScaleX="202146" custScaleY="110347" custRadScaleRad="119740" custRadScaleInc="2137">
        <dgm:presLayoutVars>
          <dgm:bulletEnabled val="1"/>
        </dgm:presLayoutVars>
      </dgm:prSet>
      <dgm:spPr/>
      <dgm:t>
        <a:bodyPr/>
        <a:lstStyle/>
        <a:p>
          <a:endParaRPr lang="ru-RU"/>
        </a:p>
      </dgm:t>
    </dgm:pt>
  </dgm:ptLst>
  <dgm:cxnLst>
    <dgm:cxn modelId="{ADD67905-B087-40E0-B861-0A70D9F6B12D}" type="presOf" srcId="{6943B66E-38C2-42A3-973F-D6A98AC16B7F}" destId="{B29C0DCE-C9D1-4897-A559-70322E7DC80D}" srcOrd="0" destOrd="0" presId="urn:microsoft.com/office/officeart/2008/layout/RadialCluster"/>
    <dgm:cxn modelId="{1436807C-BAAB-46D2-AEB0-2D67B5649B15}" type="presOf" srcId="{2F706111-06BF-427F-B186-28AD43E99C45}" destId="{DB3D1534-00D1-4B5B-9851-B1715010775C}" srcOrd="0" destOrd="0" presId="urn:microsoft.com/office/officeart/2008/layout/RadialCluster"/>
    <dgm:cxn modelId="{73384878-7FB4-48BB-9567-C83767FF3F31}" srcId="{D10C33B3-5AAE-43BE-8C9E-7DE0E12E0CD7}" destId="{0D51EAE0-978E-49AA-8F9E-53260B6522A8}" srcOrd="3" destOrd="0" parTransId="{D00ABEBE-EC7E-4A32-AFE3-3B931E39BBE4}" sibTransId="{D8BED2F0-EAF3-4F14-AFAD-16B4D9CD8ECE}"/>
    <dgm:cxn modelId="{EC7C482A-3D48-4D55-AD5A-294357107CEC}" srcId="{D10C33B3-5AAE-43BE-8C9E-7DE0E12E0CD7}" destId="{864C15C3-5D38-43BF-B69D-F32576DE7235}" srcOrd="0" destOrd="0" parTransId="{2F706111-06BF-427F-B186-28AD43E99C45}" sibTransId="{3F2D27CF-174A-4E74-8C89-253A6EA60964}"/>
    <dgm:cxn modelId="{9F1853C2-96AC-4842-A8B6-CA8ED02E6EF8}" type="presOf" srcId="{093ADBC8-CC89-4D42-949E-190A3AECCA7D}" destId="{EA528104-7E0A-4B0A-A10C-469BC52C147A}" srcOrd="0" destOrd="0" presId="urn:microsoft.com/office/officeart/2008/layout/RadialCluster"/>
    <dgm:cxn modelId="{E2FE8CE5-9C74-4006-B059-0C0015B47CAA}" type="presOf" srcId="{D10C33B3-5AAE-43BE-8C9E-7DE0E12E0CD7}" destId="{5FF87CC9-9F6B-4EC0-A13C-461688A0900F}" srcOrd="0" destOrd="0" presId="urn:microsoft.com/office/officeart/2008/layout/RadialCluster"/>
    <dgm:cxn modelId="{97C0E840-7531-4343-82B3-03ABBCC9A43A}" type="presOf" srcId="{A87A3EF1-0DA5-46AC-87F9-A196BC2AA1C3}" destId="{3A9DC7A0-6721-4249-9735-490D84BE8CA3}" srcOrd="0" destOrd="0" presId="urn:microsoft.com/office/officeart/2008/layout/RadialCluster"/>
    <dgm:cxn modelId="{8E41C8E0-2604-489E-B4B9-2D49DBD573C2}" type="presOf" srcId="{0D51EAE0-978E-49AA-8F9E-53260B6522A8}" destId="{ADBD9F2D-90E0-45AA-AD45-7B810408B62B}" srcOrd="0" destOrd="0" presId="urn:microsoft.com/office/officeart/2008/layout/RadialCluster"/>
    <dgm:cxn modelId="{AC626F74-DBD7-4881-B168-C4B3018E018D}" type="presOf" srcId="{864C15C3-5D38-43BF-B69D-F32576DE7235}" destId="{57F6CAC3-6936-423F-A445-1BB03A078E61}" srcOrd="0" destOrd="0" presId="urn:microsoft.com/office/officeart/2008/layout/RadialCluster"/>
    <dgm:cxn modelId="{0BF6AC51-3625-480D-A3B1-68FC316BADCC}" srcId="{D10C33B3-5AAE-43BE-8C9E-7DE0E12E0CD7}" destId="{093ADBC8-CC89-4D42-949E-190A3AECCA7D}" srcOrd="1" destOrd="0" parTransId="{6943B66E-38C2-42A3-973F-D6A98AC16B7F}" sibTransId="{AF970D33-F626-4F0C-B80D-F7A86A4CF6E3}"/>
    <dgm:cxn modelId="{DB2E8D77-A1DA-4F09-A5BE-B5EA762E7E53}" type="presOf" srcId="{7B4C4A92-ECF7-4CF8-88BF-2D6053B858C0}" destId="{7B9253DA-F40C-40B0-8D22-E38B3F94ABD0}" srcOrd="0" destOrd="0" presId="urn:microsoft.com/office/officeart/2008/layout/RadialCluster"/>
    <dgm:cxn modelId="{34B1D95A-39CC-4C98-916A-59346ED5205B}" type="presOf" srcId="{98BBE82C-FBC4-40D1-B1BE-FB59EDDD1B46}" destId="{9DA60E7B-8FDD-4A35-8933-68984A2E9A02}" srcOrd="0" destOrd="0" presId="urn:microsoft.com/office/officeart/2008/layout/RadialCluster"/>
    <dgm:cxn modelId="{F2413A15-C78B-4D3B-9D40-B35E80BB6924}" srcId="{A87A3EF1-0DA5-46AC-87F9-A196BC2AA1C3}" destId="{D10C33B3-5AAE-43BE-8C9E-7DE0E12E0CD7}" srcOrd="0" destOrd="0" parTransId="{4234E57B-B0C6-41DB-B568-E33CB29D4CD6}" sibTransId="{18786546-1C6A-4195-AD7C-855235394B33}"/>
    <dgm:cxn modelId="{F2BBEC6C-1407-4731-9422-C326B3ADBB77}" type="presOf" srcId="{D00ABEBE-EC7E-4A32-AFE3-3B931E39BBE4}" destId="{F38D7E49-C2F7-40D0-B46C-9FA8BE4421B7}" srcOrd="0" destOrd="0" presId="urn:microsoft.com/office/officeart/2008/layout/RadialCluster"/>
    <dgm:cxn modelId="{F546F9F0-CDB3-488E-829A-F54662AA2FFB}" srcId="{D10C33B3-5AAE-43BE-8C9E-7DE0E12E0CD7}" destId="{98BBE82C-FBC4-40D1-B1BE-FB59EDDD1B46}" srcOrd="2" destOrd="0" parTransId="{7B4C4A92-ECF7-4CF8-88BF-2D6053B858C0}" sibTransId="{7BBAE8F7-7C6D-4B96-9ACA-252652C2D560}"/>
    <dgm:cxn modelId="{09511F0B-3383-4F4F-8949-2B6C5B6403D5}" type="presParOf" srcId="{3A9DC7A0-6721-4249-9735-490D84BE8CA3}" destId="{DCF779C6-FA13-480B-A52C-0B6BC042694F}" srcOrd="0" destOrd="0" presId="urn:microsoft.com/office/officeart/2008/layout/RadialCluster"/>
    <dgm:cxn modelId="{597A6B73-287E-481E-945A-3D6DD771B4D3}" type="presParOf" srcId="{DCF779C6-FA13-480B-A52C-0B6BC042694F}" destId="{5FF87CC9-9F6B-4EC0-A13C-461688A0900F}" srcOrd="0" destOrd="0" presId="urn:microsoft.com/office/officeart/2008/layout/RadialCluster"/>
    <dgm:cxn modelId="{02098B21-984A-4CED-84E9-A5412DB26484}" type="presParOf" srcId="{DCF779C6-FA13-480B-A52C-0B6BC042694F}" destId="{DB3D1534-00D1-4B5B-9851-B1715010775C}" srcOrd="1" destOrd="0" presId="urn:microsoft.com/office/officeart/2008/layout/RadialCluster"/>
    <dgm:cxn modelId="{6AB9D500-B849-4856-9351-CBDC88498A48}" type="presParOf" srcId="{DCF779C6-FA13-480B-A52C-0B6BC042694F}" destId="{57F6CAC3-6936-423F-A445-1BB03A078E61}" srcOrd="2" destOrd="0" presId="urn:microsoft.com/office/officeart/2008/layout/RadialCluster"/>
    <dgm:cxn modelId="{DFFDC268-17F2-43FD-A0D2-B39ADF6214A5}" type="presParOf" srcId="{DCF779C6-FA13-480B-A52C-0B6BC042694F}" destId="{B29C0DCE-C9D1-4897-A559-70322E7DC80D}" srcOrd="3" destOrd="0" presId="urn:microsoft.com/office/officeart/2008/layout/RadialCluster"/>
    <dgm:cxn modelId="{E3B6DDB1-2299-401B-AA39-8003068C2D4B}" type="presParOf" srcId="{DCF779C6-FA13-480B-A52C-0B6BC042694F}" destId="{EA528104-7E0A-4B0A-A10C-469BC52C147A}" srcOrd="4" destOrd="0" presId="urn:microsoft.com/office/officeart/2008/layout/RadialCluster"/>
    <dgm:cxn modelId="{C329D4D2-9DAC-473F-9865-5BC79C7AD950}" type="presParOf" srcId="{DCF779C6-FA13-480B-A52C-0B6BC042694F}" destId="{7B9253DA-F40C-40B0-8D22-E38B3F94ABD0}" srcOrd="5" destOrd="0" presId="urn:microsoft.com/office/officeart/2008/layout/RadialCluster"/>
    <dgm:cxn modelId="{915AEF2C-2696-4620-962C-11FAB7A779DC}" type="presParOf" srcId="{DCF779C6-FA13-480B-A52C-0B6BC042694F}" destId="{9DA60E7B-8FDD-4A35-8933-68984A2E9A02}" srcOrd="6" destOrd="0" presId="urn:microsoft.com/office/officeart/2008/layout/RadialCluster"/>
    <dgm:cxn modelId="{D0146059-A532-4268-8132-116E1F010B4E}" type="presParOf" srcId="{DCF779C6-FA13-480B-A52C-0B6BC042694F}" destId="{F38D7E49-C2F7-40D0-B46C-9FA8BE4421B7}" srcOrd="7" destOrd="0" presId="urn:microsoft.com/office/officeart/2008/layout/RadialCluster"/>
    <dgm:cxn modelId="{8077027F-5E38-4305-B864-31710C6D421F}" type="presParOf" srcId="{DCF779C6-FA13-480B-A52C-0B6BC042694F}" destId="{ADBD9F2D-90E0-45AA-AD45-7B810408B62B}" srcOrd="8"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87CC9-9F6B-4EC0-A13C-461688A0900F}">
      <dsp:nvSpPr>
        <dsp:cNvPr id="0" name=""/>
        <dsp:cNvSpPr/>
      </dsp:nvSpPr>
      <dsp:spPr>
        <a:xfrm>
          <a:off x="2869664" y="2118537"/>
          <a:ext cx="2425712" cy="1792999"/>
        </a:xfrm>
        <a:prstGeom prst="round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РЦ ПМСП</a:t>
          </a:r>
        </a:p>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Республики Мордовия</a:t>
          </a:r>
          <a:endParaRPr lang="ru-RU" sz="1600" b="1" kern="1200" dirty="0">
            <a:latin typeface="Times New Roman" pitchFamily="18" charset="0"/>
            <a:cs typeface="Times New Roman" pitchFamily="18" charset="0"/>
          </a:endParaRPr>
        </a:p>
      </dsp:txBody>
      <dsp:txXfrm>
        <a:off x="2957191" y="2206064"/>
        <a:ext cx="2250658" cy="1617945"/>
      </dsp:txXfrm>
    </dsp:sp>
    <dsp:sp modelId="{DB3D1534-00D1-4B5B-9851-B1715010775C}">
      <dsp:nvSpPr>
        <dsp:cNvPr id="0" name=""/>
        <dsp:cNvSpPr/>
      </dsp:nvSpPr>
      <dsp:spPr>
        <a:xfrm rot="16141005">
          <a:off x="3782954" y="1839192"/>
          <a:ext cx="558771" cy="0"/>
        </a:xfrm>
        <a:custGeom>
          <a:avLst/>
          <a:gdLst/>
          <a:ahLst/>
          <a:cxnLst/>
          <a:rect l="0" t="0" r="0" b="0"/>
          <a:pathLst>
            <a:path>
              <a:moveTo>
                <a:pt x="0" y="0"/>
              </a:moveTo>
              <a:lnTo>
                <a:pt x="558771"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7F6CAC3-6936-423F-A445-1BB03A078E61}">
      <dsp:nvSpPr>
        <dsp:cNvPr id="0" name=""/>
        <dsp:cNvSpPr/>
      </dsp:nvSpPr>
      <dsp:spPr>
        <a:xfrm>
          <a:off x="2288601" y="-166013"/>
          <a:ext cx="3508268" cy="1725861"/>
        </a:xfrm>
        <a:prstGeom prst="round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Медицинский институт </a:t>
          </a:r>
        </a:p>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ФГБОУ ВО «НИ МГУ им. Н.П. Огарева»,</a:t>
          </a:r>
        </a:p>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ГАОУ ДПО РМ «МРЦПКС»</a:t>
          </a:r>
        </a:p>
      </dsp:txBody>
      <dsp:txXfrm>
        <a:off x="2372851" y="-81763"/>
        <a:ext cx="3339768" cy="1557361"/>
      </dsp:txXfrm>
    </dsp:sp>
    <dsp:sp modelId="{B29C0DCE-C9D1-4897-A559-70322E7DC80D}">
      <dsp:nvSpPr>
        <dsp:cNvPr id="0" name=""/>
        <dsp:cNvSpPr/>
      </dsp:nvSpPr>
      <dsp:spPr>
        <a:xfrm rot="5244">
          <a:off x="5295376" y="3017174"/>
          <a:ext cx="376707" cy="0"/>
        </a:xfrm>
        <a:custGeom>
          <a:avLst/>
          <a:gdLst/>
          <a:ahLst/>
          <a:cxnLst/>
          <a:rect l="0" t="0" r="0" b="0"/>
          <a:pathLst>
            <a:path>
              <a:moveTo>
                <a:pt x="0" y="0"/>
              </a:moveTo>
              <a:lnTo>
                <a:pt x="376707"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A528104-7E0A-4B0A-A10C-469BC52C147A}">
      <dsp:nvSpPr>
        <dsp:cNvPr id="0" name=""/>
        <dsp:cNvSpPr/>
      </dsp:nvSpPr>
      <dsp:spPr>
        <a:xfrm>
          <a:off x="5672084" y="2324268"/>
          <a:ext cx="2557515" cy="1390287"/>
        </a:xfrm>
        <a:prstGeom prst="round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ts val="0"/>
            </a:spcAft>
          </a:pPr>
          <a:r>
            <a:rPr lang="ru-RU" sz="1600" b="1" kern="1200" dirty="0" smtClean="0">
              <a:latin typeface="Times New Roman" pitchFamily="18" charset="0"/>
              <a:cs typeface="Times New Roman" pitchFamily="18" charset="0"/>
            </a:rPr>
            <a:t>ТО</a:t>
          </a:r>
        </a:p>
        <a:p>
          <a:pPr lvl="0" algn="ctr" defTabSz="711200">
            <a:lnSpc>
              <a:spcPct val="90000"/>
            </a:lnSpc>
            <a:spcBef>
              <a:spcPct val="0"/>
            </a:spcBef>
            <a:spcAft>
              <a:spcPts val="0"/>
            </a:spcAft>
          </a:pPr>
          <a:r>
            <a:rPr lang="ru-RU" sz="1600" b="1" kern="1200" dirty="0" smtClean="0">
              <a:latin typeface="Times New Roman" pitchFamily="18" charset="0"/>
              <a:cs typeface="Times New Roman" pitchFamily="18" charset="0"/>
            </a:rPr>
            <a:t>Росздравнадзора по Республике Мордовия</a:t>
          </a:r>
          <a:endParaRPr lang="ru-RU" sz="1600" b="1" kern="1200" dirty="0">
            <a:latin typeface="Times New Roman" pitchFamily="18" charset="0"/>
            <a:cs typeface="Times New Roman" pitchFamily="18" charset="0"/>
          </a:endParaRPr>
        </a:p>
      </dsp:txBody>
      <dsp:txXfrm>
        <a:off x="5739952" y="2392136"/>
        <a:ext cx="2421779" cy="1254551"/>
      </dsp:txXfrm>
    </dsp:sp>
    <dsp:sp modelId="{7B9253DA-F40C-40B0-8D22-E38B3F94ABD0}">
      <dsp:nvSpPr>
        <dsp:cNvPr id="0" name=""/>
        <dsp:cNvSpPr/>
      </dsp:nvSpPr>
      <dsp:spPr>
        <a:xfrm rot="5444955">
          <a:off x="3781552" y="4197022"/>
          <a:ext cx="571021" cy="0"/>
        </a:xfrm>
        <a:custGeom>
          <a:avLst/>
          <a:gdLst/>
          <a:ahLst/>
          <a:cxnLst/>
          <a:rect l="0" t="0" r="0" b="0"/>
          <a:pathLst>
            <a:path>
              <a:moveTo>
                <a:pt x="0" y="0"/>
              </a:moveTo>
              <a:lnTo>
                <a:pt x="571021"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DA60E7B-8FDD-4A35-8933-68984A2E9A02}">
      <dsp:nvSpPr>
        <dsp:cNvPr id="0" name=""/>
        <dsp:cNvSpPr/>
      </dsp:nvSpPr>
      <dsp:spPr>
        <a:xfrm>
          <a:off x="2288596" y="4482509"/>
          <a:ext cx="3528293" cy="1619040"/>
        </a:xfrm>
        <a:prstGeom prst="round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Медицинские организации, подведомственные Министерству здравоохранения  Республики Мордовия</a:t>
          </a:r>
          <a:endParaRPr lang="ru-RU" sz="1600" b="1" kern="1200" dirty="0">
            <a:latin typeface="Times New Roman" pitchFamily="18" charset="0"/>
            <a:cs typeface="Times New Roman" pitchFamily="18" charset="0"/>
          </a:endParaRPr>
        </a:p>
      </dsp:txBody>
      <dsp:txXfrm>
        <a:off x="2367631" y="4561544"/>
        <a:ext cx="3370223" cy="1460970"/>
      </dsp:txXfrm>
    </dsp:sp>
    <dsp:sp modelId="{F38D7E49-C2F7-40D0-B46C-9FA8BE4421B7}">
      <dsp:nvSpPr>
        <dsp:cNvPr id="0" name=""/>
        <dsp:cNvSpPr/>
      </dsp:nvSpPr>
      <dsp:spPr>
        <a:xfrm rot="10857699">
          <a:off x="2438702" y="2991061"/>
          <a:ext cx="430991" cy="0"/>
        </a:xfrm>
        <a:custGeom>
          <a:avLst/>
          <a:gdLst/>
          <a:ahLst/>
          <a:cxnLst/>
          <a:rect l="0" t="0" r="0" b="0"/>
          <a:pathLst>
            <a:path>
              <a:moveTo>
                <a:pt x="0" y="0"/>
              </a:moveTo>
              <a:lnTo>
                <a:pt x="430991" y="0"/>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DBD9F2D-90E0-45AA-AD45-7B810408B62B}">
      <dsp:nvSpPr>
        <dsp:cNvPr id="0" name=""/>
        <dsp:cNvSpPr/>
      </dsp:nvSpPr>
      <dsp:spPr>
        <a:xfrm>
          <a:off x="10334" y="2304259"/>
          <a:ext cx="2428399" cy="1325608"/>
        </a:xfrm>
        <a:prstGeom prst="roundRect">
          <a:avLst/>
        </a:prstGeom>
        <a:solidFill>
          <a:schemeClr val="accent4">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ТФОМС РМ</a:t>
          </a:r>
          <a:endParaRPr lang="ru-RU" sz="1600" b="1" kern="1200" dirty="0">
            <a:latin typeface="Times New Roman" pitchFamily="18" charset="0"/>
            <a:cs typeface="Times New Roman" pitchFamily="18" charset="0"/>
          </a:endParaRPr>
        </a:p>
      </dsp:txBody>
      <dsp:txXfrm>
        <a:off x="75045" y="2368970"/>
        <a:ext cx="2298977" cy="119618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9FD30-EF20-458B-8E6A-75747AC9C62F}" type="datetimeFigureOut">
              <a:rPr lang="ru-RU" smtClean="0"/>
              <a:t>20.04.2018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D7A55-727D-4481-A6CE-DCBD3369CB64}" type="slidenum">
              <a:rPr lang="ru-RU" smtClean="0"/>
              <a:t>‹#›</a:t>
            </a:fld>
            <a:endParaRPr lang="ru-RU" dirty="0"/>
          </a:p>
        </p:txBody>
      </p:sp>
    </p:spTree>
    <p:extLst>
      <p:ext uri="{BB962C8B-B14F-4D97-AF65-F5344CB8AC3E}">
        <p14:creationId xmlns:p14="http://schemas.microsoft.com/office/powerpoint/2010/main" val="371158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7632700" cy="962025"/>
          </a:xfrm>
          <a:prstGeom prst="rect">
            <a:avLst/>
          </a:prstGeom>
        </p:spPr>
        <p:txBody>
          <a:bodyPr/>
          <a:lstStyle/>
          <a:p>
            <a:r>
              <a:rPr lang="ru-RU"/>
              <a:t>Образец заголовка</a:t>
            </a:r>
          </a:p>
        </p:txBody>
      </p:sp>
      <p:sp>
        <p:nvSpPr>
          <p:cNvPr id="3" name="Текст 2"/>
          <p:cNvSpPr>
            <a:spLocks noGrp="1"/>
          </p:cNvSpPr>
          <p:nvPr>
            <p:ph type="body" idx="1"/>
          </p:nvPr>
        </p:nvSpPr>
        <p:spPr>
          <a:xfrm>
            <a:off x="468313" y="1125538"/>
            <a:ext cx="8424862" cy="5148262"/>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lvl1pPr>
          </a:lstStyle>
          <a:p>
            <a:pPr>
              <a:defRPr/>
            </a:pPr>
            <a:fld id="{C8887C0F-9973-4305-B247-DBE3807E91BD}" type="slidenum">
              <a:rPr lang="ru-RU" altLang="ru-RU"/>
              <a:pPr>
                <a:defRPr/>
              </a:pPr>
              <a:t>‹#›</a:t>
            </a:fld>
            <a:endParaRPr lang="ru-RU" altLang="ru-RU" dirty="0"/>
          </a:p>
        </p:txBody>
      </p:sp>
    </p:spTree>
    <p:extLst>
      <p:ext uri="{BB962C8B-B14F-4D97-AF65-F5344CB8AC3E}">
        <p14:creationId xmlns:p14="http://schemas.microsoft.com/office/powerpoint/2010/main" val="2006096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20.04.2018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20.04.2018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8447" y="1628800"/>
            <a:ext cx="7772400" cy="2619722"/>
          </a:xfrm>
          <a:solidFill>
            <a:schemeClr val="bg1">
              <a:lumMod val="85000"/>
            </a:schemeClr>
          </a:solidFill>
          <a:ln w="19050">
            <a:noFill/>
          </a:ln>
          <a:effectLst>
            <a:outerShdw blurRad="50800" dist="38100" dir="2700000" algn="tl" rotWithShape="0">
              <a:prstClr val="black">
                <a:alpha val="40000"/>
              </a:prstClr>
            </a:outerShdw>
          </a:effectLst>
        </p:spPr>
        <p:txBody>
          <a:bodyPr>
            <a:noAutofit/>
          </a:bodyPr>
          <a:lstStyle/>
          <a:p>
            <a:pPr lvl="0" fontAlgn="base">
              <a:spcAft>
                <a:spcPct val="0"/>
              </a:spcAft>
            </a:pPr>
            <a:r>
              <a:rPr lang="ru-RU" altLang="ru-RU" sz="2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 проблемах реализации приоритетного проекта: </a:t>
            </a:r>
            <a:r>
              <a:rPr lang="ru-RU" altLang="ru-RU"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«Создание новой </a:t>
            </a:r>
            <a:r>
              <a:rPr lang="ru-RU" altLang="ru-RU" sz="2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модели </a:t>
            </a:r>
            <a:r>
              <a:rPr lang="ru-RU" altLang="ru-RU"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медицинской </a:t>
            </a:r>
            <a:r>
              <a:rPr lang="ru-RU" altLang="ru-RU" sz="2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организации</a:t>
            </a:r>
            <a:r>
              <a:rPr lang="ru-RU" altLang="ru-RU"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оказывающей </a:t>
            </a:r>
            <a:r>
              <a:rPr lang="ru-RU" altLang="ru-RU" sz="2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первичную медико-санитарную </a:t>
            </a:r>
            <a:r>
              <a:rPr lang="ru-RU" altLang="ru-RU"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помощь</a:t>
            </a:r>
            <a:r>
              <a:rPr lang="ru-RU" altLang="ru-RU" sz="28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в Республике Мордовия.</a:t>
            </a:r>
            <a:endParaRPr lang="ru-RU" altLang="ru-RU"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355975" y="4581128"/>
            <a:ext cx="4529771" cy="1752600"/>
          </a:xfrm>
        </p:spPr>
        <p:txBody>
          <a:bodyPr>
            <a:normAutofit fontScale="92500" lnSpcReduction="20000"/>
          </a:bodyPr>
          <a:lstStyle/>
          <a:p>
            <a:pPr algn="r"/>
            <a:r>
              <a:rPr lang="ru-RU" sz="2000" dirty="0">
                <a:solidFill>
                  <a:schemeClr val="tx1"/>
                </a:solidFill>
                <a:latin typeface="Times New Roman" panose="02020603050405020304" pitchFamily="18" charset="0"/>
                <a:cs typeface="Times New Roman" panose="02020603050405020304" pitchFamily="18" charset="0"/>
              </a:rPr>
              <a:t>Р</a:t>
            </a:r>
            <a:r>
              <a:rPr lang="ru-RU" sz="2000" dirty="0" smtClean="0">
                <a:solidFill>
                  <a:schemeClr val="tx1"/>
                </a:solidFill>
                <a:latin typeface="Times New Roman" panose="02020603050405020304" pitchFamily="18" charset="0"/>
                <a:cs typeface="Times New Roman" panose="02020603050405020304" pitchFamily="18" charset="0"/>
              </a:rPr>
              <a:t>уководитель РЦ ПМСП </a:t>
            </a:r>
          </a:p>
          <a:p>
            <a:pPr algn="r"/>
            <a:r>
              <a:rPr lang="ru-RU" sz="2000" dirty="0" smtClean="0">
                <a:solidFill>
                  <a:schemeClr val="tx1"/>
                </a:solidFill>
                <a:latin typeface="Times New Roman" panose="02020603050405020304" pitchFamily="18" charset="0"/>
                <a:cs typeface="Times New Roman" panose="02020603050405020304" pitchFamily="18" charset="0"/>
              </a:rPr>
              <a:t>Доцент кафедры амбулаторно-поликлинической терапии</a:t>
            </a:r>
          </a:p>
          <a:p>
            <a:pPr algn="r"/>
            <a:r>
              <a:rPr lang="ru-RU" sz="2000" dirty="0" smtClean="0">
                <a:solidFill>
                  <a:schemeClr val="tx1"/>
                </a:solidFill>
                <a:latin typeface="Times New Roman" panose="02020603050405020304" pitchFamily="18" charset="0"/>
                <a:cs typeface="Times New Roman" panose="02020603050405020304" pitchFamily="18" charset="0"/>
              </a:rPr>
              <a:t>С курсом общественного здоровья и организации здравоохранения, к.м.н.</a:t>
            </a:r>
          </a:p>
          <a:p>
            <a:pPr algn="r"/>
            <a:r>
              <a:rPr lang="ru-RU" sz="2000" dirty="0" smtClean="0">
                <a:solidFill>
                  <a:schemeClr val="tx1"/>
                </a:solidFill>
                <a:latin typeface="Times New Roman" panose="02020603050405020304" pitchFamily="18" charset="0"/>
                <a:cs typeface="Times New Roman" panose="02020603050405020304" pitchFamily="18" charset="0"/>
              </a:rPr>
              <a:t>Куняева Т.А</a:t>
            </a:r>
            <a:r>
              <a:rPr lang="ru-RU" sz="2000" dirty="0" smtClean="0">
                <a:solidFill>
                  <a:schemeClr val="tx1"/>
                </a:solidFill>
              </a:rPr>
              <a:t>.</a:t>
            </a:r>
            <a:endParaRPr lang="ru-RU" sz="2000" dirty="0">
              <a:solidFill>
                <a:schemeClr val="tx1"/>
              </a:solidFill>
            </a:endParaRPr>
          </a:p>
        </p:txBody>
      </p:sp>
      <p:grpSp>
        <p:nvGrpSpPr>
          <p:cNvPr id="4" name="Группа 1"/>
          <p:cNvGrpSpPr>
            <a:grpSpLocks/>
          </p:cNvGrpSpPr>
          <p:nvPr/>
        </p:nvGrpSpPr>
        <p:grpSpPr bwMode="auto">
          <a:xfrm>
            <a:off x="3242167" y="171786"/>
            <a:ext cx="2763602" cy="687643"/>
            <a:chOff x="179512" y="0"/>
            <a:chExt cx="3035177" cy="811491"/>
          </a:xfrm>
        </p:grpSpPr>
        <p:pic>
          <p:nvPicPr>
            <p:cNvPr id="5" name="Picture 3" descr="C:\Documents and Settings\Наташа\Мои документы\Мои рисунки\РМ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449" y="25852"/>
              <a:ext cx="709240" cy="78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5088"/>
              <a:ext cx="7413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65088"/>
              <a:ext cx="660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makc.ru/upload/medialibrary/72c/72ce35d8bcd53fc80fd5634cc5d3ac9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0"/>
              <a:ext cx="714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553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a:bodyPr>
          <a:lstStyle/>
          <a:p>
            <a:r>
              <a:rPr lang="ru-RU" sz="3200" b="1" dirty="0" smtClean="0">
                <a:solidFill>
                  <a:schemeClr val="accent5">
                    <a:lumMod val="50000"/>
                  </a:schemeClr>
                </a:solidFill>
              </a:rPr>
              <a:t>План график включения МО на 2018-2020 гг</a:t>
            </a:r>
            <a:r>
              <a:rPr lang="ru-RU" sz="2800" b="1" dirty="0" smtClean="0"/>
              <a:t>.</a:t>
            </a:r>
            <a:endParaRPr lang="ru-RU" sz="28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98209462"/>
              </p:ext>
            </p:extLst>
          </p:nvPr>
        </p:nvGraphicFramePr>
        <p:xfrm>
          <a:off x="395536" y="1484784"/>
          <a:ext cx="8352927" cy="486370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490505"/>
                <a:gridCol w="1904664"/>
                <a:gridCol w="630932"/>
                <a:gridCol w="911292"/>
                <a:gridCol w="700651"/>
                <a:gridCol w="700651"/>
                <a:gridCol w="506328"/>
                <a:gridCol w="506328"/>
                <a:gridCol w="490505"/>
                <a:gridCol w="545390"/>
                <a:gridCol w="545390"/>
                <a:gridCol w="420291"/>
              </a:tblGrid>
              <a:tr h="383359">
                <a:tc rowSpan="2">
                  <a:txBody>
                    <a:bodyPr/>
                    <a:lstStyle/>
                    <a:p>
                      <a:pPr algn="l">
                        <a:lnSpc>
                          <a:spcPct val="115000"/>
                        </a:lnSpc>
                        <a:spcAft>
                          <a:spcPts val="0"/>
                        </a:spcAft>
                      </a:pPr>
                      <a:r>
                        <a:rPr lang="ru-RU" sz="1000" dirty="0">
                          <a:effectLst/>
                        </a:rPr>
                        <a:t>№</a:t>
                      </a:r>
                      <a:endParaRPr lang="ru-RU" sz="1000" dirty="0">
                        <a:effectLst/>
                        <a:latin typeface="Calibri"/>
                        <a:ea typeface="Calibri"/>
                        <a:cs typeface="Times New Roman"/>
                      </a:endParaRPr>
                    </a:p>
                  </a:txBody>
                  <a:tcPr marL="15766" marR="15766" marT="0" marB="0"/>
                </a:tc>
                <a:tc rowSpan="2">
                  <a:txBody>
                    <a:bodyPr/>
                    <a:lstStyle/>
                    <a:p>
                      <a:pPr algn="ctr">
                        <a:lnSpc>
                          <a:spcPct val="115000"/>
                        </a:lnSpc>
                        <a:spcAft>
                          <a:spcPts val="0"/>
                        </a:spcAft>
                      </a:pPr>
                      <a:r>
                        <a:rPr lang="ru-RU" sz="1000" dirty="0">
                          <a:effectLst/>
                        </a:rPr>
                        <a:t>Полное название МО (юридическое)</a:t>
                      </a:r>
                      <a:endParaRPr lang="ru-RU" sz="10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Кол-во МО</a:t>
                      </a:r>
                      <a:endParaRPr lang="ru-RU" sz="1000">
                        <a:effectLst/>
                        <a:latin typeface="Calibri"/>
                        <a:ea typeface="Calibri"/>
                        <a:cs typeface="Times New Roman"/>
                      </a:endParaRPr>
                    </a:p>
                  </a:txBody>
                  <a:tcPr marL="15766" marR="15766" marT="0" marB="0"/>
                </a:tc>
                <a:tc rowSpan="2">
                  <a:txBody>
                    <a:bodyPr/>
                    <a:lstStyle/>
                    <a:p>
                      <a:pPr algn="ctr">
                        <a:lnSpc>
                          <a:spcPct val="115000"/>
                        </a:lnSpc>
                        <a:spcAft>
                          <a:spcPts val="0"/>
                        </a:spcAft>
                      </a:pPr>
                      <a:r>
                        <a:rPr lang="ru-RU" sz="1000" dirty="0">
                          <a:effectLst/>
                        </a:rPr>
                        <a:t>Численность прикрепленного населения </a:t>
                      </a:r>
                      <a:endParaRPr lang="ru-RU" sz="1000" dirty="0">
                        <a:effectLst/>
                        <a:latin typeface="Calibri"/>
                        <a:ea typeface="Calibri"/>
                        <a:cs typeface="Times New Roman"/>
                      </a:endParaRPr>
                    </a:p>
                  </a:txBody>
                  <a:tcPr marL="15766" marR="15766" marT="0" marB="0"/>
                </a:tc>
                <a:tc gridSpan="2">
                  <a:txBody>
                    <a:bodyPr/>
                    <a:lstStyle/>
                    <a:p>
                      <a:pPr algn="ctr">
                        <a:lnSpc>
                          <a:spcPct val="115000"/>
                        </a:lnSpc>
                        <a:spcAft>
                          <a:spcPts val="0"/>
                        </a:spcAft>
                      </a:pPr>
                      <a:r>
                        <a:rPr lang="ru-RU" sz="1000" dirty="0">
                          <a:effectLst/>
                        </a:rPr>
                        <a:t>МО</a:t>
                      </a:r>
                      <a:endParaRPr lang="ru-RU" sz="1000" dirty="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МО</a:t>
                      </a:r>
                      <a:endParaRPr lang="ru-RU" sz="10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Эксперименталь-ная</a:t>
                      </a:r>
                      <a:endParaRPr lang="ru-RU" sz="10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Тиражируемая</a:t>
                      </a:r>
                      <a:endParaRPr lang="ru-RU" sz="1000">
                        <a:effectLst/>
                        <a:latin typeface="Calibri"/>
                        <a:ea typeface="Calibri"/>
                        <a:cs typeface="Times New Roman"/>
                      </a:endParaRPr>
                    </a:p>
                  </a:txBody>
                  <a:tcPr marL="15766" marR="15766" marT="0" marB="0"/>
                </a:tc>
                <a:tc hMerge="1">
                  <a:txBody>
                    <a:bodyPr/>
                    <a:lstStyle/>
                    <a:p>
                      <a:endParaRPr lang="ru-RU"/>
                    </a:p>
                  </a:txBody>
                  <a:tcPr/>
                </a:tc>
              </a:tr>
              <a:tr h="8712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tc>
                <a:tc vMerge="1">
                  <a:txBody>
                    <a:bodyPr/>
                    <a:lstStyle/>
                    <a:p>
                      <a:endParaRPr lang="ru-RU"/>
                    </a:p>
                  </a:txBody>
                  <a:tcPr/>
                </a:tc>
                <a:tc>
                  <a:txBody>
                    <a:bodyPr/>
                    <a:lstStyle/>
                    <a:p>
                      <a:pPr algn="ctr">
                        <a:lnSpc>
                          <a:spcPct val="115000"/>
                        </a:lnSpc>
                        <a:spcAft>
                          <a:spcPts val="0"/>
                        </a:spcAft>
                      </a:pPr>
                      <a:r>
                        <a:rPr lang="ru-RU" sz="900" dirty="0">
                          <a:effectLst/>
                        </a:rPr>
                        <a:t>Отдельное юр. лицо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Структурное подразделение стационара/</a:t>
                      </a:r>
                    </a:p>
                    <a:p>
                      <a:pPr algn="ctr">
                        <a:lnSpc>
                          <a:spcPct val="115000"/>
                        </a:lnSpc>
                        <a:spcAft>
                          <a:spcPts val="0"/>
                        </a:spcAft>
                      </a:pPr>
                      <a:r>
                        <a:rPr lang="ru-RU" sz="900" dirty="0">
                          <a:effectLst/>
                        </a:rPr>
                        <a:t>поликлиники</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Специ-альное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Приспо-собленное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r>
              <a:tr h="113521">
                <a:tc>
                  <a:txBody>
                    <a:bodyPr/>
                    <a:lstStyle/>
                    <a:p>
                      <a:pPr algn="l">
                        <a:lnSpc>
                          <a:spcPct val="115000"/>
                        </a:lnSpc>
                        <a:spcAft>
                          <a:spcPts val="0"/>
                        </a:spcAft>
                      </a:pPr>
                      <a:r>
                        <a:rPr lang="ru-RU" sz="1000">
                          <a:effectLst/>
                        </a:rPr>
                        <a:t>1</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2</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3</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dirty="0">
                          <a:effectLst/>
                        </a:rPr>
                        <a:t>4</a:t>
                      </a:r>
                      <a:endParaRPr lang="ru-RU" sz="10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5</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6</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7</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8</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9</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10</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11</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dirty="0">
                          <a:effectLst/>
                        </a:rPr>
                        <a:t>12</a:t>
                      </a:r>
                      <a:endParaRPr lang="ru-RU" sz="1000" dirty="0">
                        <a:effectLst/>
                        <a:latin typeface="Calibri"/>
                        <a:ea typeface="Calibri"/>
                        <a:cs typeface="Times New Roman"/>
                      </a:endParaRPr>
                    </a:p>
                  </a:txBody>
                  <a:tcPr marL="15766" marR="15766" marT="0" marB="0"/>
                </a:tc>
              </a:tr>
              <a:tr h="191680">
                <a:tc gridSpan="12">
                  <a:txBody>
                    <a:bodyPr/>
                    <a:lstStyle/>
                    <a:p>
                      <a:pPr algn="ctr">
                        <a:lnSpc>
                          <a:spcPct val="115000"/>
                        </a:lnSpc>
                        <a:spcAft>
                          <a:spcPts val="0"/>
                        </a:spcAft>
                      </a:pPr>
                      <a:r>
                        <a:rPr lang="ru-RU" sz="1000" dirty="0">
                          <a:effectLst/>
                        </a:rPr>
                        <a:t>2018 год</a:t>
                      </a:r>
                      <a:endParaRPr lang="ru-RU" sz="1000" dirty="0">
                        <a:effectLst/>
                        <a:latin typeface="Calibri"/>
                        <a:ea typeface="Calibri"/>
                        <a:cs typeface="Times New Roman"/>
                      </a:endParaRPr>
                    </a:p>
                  </a:txBody>
                  <a:tcPr marL="15766" marR="15766" marT="0" marB="0">
                    <a:lnB w="12700" cmpd="sng">
                      <a:noFill/>
                    </a:lnB>
                    <a:solidFill>
                      <a:schemeClr val="accent5">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6908">
                <a:tc gridSpan="2">
                  <a:txBody>
                    <a:bodyPr/>
                    <a:lstStyle/>
                    <a:p>
                      <a:pPr algn="ctr">
                        <a:lnSpc>
                          <a:spcPct val="115000"/>
                        </a:lnSpc>
                        <a:spcAft>
                          <a:spcPts val="0"/>
                        </a:spcAft>
                      </a:pPr>
                      <a:r>
                        <a:rPr lang="en-US" sz="1000" dirty="0">
                          <a:solidFill>
                            <a:schemeClr val="tx1"/>
                          </a:solidFill>
                          <a:effectLst/>
                        </a:rPr>
                        <a:t>I</a:t>
                      </a:r>
                      <a:r>
                        <a:rPr lang="ru-RU" sz="1000" dirty="0">
                          <a:solidFill>
                            <a:schemeClr val="tx1"/>
                          </a:solidFill>
                          <a:effectLst/>
                        </a:rPr>
                        <a:t> квартал </a:t>
                      </a:r>
                      <a:endParaRPr lang="ru-RU" sz="1000" dirty="0">
                        <a:solidFill>
                          <a:schemeClr val="tx1"/>
                        </a:solidFill>
                        <a:effectLst/>
                        <a:latin typeface="Calibri"/>
                        <a:ea typeface="Calibri"/>
                        <a:cs typeface="Times New Roman"/>
                      </a:endParaRPr>
                    </a:p>
                  </a:txBody>
                  <a:tcPr marL="15766" marR="15766"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75038">
                <a:tc>
                  <a:txBody>
                    <a:bodyPr/>
                    <a:lstStyle/>
                    <a:p>
                      <a:pPr algn="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lnT w="12700" cmpd="sng">
                      <a:noFill/>
                    </a:lnT>
                  </a:tcPr>
                </a:tc>
                <a:tc>
                  <a:txBody>
                    <a:bodyPr/>
                    <a:lstStyle/>
                    <a:p>
                      <a:pPr algn="just">
                        <a:lnSpc>
                          <a:spcPct val="115000"/>
                        </a:lnSpc>
                        <a:spcAft>
                          <a:spcPts val="0"/>
                        </a:spcAft>
                      </a:pPr>
                      <a:r>
                        <a:rPr lang="ru-RU" sz="1050" dirty="0">
                          <a:effectLst/>
                        </a:rPr>
                        <a:t>ГБУЗ Республики Мордовия «Поликлиника № 2» (по адресу: г. Саранск, пр.60 лет Октября, 6)</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42840</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6719">
                <a:tc>
                  <a:txBody>
                    <a:bodyPr/>
                    <a:lstStyle/>
                    <a:p>
                      <a:pPr algn="r">
                        <a:lnSpc>
                          <a:spcPct val="115000"/>
                        </a:lnSpc>
                        <a:spcAft>
                          <a:spcPts val="0"/>
                        </a:spcAft>
                      </a:pPr>
                      <a:r>
                        <a:rPr lang="ru-RU" sz="1050">
                          <a:effectLst/>
                        </a:rPr>
                        <a:t>2</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«Республиканская клиническая больница №5» (по адресу: г. Саранск, ул. Ярославская, д. 2а)</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37385</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8398">
                <a:tc>
                  <a:txBody>
                    <a:bodyPr/>
                    <a:lstStyle/>
                    <a:p>
                      <a:pPr algn="r">
                        <a:lnSpc>
                          <a:spcPct val="115000"/>
                        </a:lnSpc>
                        <a:spcAft>
                          <a:spcPts val="0"/>
                        </a:spcAft>
                      </a:pPr>
                      <a:r>
                        <a:rPr lang="ru-RU" sz="1050">
                          <a:effectLst/>
                        </a:rPr>
                        <a:t>3</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a:t>
                      </a:r>
                      <a:r>
                        <a:rPr lang="ru-RU" sz="1050" dirty="0" err="1">
                          <a:effectLst/>
                        </a:rPr>
                        <a:t>Рес-публиканская</a:t>
                      </a:r>
                      <a:r>
                        <a:rPr lang="ru-RU" sz="1050" dirty="0">
                          <a:effectLst/>
                        </a:rPr>
                        <a:t> клиническая больница №5» (по адресу: г. Саранск, ул. Косарева, д. 116а)</a:t>
                      </a:r>
                    </a:p>
                    <a:p>
                      <a:pPr algn="l">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31351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359">
                <a:tc>
                  <a:txBody>
                    <a:bodyPr/>
                    <a:lstStyle/>
                    <a:p>
                      <a:pPr algn="r">
                        <a:lnSpc>
                          <a:spcPct val="115000"/>
                        </a:lnSpc>
                        <a:spcAft>
                          <a:spcPts val="0"/>
                        </a:spcAft>
                      </a:pPr>
                      <a:r>
                        <a:rPr lang="ru-RU" sz="1050">
                          <a:effectLst/>
                        </a:rPr>
                        <a:t>4</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«Детская поликлиника № 3»</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18004</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359">
                <a:tc>
                  <a:txBody>
                    <a:bodyPr/>
                    <a:lstStyle/>
                    <a:p>
                      <a:pPr algn="r">
                        <a:lnSpc>
                          <a:spcPct val="115000"/>
                        </a:lnSpc>
                        <a:spcAft>
                          <a:spcPts val="0"/>
                        </a:spcAft>
                      </a:pPr>
                      <a:r>
                        <a:rPr lang="ru-RU" sz="1050">
                          <a:effectLst/>
                        </a:rPr>
                        <a:t>5</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«Детская поликлиника № 4»</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20161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9369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10471449"/>
              </p:ext>
            </p:extLst>
          </p:nvPr>
        </p:nvGraphicFramePr>
        <p:xfrm>
          <a:off x="395536" y="1988840"/>
          <a:ext cx="8373616" cy="280425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0550"/>
                <a:gridCol w="2060507"/>
                <a:gridCol w="530639"/>
                <a:gridCol w="985856"/>
                <a:gridCol w="682556"/>
                <a:gridCol w="757979"/>
                <a:gridCol w="530639"/>
                <a:gridCol w="547757"/>
                <a:gridCol w="530639"/>
                <a:gridCol w="471798"/>
                <a:gridCol w="590015"/>
                <a:gridCol w="454681"/>
              </a:tblGrid>
              <a:tr h="181033">
                <a:tc gridSpan="2">
                  <a:txBody>
                    <a:bodyPr/>
                    <a:lstStyle/>
                    <a:p>
                      <a:pPr algn="ctr">
                        <a:lnSpc>
                          <a:spcPct val="115000"/>
                        </a:lnSpc>
                        <a:spcAft>
                          <a:spcPts val="0"/>
                        </a:spcAft>
                      </a:pPr>
                      <a:r>
                        <a:rPr lang="en-US" sz="1050" dirty="0">
                          <a:solidFill>
                            <a:schemeClr val="tx1"/>
                          </a:solidFill>
                          <a:effectLst/>
                        </a:rPr>
                        <a:t>II</a:t>
                      </a:r>
                      <a:r>
                        <a:rPr lang="ru-RU" sz="1050" dirty="0">
                          <a:solidFill>
                            <a:schemeClr val="tx1"/>
                          </a:solidFill>
                          <a:effectLst/>
                        </a:rPr>
                        <a:t> квартал</a:t>
                      </a:r>
                      <a:endParaRPr lang="ru-RU" sz="1050" dirty="0">
                        <a:solidFill>
                          <a:schemeClr val="tx1"/>
                        </a:solidFill>
                        <a:effectLst/>
                        <a:latin typeface="Calibri"/>
                        <a:ea typeface="Calibri"/>
                        <a:cs typeface="Times New Roman"/>
                      </a:endParaRPr>
                    </a:p>
                  </a:txBody>
                  <a:tcPr marL="15766" marR="15766"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5766" marR="15766"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11335">
                <a:tc>
                  <a:txBody>
                    <a:bodyPr/>
                    <a:lstStyle/>
                    <a:p>
                      <a:pPr algn="r">
                        <a:lnSpc>
                          <a:spcPct val="115000"/>
                        </a:lnSpc>
                        <a:spcAft>
                          <a:spcPts val="0"/>
                        </a:spcAft>
                      </a:pPr>
                      <a:r>
                        <a:rPr lang="ru-RU" sz="1050">
                          <a:effectLst/>
                        </a:rPr>
                        <a:t>1</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lnT w="38100" cmpd="sng">
                      <a:noFill/>
                    </a:lnT>
                  </a:tcPr>
                </a:tc>
                <a:tc>
                  <a:txBody>
                    <a:bodyPr/>
                    <a:lstStyle/>
                    <a:p>
                      <a:pPr algn="just">
                        <a:lnSpc>
                          <a:spcPct val="115000"/>
                        </a:lnSpc>
                        <a:spcAft>
                          <a:spcPts val="0"/>
                        </a:spcAft>
                      </a:pPr>
                      <a:r>
                        <a:rPr lang="ru-RU" sz="1050" dirty="0">
                          <a:effectLst/>
                        </a:rPr>
                        <a:t>ГБУЗ Республики Мордовия «Ромодановская поликлиника» </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18510 (</a:t>
                      </a:r>
                      <a:r>
                        <a:rPr lang="ru-RU" sz="1050" dirty="0" err="1">
                          <a:effectLst/>
                        </a:rPr>
                        <a:t>взр</a:t>
                      </a:r>
                      <a:r>
                        <a:rPr lang="ru-RU" sz="1050" dirty="0">
                          <a:effectLst/>
                        </a:rPr>
                        <a:t>. – 14929, дети – 3581)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370">
                <a:tc>
                  <a:txBody>
                    <a:bodyPr/>
                    <a:lstStyle/>
                    <a:p>
                      <a:pPr algn="r">
                        <a:lnSpc>
                          <a:spcPct val="115000"/>
                        </a:lnSpc>
                        <a:spcAft>
                          <a:spcPts val="0"/>
                        </a:spcAft>
                      </a:pPr>
                      <a:r>
                        <a:rPr lang="ru-RU" sz="1050">
                          <a:effectLst/>
                        </a:rPr>
                        <a:t>2</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a:t>
                      </a:r>
                      <a:r>
                        <a:rPr lang="ru-RU" sz="1050" dirty="0" err="1">
                          <a:effectLst/>
                        </a:rPr>
                        <a:t>Зубово</a:t>
                      </a:r>
                      <a:r>
                        <a:rPr lang="ru-RU" sz="1050" dirty="0">
                          <a:effectLst/>
                        </a:rPr>
                        <a:t>-Полянская районная больница» </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32672 (дети – 5321, взр. – 27351)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8045">
                <a:tc>
                  <a:txBody>
                    <a:bodyPr/>
                    <a:lstStyle/>
                    <a:p>
                      <a:pPr algn="r">
                        <a:lnSpc>
                          <a:spcPct val="115000"/>
                        </a:lnSpc>
                        <a:spcAft>
                          <a:spcPts val="0"/>
                        </a:spcAft>
                      </a:pPr>
                      <a:r>
                        <a:rPr lang="ru-RU" sz="1050" dirty="0">
                          <a:effectLst/>
                        </a:rPr>
                        <a:t>3</a:t>
                      </a:r>
                      <a:endParaRPr lang="ru-RU" sz="1050" dirty="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«Республиканская клиническая больница №3</a:t>
                      </a:r>
                      <a:r>
                        <a:rPr lang="ru-RU" sz="1050" dirty="0" smtClean="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34032</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8045">
                <a:tc>
                  <a:txBody>
                    <a:bodyPr/>
                    <a:lstStyle/>
                    <a:p>
                      <a:pPr algn="r">
                        <a:lnSpc>
                          <a:spcPct val="115000"/>
                        </a:lnSpc>
                        <a:spcAft>
                          <a:spcPts val="0"/>
                        </a:spcAft>
                      </a:pPr>
                      <a:r>
                        <a:rPr lang="ru-RU" sz="1050">
                          <a:effectLst/>
                        </a:rPr>
                        <a:t>4</a:t>
                      </a:r>
                      <a:endParaRPr lang="ru-RU" sz="1050">
                        <a:effectLst/>
                        <a:latin typeface="Calibri"/>
                        <a:ea typeface="Calibri"/>
                        <a:cs typeface="Times New Roman"/>
                      </a:endParaRPr>
                    </a:p>
                  </a:txBody>
                  <a:tcPr marL="15766" marR="15766"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50" dirty="0">
                          <a:effectLst/>
                        </a:rPr>
                        <a:t>ГБУЗ Республики Мордовия «Руза-</a:t>
                      </a:r>
                      <a:r>
                        <a:rPr lang="ru-RU" sz="1050" dirty="0" err="1">
                          <a:effectLst/>
                        </a:rPr>
                        <a:t>евская</a:t>
                      </a:r>
                      <a:r>
                        <a:rPr lang="ru-RU" sz="1050" dirty="0">
                          <a:effectLst/>
                        </a:rPr>
                        <a:t> межрайонная больница» </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50775 (дети – 11435, </a:t>
                      </a:r>
                      <a:r>
                        <a:rPr lang="ru-RU" sz="1050" dirty="0" err="1">
                          <a:effectLst/>
                        </a:rPr>
                        <a:t>взр</a:t>
                      </a:r>
                      <a:r>
                        <a:rPr lang="ru-RU" sz="1050" dirty="0">
                          <a:effectLst/>
                        </a:rPr>
                        <a:t>. – 39340)</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5766" marR="157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637648886"/>
              </p:ext>
            </p:extLst>
          </p:nvPr>
        </p:nvGraphicFramePr>
        <p:xfrm>
          <a:off x="395536" y="332656"/>
          <a:ext cx="8352927" cy="162157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490505"/>
                <a:gridCol w="1904664"/>
                <a:gridCol w="630932"/>
                <a:gridCol w="911292"/>
                <a:gridCol w="700651"/>
                <a:gridCol w="700651"/>
                <a:gridCol w="506328"/>
                <a:gridCol w="506328"/>
                <a:gridCol w="490505"/>
                <a:gridCol w="545390"/>
                <a:gridCol w="545390"/>
                <a:gridCol w="420291"/>
              </a:tblGrid>
              <a:tr h="383359">
                <a:tc rowSpan="2">
                  <a:txBody>
                    <a:bodyPr/>
                    <a:lstStyle/>
                    <a:p>
                      <a:pPr algn="l">
                        <a:lnSpc>
                          <a:spcPct val="115000"/>
                        </a:lnSpc>
                        <a:spcAft>
                          <a:spcPts val="0"/>
                        </a:spcAft>
                      </a:pPr>
                      <a:r>
                        <a:rPr lang="ru-RU" sz="1000" dirty="0">
                          <a:effectLst/>
                        </a:rPr>
                        <a:t>№</a:t>
                      </a:r>
                      <a:endParaRPr lang="ru-RU" sz="1000" dirty="0">
                        <a:effectLst/>
                        <a:latin typeface="Calibri"/>
                        <a:ea typeface="Calibri"/>
                        <a:cs typeface="Times New Roman"/>
                      </a:endParaRPr>
                    </a:p>
                  </a:txBody>
                  <a:tcPr marL="15766" marR="15766" marT="0" marB="0"/>
                </a:tc>
                <a:tc rowSpan="2">
                  <a:txBody>
                    <a:bodyPr/>
                    <a:lstStyle/>
                    <a:p>
                      <a:pPr algn="ctr">
                        <a:lnSpc>
                          <a:spcPct val="115000"/>
                        </a:lnSpc>
                        <a:spcAft>
                          <a:spcPts val="0"/>
                        </a:spcAft>
                      </a:pPr>
                      <a:r>
                        <a:rPr lang="ru-RU" sz="1000" dirty="0">
                          <a:effectLst/>
                        </a:rPr>
                        <a:t>Полное название МО (юридическое)</a:t>
                      </a:r>
                      <a:endParaRPr lang="ru-RU" sz="10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Кол-во МО</a:t>
                      </a:r>
                      <a:endParaRPr lang="ru-RU" sz="1000">
                        <a:effectLst/>
                        <a:latin typeface="Calibri"/>
                        <a:ea typeface="Calibri"/>
                        <a:cs typeface="Times New Roman"/>
                      </a:endParaRPr>
                    </a:p>
                  </a:txBody>
                  <a:tcPr marL="15766" marR="15766" marT="0" marB="0"/>
                </a:tc>
                <a:tc rowSpan="2">
                  <a:txBody>
                    <a:bodyPr/>
                    <a:lstStyle/>
                    <a:p>
                      <a:pPr algn="ctr">
                        <a:lnSpc>
                          <a:spcPct val="115000"/>
                        </a:lnSpc>
                        <a:spcAft>
                          <a:spcPts val="0"/>
                        </a:spcAft>
                      </a:pPr>
                      <a:r>
                        <a:rPr lang="ru-RU" sz="1000" dirty="0">
                          <a:effectLst/>
                        </a:rPr>
                        <a:t>Численность прикрепленного населения </a:t>
                      </a:r>
                      <a:endParaRPr lang="ru-RU" sz="1000" dirty="0">
                        <a:effectLst/>
                        <a:latin typeface="Calibri"/>
                        <a:ea typeface="Calibri"/>
                        <a:cs typeface="Times New Roman"/>
                      </a:endParaRPr>
                    </a:p>
                  </a:txBody>
                  <a:tcPr marL="15766" marR="15766" marT="0" marB="0"/>
                </a:tc>
                <a:tc gridSpan="2">
                  <a:txBody>
                    <a:bodyPr/>
                    <a:lstStyle/>
                    <a:p>
                      <a:pPr algn="ctr">
                        <a:lnSpc>
                          <a:spcPct val="115000"/>
                        </a:lnSpc>
                        <a:spcAft>
                          <a:spcPts val="0"/>
                        </a:spcAft>
                      </a:pPr>
                      <a:r>
                        <a:rPr lang="ru-RU" sz="1000" dirty="0">
                          <a:effectLst/>
                        </a:rPr>
                        <a:t>МО</a:t>
                      </a:r>
                      <a:endParaRPr lang="ru-RU" sz="1000" dirty="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МО</a:t>
                      </a:r>
                      <a:endParaRPr lang="ru-RU" sz="10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Эксперименталь-ная</a:t>
                      </a:r>
                      <a:endParaRPr lang="ru-RU" sz="10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1000">
                          <a:effectLst/>
                        </a:rPr>
                        <a:t>Тиражируемая</a:t>
                      </a:r>
                      <a:endParaRPr lang="ru-RU" sz="1000">
                        <a:effectLst/>
                        <a:latin typeface="Calibri"/>
                        <a:ea typeface="Calibri"/>
                        <a:cs typeface="Times New Roman"/>
                      </a:endParaRPr>
                    </a:p>
                  </a:txBody>
                  <a:tcPr marL="15766" marR="15766" marT="0" marB="0"/>
                </a:tc>
                <a:tc hMerge="1">
                  <a:txBody>
                    <a:bodyPr/>
                    <a:lstStyle/>
                    <a:p>
                      <a:endParaRPr lang="ru-RU"/>
                    </a:p>
                  </a:txBody>
                  <a:tcPr/>
                </a:tc>
              </a:tr>
              <a:tr h="8712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5766" marR="15766" marT="0" marB="0"/>
                </a:tc>
                <a:tc vMerge="1">
                  <a:txBody>
                    <a:bodyPr/>
                    <a:lstStyle/>
                    <a:p>
                      <a:endParaRPr lang="ru-RU"/>
                    </a:p>
                  </a:txBody>
                  <a:tcPr/>
                </a:tc>
                <a:tc>
                  <a:txBody>
                    <a:bodyPr/>
                    <a:lstStyle/>
                    <a:p>
                      <a:pPr algn="ctr">
                        <a:lnSpc>
                          <a:spcPct val="115000"/>
                        </a:lnSpc>
                        <a:spcAft>
                          <a:spcPts val="0"/>
                        </a:spcAft>
                      </a:pPr>
                      <a:r>
                        <a:rPr lang="ru-RU" sz="900" dirty="0">
                          <a:effectLst/>
                        </a:rPr>
                        <a:t>Отдельное юр. лицо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Структурное подразделение стационара/</a:t>
                      </a:r>
                    </a:p>
                    <a:p>
                      <a:pPr algn="ctr">
                        <a:lnSpc>
                          <a:spcPct val="115000"/>
                        </a:lnSpc>
                        <a:spcAft>
                          <a:spcPts val="0"/>
                        </a:spcAft>
                      </a:pPr>
                      <a:r>
                        <a:rPr lang="ru-RU" sz="900" dirty="0">
                          <a:effectLst/>
                        </a:rPr>
                        <a:t>поликлиники</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Специ-альное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Приспо-собленное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r>
              <a:tr h="113521">
                <a:tc>
                  <a:txBody>
                    <a:bodyPr/>
                    <a:lstStyle/>
                    <a:p>
                      <a:pPr algn="l">
                        <a:lnSpc>
                          <a:spcPct val="115000"/>
                        </a:lnSpc>
                        <a:spcAft>
                          <a:spcPts val="0"/>
                        </a:spcAft>
                      </a:pPr>
                      <a:r>
                        <a:rPr lang="ru-RU" sz="1000">
                          <a:effectLst/>
                        </a:rPr>
                        <a:t>1</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2</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3</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dirty="0">
                          <a:effectLst/>
                        </a:rPr>
                        <a:t>4</a:t>
                      </a:r>
                      <a:endParaRPr lang="ru-RU" sz="10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5</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6</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7</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8</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9</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10</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a:effectLst/>
                        </a:rPr>
                        <a:t>11</a:t>
                      </a:r>
                      <a:endParaRPr lang="ru-RU" sz="10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1000" dirty="0">
                          <a:effectLst/>
                        </a:rPr>
                        <a:t>12</a:t>
                      </a:r>
                      <a:endParaRPr lang="ru-RU" sz="1000" dirty="0">
                        <a:effectLst/>
                        <a:latin typeface="Calibri"/>
                        <a:ea typeface="Calibri"/>
                        <a:cs typeface="Times New Roman"/>
                      </a:endParaRPr>
                    </a:p>
                  </a:txBody>
                  <a:tcPr marL="15766" marR="15766" marT="0" marB="0"/>
                </a:tc>
              </a:tr>
              <a:tr h="191680">
                <a:tc gridSpan="12">
                  <a:txBody>
                    <a:bodyPr/>
                    <a:lstStyle/>
                    <a:p>
                      <a:pPr algn="ctr">
                        <a:lnSpc>
                          <a:spcPct val="115000"/>
                        </a:lnSpc>
                        <a:spcAft>
                          <a:spcPts val="0"/>
                        </a:spcAft>
                      </a:pPr>
                      <a:r>
                        <a:rPr lang="ru-RU" sz="1000" dirty="0">
                          <a:effectLst/>
                        </a:rPr>
                        <a:t>2018 год</a:t>
                      </a:r>
                      <a:endParaRPr lang="ru-RU" sz="1000" dirty="0">
                        <a:effectLst/>
                        <a:latin typeface="Calibri"/>
                        <a:ea typeface="Calibri"/>
                        <a:cs typeface="Times New Roman"/>
                      </a:endParaRPr>
                    </a:p>
                  </a:txBody>
                  <a:tcPr marL="15766" marR="15766" marT="0" marB="0">
                    <a:solidFill>
                      <a:schemeClr val="accent5">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22391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02489075"/>
              </p:ext>
            </p:extLst>
          </p:nvPr>
        </p:nvGraphicFramePr>
        <p:xfrm>
          <a:off x="251520" y="1556792"/>
          <a:ext cx="8712968" cy="5298564"/>
        </p:xfrm>
        <a:graphic>
          <a:graphicData uri="http://schemas.openxmlformats.org/drawingml/2006/table">
            <a:tbl>
              <a:tblPr firstRow="1" firstCol="1" bandRow="1">
                <a:tableStyleId>{5C22544A-7EE6-4342-B048-85BDC9FD1C3A}</a:tableStyleId>
              </a:tblPr>
              <a:tblGrid>
                <a:gridCol w="239894"/>
                <a:gridCol w="2144011"/>
                <a:gridCol w="552144"/>
                <a:gridCol w="1025808"/>
                <a:gridCol w="710217"/>
                <a:gridCol w="788699"/>
                <a:gridCol w="552144"/>
                <a:gridCol w="569955"/>
                <a:gridCol w="552144"/>
                <a:gridCol w="490919"/>
                <a:gridCol w="613926"/>
                <a:gridCol w="473107"/>
              </a:tblGrid>
              <a:tr h="216024">
                <a:tc gridSpan="12">
                  <a:txBody>
                    <a:bodyPr/>
                    <a:lstStyle/>
                    <a:p>
                      <a:pPr algn="ctr">
                        <a:lnSpc>
                          <a:spcPct val="115000"/>
                        </a:lnSpc>
                        <a:spcAft>
                          <a:spcPts val="0"/>
                        </a:spcAft>
                      </a:pPr>
                      <a:r>
                        <a:rPr lang="ru-RU" sz="1000" b="1" dirty="0">
                          <a:effectLst/>
                        </a:rPr>
                        <a:t>2019 год</a:t>
                      </a:r>
                      <a:endParaRPr lang="ru-RU" sz="1000" b="1" dirty="0">
                        <a:effectLst/>
                        <a:latin typeface="Calibri"/>
                        <a:ea typeface="Calibri"/>
                        <a:cs typeface="Times New Roman"/>
                      </a:endParaRPr>
                    </a:p>
                  </a:txBody>
                  <a:tcPr marL="13049" marR="13049"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2638">
                <a:tc>
                  <a:txBody>
                    <a:bodyPr/>
                    <a:lstStyle/>
                    <a:p>
                      <a:pPr algn="l">
                        <a:lnSpc>
                          <a:spcPct val="115000"/>
                        </a:lnSpc>
                        <a:spcAft>
                          <a:spcPts val="0"/>
                        </a:spcAft>
                      </a:pPr>
                      <a:r>
                        <a:rPr lang="ru-RU" sz="800" dirty="0">
                          <a:effectLst/>
                        </a:rPr>
                        <a:t> </a:t>
                      </a:r>
                      <a:endParaRPr lang="ru-RU" sz="800" dirty="0">
                        <a:effectLst/>
                        <a:latin typeface="Calibri"/>
                        <a:ea typeface="Calibri"/>
                        <a:cs typeface="Times New Roman"/>
                      </a:endParaRPr>
                    </a:p>
                  </a:txBody>
                  <a:tcPr marL="13049" marR="13049"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en-US" sz="1000" b="1" dirty="0">
                          <a:effectLst/>
                        </a:rPr>
                        <a:t>I</a:t>
                      </a:r>
                      <a:r>
                        <a:rPr lang="ru-RU" sz="1000" b="1" dirty="0">
                          <a:effectLst/>
                        </a:rPr>
                        <a:t> квартал</a:t>
                      </a:r>
                      <a:endParaRPr lang="ru-RU" sz="1000" b="1"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a:effectLst/>
                        </a:rPr>
                        <a:t> </a:t>
                      </a:r>
                      <a:endParaRPr lang="ru-RU" sz="100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70503">
                <a:tc>
                  <a:txBody>
                    <a:bodyPr/>
                    <a:lstStyle/>
                    <a:p>
                      <a:pPr algn="r">
                        <a:lnSpc>
                          <a:spcPct val="115000"/>
                        </a:lnSpc>
                        <a:spcAft>
                          <a:spcPts val="0"/>
                        </a:spcAft>
                      </a:pPr>
                      <a:r>
                        <a:rPr lang="ru-RU" sz="800">
                          <a:effectLst/>
                        </a:rPr>
                        <a:t>1</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lnT w="12700" cmpd="sng">
                      <a:noFill/>
                    </a:lnT>
                  </a:tcPr>
                </a:tc>
                <a:tc>
                  <a:txBody>
                    <a:bodyPr/>
                    <a:lstStyle/>
                    <a:p>
                      <a:pPr algn="just">
                        <a:lnSpc>
                          <a:spcPct val="115000"/>
                        </a:lnSpc>
                        <a:spcAft>
                          <a:spcPts val="0"/>
                        </a:spcAft>
                      </a:pPr>
                      <a:r>
                        <a:rPr lang="ru-RU" sz="1000" dirty="0">
                          <a:effectLst/>
                        </a:rPr>
                        <a:t>ГБУЗ Республики Мордовия «</a:t>
                      </a:r>
                      <a:r>
                        <a:rPr lang="ru-RU" sz="1000" dirty="0" err="1">
                          <a:effectLst/>
                        </a:rPr>
                        <a:t>Темниковская</a:t>
                      </a:r>
                      <a:r>
                        <a:rPr lang="ru-RU" sz="1000" dirty="0">
                          <a:effectLst/>
                        </a:rPr>
                        <a:t> районная больница </a:t>
                      </a:r>
                      <a:r>
                        <a:rPr lang="ru-RU" sz="1000" dirty="0" err="1">
                          <a:effectLst/>
                        </a:rPr>
                        <a:t>им.А.И.Рудявского</a:t>
                      </a: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1</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14227 (дети – 1989, взр.-12 238)</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14">
                <a:tc>
                  <a:txBody>
                    <a:bodyPr/>
                    <a:lstStyle/>
                    <a:p>
                      <a:pPr algn="r">
                        <a:lnSpc>
                          <a:spcPct val="115000"/>
                        </a:lnSpc>
                        <a:spcAft>
                          <a:spcPts val="0"/>
                        </a:spcAft>
                      </a:pPr>
                      <a:r>
                        <a:rPr lang="ru-RU" sz="800">
                          <a:effectLst/>
                        </a:rPr>
                        <a:t>2</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lnB w="12700" cmpd="sng">
                      <a:noFill/>
                    </a:lnB>
                  </a:tcPr>
                </a:tc>
                <a:tc>
                  <a:txBody>
                    <a:bodyPr/>
                    <a:lstStyle/>
                    <a:p>
                      <a:pPr algn="just">
                        <a:lnSpc>
                          <a:spcPct val="115000"/>
                        </a:lnSpc>
                        <a:spcAft>
                          <a:spcPts val="0"/>
                        </a:spcAft>
                      </a:pPr>
                      <a:r>
                        <a:rPr lang="ru-RU" sz="1000" dirty="0">
                          <a:effectLst/>
                        </a:rPr>
                        <a:t>ГБУЗ Республики Мордовия «</a:t>
                      </a:r>
                      <a:r>
                        <a:rPr lang="ru-RU" sz="1000" dirty="0" err="1">
                          <a:effectLst/>
                        </a:rPr>
                        <a:t>Атяшевская</a:t>
                      </a:r>
                      <a:r>
                        <a:rPr lang="ru-RU" sz="1000" dirty="0">
                          <a:effectLst/>
                        </a:rPr>
                        <a:t> районная больница»</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a:effectLst/>
                        </a:rPr>
                        <a:t>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a:effectLst/>
                        </a:rPr>
                        <a:t>17384 (дети – 2471, взр. – 14913)</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152638">
                <a:tc>
                  <a:txBody>
                    <a:bodyPr/>
                    <a:lstStyle/>
                    <a:p>
                      <a:pPr algn="r">
                        <a:lnSpc>
                          <a:spcPct val="115000"/>
                        </a:lnSpc>
                        <a:spcAft>
                          <a:spcPts val="0"/>
                        </a:spcAft>
                      </a:pPr>
                      <a:r>
                        <a:rPr lang="ru-RU" sz="800" dirty="0">
                          <a:effectLst/>
                        </a:rPr>
                        <a:t> </a:t>
                      </a:r>
                      <a:endParaRPr lang="ru-RU" sz="800" dirty="0">
                        <a:effectLst/>
                        <a:latin typeface="Calibri"/>
                        <a:ea typeface="Calibri"/>
                        <a:cs typeface="Times New Roman"/>
                      </a:endParaRPr>
                    </a:p>
                  </a:txBody>
                  <a:tcPr marL="13049" marR="13049"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en-US" sz="1000" b="1" dirty="0">
                          <a:effectLst/>
                        </a:rPr>
                        <a:t>II</a:t>
                      </a:r>
                      <a:r>
                        <a:rPr lang="ru-RU" sz="1000" b="1" dirty="0">
                          <a:effectLst/>
                        </a:rPr>
                        <a:t> квартал</a:t>
                      </a:r>
                      <a:endParaRPr lang="ru-RU" sz="1000" b="1"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00" dirty="0">
                          <a:effectLst/>
                        </a:rPr>
                        <a:t> </a:t>
                      </a:r>
                      <a:endParaRPr lang="ru-RU" sz="1000" dirty="0">
                        <a:effectLst/>
                        <a:latin typeface="Calibri"/>
                        <a:ea typeface="Calibri"/>
                        <a:cs typeface="Times New Roman"/>
                      </a:endParaRPr>
                    </a:p>
                  </a:txBody>
                  <a:tcPr marL="13049" marR="13049"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57914">
                <a:tc>
                  <a:txBody>
                    <a:bodyPr/>
                    <a:lstStyle/>
                    <a:p>
                      <a:pPr algn="r">
                        <a:lnSpc>
                          <a:spcPct val="115000"/>
                        </a:lnSpc>
                        <a:spcAft>
                          <a:spcPts val="0"/>
                        </a:spcAft>
                      </a:pPr>
                      <a:r>
                        <a:rPr lang="ru-RU" sz="800">
                          <a:effectLst/>
                        </a:rPr>
                        <a:t>1</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lnT w="12700" cmpd="sng">
                      <a:noFill/>
                    </a:lnT>
                  </a:tcPr>
                </a:tc>
                <a:tc>
                  <a:txBody>
                    <a:bodyPr/>
                    <a:lstStyle/>
                    <a:p>
                      <a:pPr algn="just">
                        <a:lnSpc>
                          <a:spcPct val="115000"/>
                        </a:lnSpc>
                        <a:spcAft>
                          <a:spcPts val="0"/>
                        </a:spcAft>
                      </a:pPr>
                      <a:r>
                        <a:rPr lang="ru-RU" sz="1000" dirty="0">
                          <a:effectLst/>
                        </a:rPr>
                        <a:t>ГБУЗ Республики Мордовия «</a:t>
                      </a:r>
                      <a:r>
                        <a:rPr lang="ru-RU" sz="1000" dirty="0" err="1">
                          <a:effectLst/>
                        </a:rPr>
                        <a:t>Торбеевская</a:t>
                      </a:r>
                      <a:r>
                        <a:rPr lang="ru-RU" sz="1000" dirty="0">
                          <a:effectLst/>
                        </a:rPr>
                        <a:t> межрайонная больница»</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1</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26777 (дети – 4659, </a:t>
                      </a:r>
                      <a:r>
                        <a:rPr lang="ru-RU" sz="1000" dirty="0" err="1">
                          <a:effectLst/>
                        </a:rPr>
                        <a:t>взр</a:t>
                      </a:r>
                      <a:r>
                        <a:rPr lang="ru-RU" sz="1000" dirty="0">
                          <a:effectLst/>
                        </a:rPr>
                        <a:t>. – 22118)</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3190">
                <a:tc>
                  <a:txBody>
                    <a:bodyPr/>
                    <a:lstStyle/>
                    <a:p>
                      <a:pPr algn="r">
                        <a:lnSpc>
                          <a:spcPct val="115000"/>
                        </a:lnSpc>
                        <a:spcAft>
                          <a:spcPts val="0"/>
                        </a:spcAft>
                      </a:pPr>
                      <a:r>
                        <a:rPr lang="ru-RU" sz="800">
                          <a:effectLst/>
                        </a:rPr>
                        <a:t>2</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dirty="0">
                          <a:effectLst/>
                        </a:rPr>
                        <a:t>ГБУЗ Республики Мордовия «</a:t>
                      </a:r>
                      <a:r>
                        <a:rPr lang="ru-RU" sz="1000" dirty="0" err="1">
                          <a:effectLst/>
                        </a:rPr>
                        <a:t>Ковылкинская</a:t>
                      </a:r>
                      <a:r>
                        <a:rPr lang="ru-RU" sz="1000" dirty="0">
                          <a:effectLst/>
                        </a:rPr>
                        <a:t> межрайонная больница» (по адресу: </a:t>
                      </a:r>
                      <a:r>
                        <a:rPr lang="ru-RU" sz="1000" dirty="0" err="1">
                          <a:effectLst/>
                        </a:rPr>
                        <a:t>Ковылкинский</a:t>
                      </a:r>
                      <a:r>
                        <a:rPr lang="ru-RU" sz="1000" dirty="0">
                          <a:effectLst/>
                        </a:rPr>
                        <a:t> район, г. </a:t>
                      </a:r>
                      <a:r>
                        <a:rPr lang="ru-RU" sz="1000" dirty="0" err="1">
                          <a:effectLst/>
                        </a:rPr>
                        <a:t>Ковылкино</a:t>
                      </a:r>
                      <a:r>
                        <a:rPr lang="ru-RU" sz="1000" dirty="0">
                          <a:effectLst/>
                        </a:rPr>
                        <a:t>, ул. Гагарина, д.33)</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1</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34245 (дети – 6161, </a:t>
                      </a:r>
                      <a:r>
                        <a:rPr lang="ru-RU" sz="1000" dirty="0" err="1">
                          <a:effectLst/>
                        </a:rPr>
                        <a:t>взр</a:t>
                      </a:r>
                      <a:r>
                        <a:rPr lang="ru-RU" sz="1000" dirty="0">
                          <a:effectLst/>
                        </a:rPr>
                        <a:t>. – 28084)</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669">
                <a:tc>
                  <a:txBody>
                    <a:bodyPr/>
                    <a:lstStyle/>
                    <a:p>
                      <a:pPr algn="r">
                        <a:lnSpc>
                          <a:spcPct val="115000"/>
                        </a:lnSpc>
                        <a:spcAft>
                          <a:spcPts val="0"/>
                        </a:spcAft>
                      </a:pPr>
                      <a:r>
                        <a:rPr lang="ru-RU" sz="800">
                          <a:effectLst/>
                        </a:rPr>
                        <a:t>3</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a:effectLst/>
                        </a:rPr>
                        <a:t>ГБУЗ Республики Мордовия «Детская поликлиника № 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1</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11 488</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669">
                <a:tc>
                  <a:txBody>
                    <a:bodyPr/>
                    <a:lstStyle/>
                    <a:p>
                      <a:pPr algn="r">
                        <a:lnSpc>
                          <a:spcPct val="115000"/>
                        </a:lnSpc>
                        <a:spcAft>
                          <a:spcPts val="0"/>
                        </a:spcAft>
                      </a:pPr>
                      <a:r>
                        <a:rPr lang="ru-RU" sz="800">
                          <a:effectLst/>
                        </a:rPr>
                        <a:t>4</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a:effectLst/>
                        </a:rPr>
                        <a:t>ГБУЗ РМ «Республиканская клиническая больница №1»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5584</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14">
                <a:tc>
                  <a:txBody>
                    <a:bodyPr/>
                    <a:lstStyle/>
                    <a:p>
                      <a:pPr algn="r">
                        <a:lnSpc>
                          <a:spcPct val="115000"/>
                        </a:lnSpc>
                        <a:spcAft>
                          <a:spcPts val="0"/>
                        </a:spcAft>
                      </a:pPr>
                      <a:r>
                        <a:rPr lang="ru-RU" sz="800" dirty="0">
                          <a:effectLst/>
                        </a:rPr>
                        <a:t>5</a:t>
                      </a:r>
                      <a:endParaRPr lang="ru-RU" sz="800" dirty="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a:effectLst/>
                        </a:rPr>
                        <a:t>ГБУЗ Республики Мордовия «Кочкуровская поликлиника»</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20960 (дети – 3024, </a:t>
                      </a:r>
                      <a:r>
                        <a:rPr lang="ru-RU" sz="1000" dirty="0" err="1">
                          <a:effectLst/>
                        </a:rPr>
                        <a:t>взр</a:t>
                      </a:r>
                      <a:r>
                        <a:rPr lang="ru-RU" sz="1000" dirty="0">
                          <a:effectLst/>
                        </a:rPr>
                        <a:t>. – 17936)</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14">
                <a:tc>
                  <a:txBody>
                    <a:bodyPr/>
                    <a:lstStyle/>
                    <a:p>
                      <a:pPr algn="r">
                        <a:lnSpc>
                          <a:spcPct val="115000"/>
                        </a:lnSpc>
                        <a:spcAft>
                          <a:spcPts val="0"/>
                        </a:spcAft>
                      </a:pPr>
                      <a:r>
                        <a:rPr lang="ru-RU" sz="800">
                          <a:effectLst/>
                        </a:rPr>
                        <a:t>6</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a:effectLst/>
                        </a:rPr>
                        <a:t>ГБУЗ Республики Мордовия «Краснослободская межрайонная больница»</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31162 (дети – 4575, </a:t>
                      </a:r>
                      <a:r>
                        <a:rPr lang="ru-RU" sz="1000" dirty="0" err="1">
                          <a:effectLst/>
                        </a:rPr>
                        <a:t>взр</a:t>
                      </a:r>
                      <a:r>
                        <a:rPr lang="ru-RU" sz="1000" dirty="0">
                          <a:effectLst/>
                        </a:rPr>
                        <a:t>. – 26587)</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14">
                <a:tc>
                  <a:txBody>
                    <a:bodyPr/>
                    <a:lstStyle/>
                    <a:p>
                      <a:pPr algn="r">
                        <a:lnSpc>
                          <a:spcPct val="115000"/>
                        </a:lnSpc>
                        <a:spcAft>
                          <a:spcPts val="0"/>
                        </a:spcAft>
                      </a:pPr>
                      <a:r>
                        <a:rPr lang="ru-RU" sz="800">
                          <a:effectLst/>
                        </a:rPr>
                        <a:t>7</a:t>
                      </a:r>
                      <a:endParaRPr lang="ru-RU" sz="800">
                        <a:effectLst/>
                        <a:latin typeface="Calibri"/>
                        <a:ea typeface="Calibri"/>
                        <a:cs typeface="Times New Roman"/>
                      </a:endParaRPr>
                    </a:p>
                  </a:txBody>
                  <a:tcPr marL="13049" marR="13049" marT="0" marB="0">
                    <a:lnR w="12700" cap="flat" cmpd="sng" algn="ctr">
                      <a:solidFill>
                        <a:schemeClr val="tx1"/>
                      </a:solidFill>
                      <a:prstDash val="solid"/>
                      <a:round/>
                      <a:headEnd type="none" w="med" len="med"/>
                      <a:tailEnd type="none" w="med" len="med"/>
                    </a:lnR>
                  </a:tcPr>
                </a:tc>
                <a:tc>
                  <a:txBody>
                    <a:bodyPr/>
                    <a:lstStyle/>
                    <a:p>
                      <a:pPr algn="just">
                        <a:lnSpc>
                          <a:spcPct val="115000"/>
                        </a:lnSpc>
                        <a:spcAft>
                          <a:spcPts val="0"/>
                        </a:spcAft>
                      </a:pPr>
                      <a:r>
                        <a:rPr lang="ru-RU" sz="1000">
                          <a:effectLst/>
                        </a:rPr>
                        <a:t>ГБУЗ Республики Мордовия «Комсо-мольская межрайонная больница»</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rPr>
                        <a:t>1</a:t>
                      </a:r>
                      <a:endParaRPr lang="ru-RU" sz="100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39775 (дети – 6421, </a:t>
                      </a:r>
                      <a:r>
                        <a:rPr lang="ru-RU" sz="1000" dirty="0" err="1">
                          <a:effectLst/>
                        </a:rPr>
                        <a:t>взр</a:t>
                      </a:r>
                      <a:r>
                        <a:rPr lang="ru-RU" sz="1000" dirty="0">
                          <a:effectLst/>
                        </a:rPr>
                        <a:t>. – 33354)</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rPr>
                        <a:t>-</a:t>
                      </a:r>
                      <a:endParaRPr lang="ru-RU" sz="1000" dirty="0">
                        <a:effectLst/>
                        <a:latin typeface="Calibri"/>
                        <a:ea typeface="Calibri"/>
                        <a:cs typeface="Times New Roman"/>
                      </a:endParaRPr>
                    </a:p>
                  </a:txBody>
                  <a:tcPr marL="13049" marR="1304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951581447"/>
              </p:ext>
            </p:extLst>
          </p:nvPr>
        </p:nvGraphicFramePr>
        <p:xfrm>
          <a:off x="251520" y="260649"/>
          <a:ext cx="8712968" cy="1261872"/>
        </p:xfrm>
        <a:graphic>
          <a:graphicData uri="http://schemas.openxmlformats.org/drawingml/2006/table">
            <a:tbl>
              <a:tblPr firstRow="1" firstCol="1" bandRow="1">
                <a:tableStyleId>{5C22544A-7EE6-4342-B048-85BDC9FD1C3A}</a:tableStyleId>
              </a:tblPr>
              <a:tblGrid>
                <a:gridCol w="239893"/>
                <a:gridCol w="2144012"/>
                <a:gridCol w="552144"/>
                <a:gridCol w="1025809"/>
                <a:gridCol w="710217"/>
                <a:gridCol w="788697"/>
                <a:gridCol w="552144"/>
                <a:gridCol w="569956"/>
                <a:gridCol w="552144"/>
                <a:gridCol w="490918"/>
                <a:gridCol w="613926"/>
                <a:gridCol w="473108"/>
              </a:tblGrid>
              <a:tr h="460200">
                <a:tc>
                  <a:txBody>
                    <a:bodyPr/>
                    <a:lstStyle/>
                    <a:p>
                      <a:pPr algn="l">
                        <a:lnSpc>
                          <a:spcPct val="115000"/>
                        </a:lnSpc>
                        <a:spcAft>
                          <a:spcPts val="0"/>
                        </a:spcAft>
                      </a:pPr>
                      <a:r>
                        <a:rPr lang="ru-RU" sz="900" dirty="0">
                          <a:effectLst/>
                        </a:rPr>
                        <a:t>№</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Полное название МО (юридическое)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Кол-во МО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Численность прикрепленного населения </a:t>
                      </a:r>
                      <a:endParaRPr lang="ru-RU" sz="900" dirty="0">
                        <a:effectLst/>
                        <a:latin typeface="Calibri"/>
                        <a:ea typeface="Calibri"/>
                        <a:cs typeface="Times New Roman"/>
                      </a:endParaRPr>
                    </a:p>
                  </a:txBody>
                  <a:tcPr marL="15766" marR="15766" marT="0" marB="0"/>
                </a:tc>
                <a:tc gridSpan="2">
                  <a:txBody>
                    <a:bodyPr/>
                    <a:lstStyle/>
                    <a:p>
                      <a:pPr algn="ctr">
                        <a:lnSpc>
                          <a:spcPct val="115000"/>
                        </a:lnSpc>
                        <a:spcAft>
                          <a:spcPts val="0"/>
                        </a:spcAft>
                      </a:pPr>
                      <a:r>
                        <a:rPr lang="ru-RU" sz="900" dirty="0">
                          <a:effectLst/>
                        </a:rPr>
                        <a:t>МО</a:t>
                      </a:r>
                      <a:endParaRPr lang="ru-RU" sz="900" dirty="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МО</a:t>
                      </a:r>
                      <a:endParaRPr lang="ru-RU" sz="9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Экспериментальная</a:t>
                      </a:r>
                      <a:endParaRPr lang="ru-RU" sz="9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Тиражируемая</a:t>
                      </a:r>
                      <a:endParaRPr lang="ru-RU" sz="900">
                        <a:effectLst/>
                        <a:latin typeface="Calibri"/>
                        <a:ea typeface="Calibri"/>
                        <a:cs typeface="Times New Roman"/>
                      </a:endParaRPr>
                    </a:p>
                  </a:txBody>
                  <a:tcPr marL="15766" marR="15766" marT="0" marB="0"/>
                </a:tc>
                <a:tc hMerge="1">
                  <a:txBody>
                    <a:bodyPr/>
                    <a:lstStyle/>
                    <a:p>
                      <a:endParaRPr lang="ru-RU"/>
                    </a:p>
                  </a:txBody>
                  <a:tcPr/>
                </a:tc>
              </a:tr>
              <a:tr h="616666">
                <a:tc>
                  <a:txBody>
                    <a:bodyPr/>
                    <a:lstStyle/>
                    <a:p>
                      <a:pPr algn="l">
                        <a:lnSpc>
                          <a:spcPct val="115000"/>
                        </a:lnSpc>
                        <a:spcAft>
                          <a:spcPts val="0"/>
                        </a:spcAft>
                      </a:pPr>
                      <a:r>
                        <a:rPr lang="ru-RU" sz="900">
                          <a:effectLst/>
                        </a:rPr>
                        <a:t> </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Отдельное юр. лицо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Структурное подразделение стационара/</a:t>
                      </a:r>
                    </a:p>
                    <a:p>
                      <a:pPr algn="ctr">
                        <a:lnSpc>
                          <a:spcPct val="115000"/>
                        </a:lnSpc>
                        <a:spcAft>
                          <a:spcPts val="0"/>
                        </a:spcAft>
                      </a:pPr>
                      <a:r>
                        <a:rPr lang="ru-RU" sz="900" dirty="0">
                          <a:effectLst/>
                        </a:rPr>
                        <a:t>поликлиники</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Специ-альное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Приспо-собленное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l">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r>
              <a:tr h="147269">
                <a:tc>
                  <a:txBody>
                    <a:bodyPr/>
                    <a:lstStyle/>
                    <a:p>
                      <a:pPr algn="ctr">
                        <a:lnSpc>
                          <a:spcPct val="115000"/>
                        </a:lnSpc>
                        <a:spcAft>
                          <a:spcPts val="0"/>
                        </a:spcAft>
                      </a:pPr>
                      <a:r>
                        <a:rPr lang="ru-RU" sz="900">
                          <a:effectLst/>
                        </a:rPr>
                        <a:t>1</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2</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3</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4</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5</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6</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7</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8</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9</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10</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11</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12</a:t>
                      </a:r>
                      <a:endParaRPr lang="ru-RU" sz="900" dirty="0">
                        <a:effectLst/>
                        <a:latin typeface="Calibri"/>
                        <a:ea typeface="Calibri"/>
                        <a:cs typeface="Times New Roman"/>
                      </a:endParaRPr>
                    </a:p>
                  </a:txBody>
                  <a:tcPr marL="15766" marR="15766" marT="0" marB="0"/>
                </a:tc>
              </a:tr>
            </a:tbl>
          </a:graphicData>
        </a:graphic>
      </p:graphicFrame>
    </p:spTree>
    <p:extLst>
      <p:ext uri="{BB962C8B-B14F-4D97-AF65-F5344CB8AC3E}">
        <p14:creationId xmlns:p14="http://schemas.microsoft.com/office/powerpoint/2010/main" val="387606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47608402"/>
              </p:ext>
            </p:extLst>
          </p:nvPr>
        </p:nvGraphicFramePr>
        <p:xfrm>
          <a:off x="251520" y="1628800"/>
          <a:ext cx="8712968" cy="491201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9893"/>
                <a:gridCol w="2144011"/>
                <a:gridCol w="552144"/>
                <a:gridCol w="1025809"/>
                <a:gridCol w="710217"/>
                <a:gridCol w="788698"/>
                <a:gridCol w="552144"/>
                <a:gridCol w="569955"/>
                <a:gridCol w="552144"/>
                <a:gridCol w="490919"/>
                <a:gridCol w="613926"/>
                <a:gridCol w="473108"/>
              </a:tblGrid>
              <a:tr h="174528">
                <a:tc gridSpan="12">
                  <a:txBody>
                    <a:bodyPr/>
                    <a:lstStyle/>
                    <a:p>
                      <a:pPr algn="ctr">
                        <a:lnSpc>
                          <a:spcPct val="115000"/>
                        </a:lnSpc>
                        <a:spcAft>
                          <a:spcPts val="0"/>
                        </a:spcAft>
                      </a:pPr>
                      <a:r>
                        <a:rPr lang="ru-RU" sz="1050" b="1" dirty="0">
                          <a:effectLst/>
                        </a:rPr>
                        <a:t>2020 год</a:t>
                      </a:r>
                      <a:endParaRPr lang="ru-RU" sz="1050" b="1" dirty="0">
                        <a:effectLst/>
                        <a:latin typeface="Calibri"/>
                        <a:ea typeface="Calibri"/>
                        <a:cs typeface="Times New Roman"/>
                      </a:endParaRPr>
                    </a:p>
                  </a:txBody>
                  <a:tcPr marL="12980" marR="12980" marT="0" marB="0">
                    <a:lnB w="38100" cmpd="sng">
                      <a:noFill/>
                    </a:lnB>
                    <a:solidFill>
                      <a:schemeClr val="accent5">
                        <a:lumMod val="5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4528">
                <a:tc>
                  <a:txBody>
                    <a:bodyPr/>
                    <a:lstStyle/>
                    <a:p>
                      <a:pPr algn="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en-US" sz="1050" b="1" dirty="0">
                          <a:effectLst/>
                        </a:rPr>
                        <a:t>I</a:t>
                      </a:r>
                      <a:r>
                        <a:rPr lang="ru-RU" sz="1050" b="1" dirty="0">
                          <a:effectLst/>
                        </a:rPr>
                        <a:t> квартал</a:t>
                      </a:r>
                      <a:endParaRPr lang="ru-RU" sz="1050" b="1"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380788">
                <a:tc>
                  <a:txBody>
                    <a:bodyPr/>
                    <a:lstStyle/>
                    <a:p>
                      <a:pPr algn="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lnT w="12700" cmpd="sng">
                      <a:noFill/>
                    </a:lnT>
                  </a:tcPr>
                </a:tc>
                <a:tc>
                  <a:txBody>
                    <a:bodyPr/>
                    <a:lstStyle/>
                    <a:p>
                      <a:pPr algn="just">
                        <a:lnSpc>
                          <a:spcPct val="115000"/>
                        </a:lnSpc>
                        <a:spcAft>
                          <a:spcPts val="0"/>
                        </a:spcAft>
                      </a:pPr>
                      <a:r>
                        <a:rPr lang="ru-RU" sz="1050" dirty="0">
                          <a:effectLst/>
                        </a:rPr>
                        <a:t>ГБУЗ Республики Мордовия «Дубенская районная больница»</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11 714 ( дети-1532, взр.10 182)</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r>
              <a:tr h="349056">
                <a:tc>
                  <a:txBody>
                    <a:bodyPr/>
                    <a:lstStyle/>
                    <a:p>
                      <a:pPr algn="r">
                        <a:lnSpc>
                          <a:spcPct val="115000"/>
                        </a:lnSpc>
                        <a:spcAft>
                          <a:spcPts val="0"/>
                        </a:spcAft>
                      </a:pPr>
                      <a:r>
                        <a:rPr lang="ru-RU" sz="1050">
                          <a:effectLst/>
                        </a:rPr>
                        <a:t>2</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dirty="0">
                          <a:effectLst/>
                        </a:rPr>
                        <a:t>ГБУЗ Республики Мордовия «</a:t>
                      </a:r>
                      <a:r>
                        <a:rPr lang="ru-RU" sz="1050" dirty="0" err="1">
                          <a:effectLst/>
                        </a:rPr>
                        <a:t>Ичалковская</a:t>
                      </a:r>
                      <a:r>
                        <a:rPr lang="ru-RU" sz="1050" dirty="0">
                          <a:effectLst/>
                        </a:rPr>
                        <a:t> межрайонная больница»</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23097 (дети – 3503, взр. – 19594)</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380788">
                <a:tc>
                  <a:txBody>
                    <a:bodyPr/>
                    <a:lstStyle/>
                    <a:p>
                      <a:pPr algn="r">
                        <a:lnSpc>
                          <a:spcPct val="115000"/>
                        </a:lnSpc>
                        <a:spcAft>
                          <a:spcPts val="0"/>
                        </a:spcAft>
                      </a:pPr>
                      <a:r>
                        <a:rPr lang="ru-RU" sz="1050">
                          <a:effectLst/>
                        </a:rPr>
                        <a:t>3</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dirty="0">
                          <a:effectLst/>
                        </a:rPr>
                        <a:t>ГБУЗ Республики Мордовия «Поликлиника № 4»</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46 437</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380788">
                <a:tc>
                  <a:txBody>
                    <a:bodyPr/>
                    <a:lstStyle/>
                    <a:p>
                      <a:pPr algn="r">
                        <a:lnSpc>
                          <a:spcPct val="115000"/>
                        </a:lnSpc>
                        <a:spcAft>
                          <a:spcPts val="0"/>
                        </a:spcAft>
                      </a:pPr>
                      <a:r>
                        <a:rPr lang="ru-RU" sz="1050">
                          <a:effectLst/>
                        </a:rPr>
                        <a:t>4</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ГБУЗ Республики Мордовия «Поликлиника № 15»</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30 002</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380788">
                <a:tc>
                  <a:txBody>
                    <a:bodyPr/>
                    <a:lstStyle/>
                    <a:p>
                      <a:pPr algn="r">
                        <a:lnSpc>
                          <a:spcPct val="115000"/>
                        </a:lnSpc>
                        <a:spcAft>
                          <a:spcPts val="0"/>
                        </a:spcAft>
                      </a:pPr>
                      <a:r>
                        <a:rPr lang="ru-RU" sz="1050">
                          <a:effectLst/>
                        </a:rPr>
                        <a:t>5</a:t>
                      </a:r>
                      <a:endParaRPr lang="ru-RU" sz="1050">
                        <a:effectLst/>
                        <a:latin typeface="Calibri"/>
                        <a:ea typeface="Calibri"/>
                        <a:cs typeface="Times New Roman"/>
                      </a:endParaRPr>
                    </a:p>
                  </a:txBody>
                  <a:tcPr marL="12980" marR="12980" marT="0" marB="0">
                    <a:lnB w="12700" cmpd="sng">
                      <a:noFill/>
                    </a:lnB>
                  </a:tcPr>
                </a:tc>
                <a:tc>
                  <a:txBody>
                    <a:bodyPr/>
                    <a:lstStyle/>
                    <a:p>
                      <a:pPr algn="just">
                        <a:lnSpc>
                          <a:spcPct val="115000"/>
                        </a:lnSpc>
                        <a:spcAft>
                          <a:spcPts val="0"/>
                        </a:spcAft>
                      </a:pPr>
                      <a:r>
                        <a:rPr lang="ru-RU" sz="1050">
                          <a:effectLst/>
                        </a:rPr>
                        <a:t>ГБУЗ РМ «Республиканский гериатрический центр</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dirty="0">
                          <a:effectLst/>
                        </a:rPr>
                        <a:t>8977</a:t>
                      </a:r>
                      <a:endParaRPr lang="ru-RU" sz="1050" dirty="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B w="12700" cmpd="sng">
                      <a:noFill/>
                    </a:lnB>
                  </a:tcPr>
                </a:tc>
              </a:tr>
              <a:tr h="174528">
                <a:tc>
                  <a:txBody>
                    <a:bodyPr/>
                    <a:lstStyle/>
                    <a:p>
                      <a:pPr algn="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en-US" sz="1050" b="1" dirty="0">
                          <a:effectLst/>
                        </a:rPr>
                        <a:t>II</a:t>
                      </a:r>
                      <a:r>
                        <a:rPr lang="ru-RU" sz="1050" b="1" dirty="0">
                          <a:effectLst/>
                        </a:rPr>
                        <a:t> квартал</a:t>
                      </a:r>
                      <a:endParaRPr lang="ru-RU" sz="1050" b="1"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380788">
                <a:tc>
                  <a:txBody>
                    <a:bodyPr/>
                    <a:lstStyle/>
                    <a:p>
                      <a:pPr algn="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lnT w="12700" cmpd="sng">
                      <a:noFill/>
                    </a:lnT>
                  </a:tcPr>
                </a:tc>
                <a:tc>
                  <a:txBody>
                    <a:bodyPr/>
                    <a:lstStyle/>
                    <a:p>
                      <a:pPr algn="just">
                        <a:lnSpc>
                          <a:spcPct val="115000"/>
                        </a:lnSpc>
                        <a:spcAft>
                          <a:spcPts val="0"/>
                        </a:spcAft>
                      </a:pPr>
                      <a:r>
                        <a:rPr lang="ru-RU" sz="1050" dirty="0">
                          <a:effectLst/>
                        </a:rPr>
                        <a:t>ГБУЗ Республики Мордовия «Детская поликлиника № 2»</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1</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14940</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lnT w="12700" cmpd="sng">
                      <a:noFill/>
                    </a:lnT>
                  </a:tcPr>
                </a:tc>
              </a:tr>
              <a:tr h="380788">
                <a:tc>
                  <a:txBody>
                    <a:bodyPr/>
                    <a:lstStyle/>
                    <a:p>
                      <a:pPr algn="r">
                        <a:lnSpc>
                          <a:spcPct val="115000"/>
                        </a:lnSpc>
                        <a:spcAft>
                          <a:spcPts val="0"/>
                        </a:spcAft>
                      </a:pPr>
                      <a:r>
                        <a:rPr lang="ru-RU" sz="1050">
                          <a:effectLst/>
                        </a:rPr>
                        <a:t>2</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ГБУЗ Республики Мордовия «Ардатовская районная больница»</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23 986 (дети 3481, взр.20 505)</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190394">
                <a:tc>
                  <a:txBody>
                    <a:bodyPr/>
                    <a:lstStyle/>
                    <a:p>
                      <a:pPr algn="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 </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 </a:t>
                      </a:r>
                      <a:endParaRPr lang="ru-RU" sz="1050">
                        <a:effectLst/>
                        <a:latin typeface="Calibri"/>
                        <a:ea typeface="Calibri"/>
                        <a:cs typeface="Times New Roman"/>
                      </a:endParaRPr>
                    </a:p>
                  </a:txBody>
                  <a:tcPr marL="12980" marR="12980" marT="0" marB="0"/>
                </a:tc>
              </a:tr>
              <a:tr h="380788">
                <a:tc>
                  <a:txBody>
                    <a:bodyPr/>
                    <a:lstStyle/>
                    <a:p>
                      <a:pPr algn="r">
                        <a:lnSpc>
                          <a:spcPct val="115000"/>
                        </a:lnSpc>
                        <a:spcAft>
                          <a:spcPts val="0"/>
                        </a:spcAft>
                      </a:pPr>
                      <a:r>
                        <a:rPr lang="ru-RU" sz="1050" dirty="0">
                          <a:effectLst/>
                        </a:rPr>
                        <a:t>3</a:t>
                      </a:r>
                      <a:endParaRPr lang="ru-RU" sz="1050" dirty="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ГБУЗ Республики Мордовия «Инсарская районная больница»</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12 159 (дети -1888, взр. 10271)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571183">
                <a:tc>
                  <a:txBody>
                    <a:bodyPr/>
                    <a:lstStyle/>
                    <a:p>
                      <a:pPr algn="r">
                        <a:lnSpc>
                          <a:spcPct val="115000"/>
                        </a:lnSpc>
                        <a:spcAft>
                          <a:spcPts val="0"/>
                        </a:spcAft>
                      </a:pPr>
                      <a:r>
                        <a:rPr lang="ru-RU" sz="1050">
                          <a:effectLst/>
                        </a:rPr>
                        <a:t>4</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ГБУЗ Республики Мордовия «Старошайговская районная больница»</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10654 (дети-1610, взр.9044)</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r>
              <a:tr h="380788">
                <a:tc>
                  <a:txBody>
                    <a:bodyPr/>
                    <a:lstStyle/>
                    <a:p>
                      <a:pPr algn="r">
                        <a:lnSpc>
                          <a:spcPct val="115000"/>
                        </a:lnSpc>
                        <a:spcAft>
                          <a:spcPts val="0"/>
                        </a:spcAft>
                      </a:pPr>
                      <a:r>
                        <a:rPr lang="ru-RU" sz="1050">
                          <a:effectLst/>
                        </a:rPr>
                        <a:t>5</a:t>
                      </a:r>
                      <a:endParaRPr lang="ru-RU" sz="1050">
                        <a:effectLst/>
                        <a:latin typeface="Calibri"/>
                        <a:ea typeface="Calibri"/>
                        <a:cs typeface="Times New Roman"/>
                      </a:endParaRPr>
                    </a:p>
                  </a:txBody>
                  <a:tcPr marL="12980" marR="12980" marT="0" marB="0"/>
                </a:tc>
                <a:tc>
                  <a:txBody>
                    <a:bodyPr/>
                    <a:lstStyle/>
                    <a:p>
                      <a:pPr algn="just">
                        <a:lnSpc>
                          <a:spcPct val="115000"/>
                        </a:lnSpc>
                        <a:spcAft>
                          <a:spcPts val="0"/>
                        </a:spcAft>
                      </a:pPr>
                      <a:r>
                        <a:rPr lang="ru-RU" sz="1050">
                          <a:effectLst/>
                        </a:rPr>
                        <a:t>ГБУЗ РМ «Теньгушевская районная больница</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1</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9100 (дети-1383, взр.7717)</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a:effectLst/>
                        </a:rPr>
                        <a:t>-</a:t>
                      </a:r>
                      <a:endParaRPr lang="ru-RU" sz="105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c>
                  <a:txBody>
                    <a:bodyPr/>
                    <a:lstStyle/>
                    <a:p>
                      <a:pPr algn="ctr">
                        <a:lnSpc>
                          <a:spcPct val="115000"/>
                        </a:lnSpc>
                        <a:spcAft>
                          <a:spcPts val="0"/>
                        </a:spcAft>
                      </a:pPr>
                      <a:r>
                        <a:rPr lang="ru-RU" sz="1050" dirty="0">
                          <a:effectLst/>
                        </a:rPr>
                        <a:t>-</a:t>
                      </a:r>
                      <a:endParaRPr lang="ru-RU" sz="1050" dirty="0">
                        <a:effectLst/>
                        <a:latin typeface="Calibri"/>
                        <a:ea typeface="Calibri"/>
                        <a:cs typeface="Times New Roman"/>
                      </a:endParaRPr>
                    </a:p>
                  </a:txBody>
                  <a:tcPr marL="12980" marR="129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906748570"/>
              </p:ext>
            </p:extLst>
          </p:nvPr>
        </p:nvGraphicFramePr>
        <p:xfrm>
          <a:off x="251520" y="332656"/>
          <a:ext cx="8712968" cy="1261872"/>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9893"/>
                <a:gridCol w="2144012"/>
                <a:gridCol w="552144"/>
                <a:gridCol w="1025809"/>
                <a:gridCol w="710217"/>
                <a:gridCol w="788697"/>
                <a:gridCol w="552144"/>
                <a:gridCol w="569956"/>
                <a:gridCol w="552144"/>
                <a:gridCol w="490918"/>
                <a:gridCol w="613926"/>
                <a:gridCol w="473108"/>
              </a:tblGrid>
              <a:tr h="460200">
                <a:tc>
                  <a:txBody>
                    <a:bodyPr/>
                    <a:lstStyle/>
                    <a:p>
                      <a:pPr algn="l">
                        <a:lnSpc>
                          <a:spcPct val="115000"/>
                        </a:lnSpc>
                        <a:spcAft>
                          <a:spcPts val="0"/>
                        </a:spcAft>
                      </a:pPr>
                      <a:r>
                        <a:rPr lang="ru-RU" sz="900" dirty="0">
                          <a:effectLst/>
                        </a:rPr>
                        <a:t>№</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Полное название МО (юридическое)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Кол-во МО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Численность прикрепленного населения </a:t>
                      </a:r>
                      <a:endParaRPr lang="ru-RU" sz="900" dirty="0">
                        <a:effectLst/>
                        <a:latin typeface="Calibri"/>
                        <a:ea typeface="Calibri"/>
                        <a:cs typeface="Times New Roman"/>
                      </a:endParaRPr>
                    </a:p>
                  </a:txBody>
                  <a:tcPr marL="15766" marR="15766" marT="0" marB="0"/>
                </a:tc>
                <a:tc gridSpan="2">
                  <a:txBody>
                    <a:bodyPr/>
                    <a:lstStyle/>
                    <a:p>
                      <a:pPr algn="ctr">
                        <a:lnSpc>
                          <a:spcPct val="115000"/>
                        </a:lnSpc>
                        <a:spcAft>
                          <a:spcPts val="0"/>
                        </a:spcAft>
                      </a:pPr>
                      <a:r>
                        <a:rPr lang="ru-RU" sz="900" dirty="0">
                          <a:effectLst/>
                        </a:rPr>
                        <a:t>МО</a:t>
                      </a:r>
                      <a:endParaRPr lang="ru-RU" sz="900" dirty="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МО</a:t>
                      </a:r>
                      <a:endParaRPr lang="ru-RU" sz="9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Экспериментальная</a:t>
                      </a:r>
                      <a:endParaRPr lang="ru-RU" sz="900">
                        <a:effectLst/>
                        <a:latin typeface="Calibri"/>
                        <a:ea typeface="Calibri"/>
                        <a:cs typeface="Times New Roman"/>
                      </a:endParaRPr>
                    </a:p>
                  </a:txBody>
                  <a:tcPr marL="15766" marR="15766" marT="0" marB="0"/>
                </a:tc>
                <a:tc hMerge="1">
                  <a:txBody>
                    <a:bodyPr/>
                    <a:lstStyle/>
                    <a:p>
                      <a:endParaRPr lang="ru-RU"/>
                    </a:p>
                  </a:txBody>
                  <a:tcPr/>
                </a:tc>
                <a:tc gridSpan="2">
                  <a:txBody>
                    <a:bodyPr/>
                    <a:lstStyle/>
                    <a:p>
                      <a:pPr algn="ctr">
                        <a:lnSpc>
                          <a:spcPct val="115000"/>
                        </a:lnSpc>
                        <a:spcAft>
                          <a:spcPts val="0"/>
                        </a:spcAft>
                      </a:pPr>
                      <a:r>
                        <a:rPr lang="ru-RU" sz="900">
                          <a:effectLst/>
                        </a:rPr>
                        <a:t>Тиражируемая</a:t>
                      </a:r>
                      <a:endParaRPr lang="ru-RU" sz="900">
                        <a:effectLst/>
                        <a:latin typeface="Calibri"/>
                        <a:ea typeface="Calibri"/>
                        <a:cs typeface="Times New Roman"/>
                      </a:endParaRPr>
                    </a:p>
                  </a:txBody>
                  <a:tcPr marL="15766" marR="15766" marT="0" marB="0"/>
                </a:tc>
                <a:tc hMerge="1">
                  <a:txBody>
                    <a:bodyPr/>
                    <a:lstStyle/>
                    <a:p>
                      <a:endParaRPr lang="ru-RU"/>
                    </a:p>
                  </a:txBody>
                  <a:tcPr/>
                </a:tc>
              </a:tr>
              <a:tr h="616666">
                <a:tc>
                  <a:txBody>
                    <a:bodyPr/>
                    <a:lstStyle/>
                    <a:p>
                      <a:pPr algn="l">
                        <a:lnSpc>
                          <a:spcPct val="115000"/>
                        </a:lnSpc>
                        <a:spcAft>
                          <a:spcPts val="0"/>
                        </a:spcAft>
                      </a:pPr>
                      <a:r>
                        <a:rPr lang="ru-RU" sz="900">
                          <a:effectLst/>
                        </a:rPr>
                        <a:t> </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 </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 </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Отдельное юр. лицо</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Структурное подразделение стационара/</a:t>
                      </a:r>
                    </a:p>
                    <a:p>
                      <a:pPr algn="ctr">
                        <a:lnSpc>
                          <a:spcPct val="115000"/>
                        </a:lnSpc>
                        <a:spcAft>
                          <a:spcPts val="0"/>
                        </a:spcAft>
                      </a:pPr>
                      <a:r>
                        <a:rPr lang="ru-RU" sz="900" dirty="0">
                          <a:effectLst/>
                        </a:rPr>
                        <a:t>поликлиники</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Специ-альное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err="1">
                          <a:effectLst/>
                        </a:rPr>
                        <a:t>Приспо-собленное</a:t>
                      </a:r>
                      <a:r>
                        <a:rPr lang="ru-RU" sz="900" dirty="0">
                          <a:effectLst/>
                        </a:rPr>
                        <a:t> </a:t>
                      </a:r>
                      <a:r>
                        <a:rPr lang="ru-RU" sz="900" dirty="0" err="1">
                          <a:effectLst/>
                        </a:rPr>
                        <a:t>помеще-ние</a:t>
                      </a:r>
                      <a:endParaRPr lang="ru-RU" sz="900" dirty="0">
                        <a:effectLst/>
                        <a:latin typeface="Calibri"/>
                        <a:ea typeface="Calibri"/>
                        <a:cs typeface="Times New Roman"/>
                      </a:endParaRPr>
                    </a:p>
                  </a:txBody>
                  <a:tcPr marL="15766" marR="15766" marT="0" marB="0"/>
                </a:tc>
                <a:tc>
                  <a:txBody>
                    <a:bodyPr/>
                    <a:lstStyle/>
                    <a:p>
                      <a:pPr algn="l">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взрослые</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детские</a:t>
                      </a:r>
                      <a:endParaRPr lang="ru-RU" sz="900" dirty="0">
                        <a:effectLst/>
                        <a:latin typeface="Calibri"/>
                        <a:ea typeface="Calibri"/>
                        <a:cs typeface="Times New Roman"/>
                      </a:endParaRPr>
                    </a:p>
                  </a:txBody>
                  <a:tcPr marL="15766" marR="15766" marT="0" marB="0"/>
                </a:tc>
              </a:tr>
              <a:tr h="147269">
                <a:tc>
                  <a:txBody>
                    <a:bodyPr/>
                    <a:lstStyle/>
                    <a:p>
                      <a:pPr algn="ctr">
                        <a:lnSpc>
                          <a:spcPct val="115000"/>
                        </a:lnSpc>
                        <a:spcAft>
                          <a:spcPts val="0"/>
                        </a:spcAft>
                      </a:pPr>
                      <a:r>
                        <a:rPr lang="ru-RU" sz="900">
                          <a:effectLst/>
                        </a:rPr>
                        <a:t>1</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2</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3</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4</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5</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6</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7</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a:effectLst/>
                        </a:rPr>
                        <a:t>8</a:t>
                      </a:r>
                      <a:endParaRPr lang="ru-RU" sz="90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9</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10</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11</a:t>
                      </a:r>
                      <a:endParaRPr lang="ru-RU" sz="900" dirty="0">
                        <a:effectLst/>
                        <a:latin typeface="Calibri"/>
                        <a:ea typeface="Calibri"/>
                        <a:cs typeface="Times New Roman"/>
                      </a:endParaRPr>
                    </a:p>
                  </a:txBody>
                  <a:tcPr marL="15766" marR="15766" marT="0" marB="0"/>
                </a:tc>
                <a:tc>
                  <a:txBody>
                    <a:bodyPr/>
                    <a:lstStyle/>
                    <a:p>
                      <a:pPr algn="ctr">
                        <a:lnSpc>
                          <a:spcPct val="115000"/>
                        </a:lnSpc>
                        <a:spcAft>
                          <a:spcPts val="0"/>
                        </a:spcAft>
                      </a:pPr>
                      <a:r>
                        <a:rPr lang="ru-RU" sz="900" dirty="0">
                          <a:effectLst/>
                        </a:rPr>
                        <a:t>12</a:t>
                      </a:r>
                      <a:endParaRPr lang="ru-RU" sz="900" dirty="0">
                        <a:effectLst/>
                        <a:latin typeface="Calibri"/>
                        <a:ea typeface="Calibri"/>
                        <a:cs typeface="Times New Roman"/>
                      </a:endParaRPr>
                    </a:p>
                  </a:txBody>
                  <a:tcPr marL="15766" marR="15766" marT="0" marB="0"/>
                </a:tc>
              </a:tr>
            </a:tbl>
          </a:graphicData>
        </a:graphic>
      </p:graphicFrame>
    </p:spTree>
    <p:extLst>
      <p:ext uri="{BB962C8B-B14F-4D97-AF65-F5344CB8AC3E}">
        <p14:creationId xmlns:p14="http://schemas.microsoft.com/office/powerpoint/2010/main" val="25248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1"/>
          <p:cNvSpPr txBox="1">
            <a:spLocks noChangeArrowheads="1"/>
          </p:cNvSpPr>
          <p:nvPr/>
        </p:nvSpPr>
        <p:spPr bwMode="auto">
          <a:xfrm>
            <a:off x="1476375" y="357188"/>
            <a:ext cx="539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26" name="Стрелка: вниз 5"/>
          <p:cNvSpPr/>
          <p:nvPr/>
        </p:nvSpPr>
        <p:spPr>
          <a:xfrm rot="16200000">
            <a:off x="1743871" y="1744185"/>
            <a:ext cx="1179512" cy="3876675"/>
          </a:xfrm>
          <a:prstGeom prst="downArrow">
            <a:avLst/>
          </a:prstGeom>
          <a:solidFill>
            <a:schemeClr val="accent2">
              <a:lumMod val="20000"/>
              <a:lumOff val="80000"/>
            </a:schemeClr>
          </a:solidFill>
          <a:ln w="19050">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Неотложная медицинская помощь</a:t>
            </a:r>
          </a:p>
        </p:txBody>
      </p:sp>
      <p:sp>
        <p:nvSpPr>
          <p:cNvPr id="36" name="TextBox 35"/>
          <p:cNvSpPr txBox="1"/>
          <p:nvPr/>
        </p:nvSpPr>
        <p:spPr>
          <a:xfrm>
            <a:off x="4572000" y="1314693"/>
            <a:ext cx="3816425" cy="138499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ru-RU" sz="1200" dirty="0">
                <a:solidFill>
                  <a:schemeClr val="bg1"/>
                </a:solidFill>
                <a:latin typeface="Times New Roman" panose="02020603050405020304" pitchFamily="18" charset="0"/>
                <a:cs typeface="Times New Roman" panose="02020603050405020304" pitchFamily="18" charset="0"/>
              </a:rPr>
              <a:t>Новый облик поликлиники- открытая регистратура, организация рабочих мест регистраторов, выделение структурных подразделений регистратуры: колл-центр, картохранилище. Оптимизация внутренней логистики, разделение потоков пациентов. Равномерная загрузка медперсонала и регистратуры. Устранение всех видов потерь из потоков</a:t>
            </a:r>
          </a:p>
        </p:txBody>
      </p:sp>
      <p:sp>
        <p:nvSpPr>
          <p:cNvPr id="9223" name="TextBox 46"/>
          <p:cNvSpPr txBox="1">
            <a:spLocks noChangeArrowheads="1"/>
          </p:cNvSpPr>
          <p:nvPr/>
        </p:nvSpPr>
        <p:spPr bwMode="auto">
          <a:xfrm>
            <a:off x="1476375" y="357188"/>
            <a:ext cx="539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pic>
        <p:nvPicPr>
          <p:cNvPr id="9225" name="Рисунок 6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5088"/>
            <a:ext cx="660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Рисунок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8575"/>
            <a:ext cx="7413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Прямоугольник 62"/>
          <p:cNvSpPr/>
          <p:nvPr/>
        </p:nvSpPr>
        <p:spPr>
          <a:xfrm>
            <a:off x="8929688" y="0"/>
            <a:ext cx="21431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4" name="Прямоугольник 63"/>
          <p:cNvSpPr/>
          <p:nvPr/>
        </p:nvSpPr>
        <p:spPr>
          <a:xfrm>
            <a:off x="8715375" y="0"/>
            <a:ext cx="214313"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5" name="Прямоугольник 64"/>
          <p:cNvSpPr/>
          <p:nvPr/>
        </p:nvSpPr>
        <p:spPr>
          <a:xfrm>
            <a:off x="0" y="1054100"/>
            <a:ext cx="8715375" cy="1428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низ 5"/>
          <p:cNvSpPr/>
          <p:nvPr/>
        </p:nvSpPr>
        <p:spPr>
          <a:xfrm rot="16200000">
            <a:off x="1772411" y="67265"/>
            <a:ext cx="1016000" cy="3879850"/>
          </a:xfrm>
          <a:prstGeom prst="downArrow">
            <a:avLst/>
          </a:prstGeom>
          <a:solidFill>
            <a:schemeClr val="accent2">
              <a:lumMod val="20000"/>
              <a:lumOff val="80000"/>
            </a:schemeClr>
          </a:solidFill>
          <a:ln w="19050">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Открытая регистратура</a:t>
            </a:r>
          </a:p>
        </p:txBody>
      </p:sp>
      <p:sp>
        <p:nvSpPr>
          <p:cNvPr id="30" name="TextBox 29"/>
          <p:cNvSpPr txBox="1"/>
          <p:nvPr/>
        </p:nvSpPr>
        <p:spPr>
          <a:xfrm>
            <a:off x="4572075" y="3092767"/>
            <a:ext cx="3816425" cy="1200329"/>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ru-RU" sz="1200" dirty="0">
                <a:solidFill>
                  <a:schemeClr val="bg1"/>
                </a:solidFill>
                <a:latin typeface="Times New Roman" panose="02020603050405020304" pitchFamily="18" charset="0"/>
                <a:cs typeface="Times New Roman" panose="02020603050405020304" pitchFamily="18" charset="0"/>
              </a:rPr>
              <a:t>Совершенствование  системы маршрутизации пациентов путём распределения и выравнивания потоков и сокращение времени протекания процессов. Установка информационной системы управления потоками. Сокращение времени пребывания пациента в поликлинике</a:t>
            </a:r>
          </a:p>
        </p:txBody>
      </p:sp>
      <p:pic>
        <p:nvPicPr>
          <p:cNvPr id="9237" name="Picture 2" descr="http://www.makc.ru/upload/medialibrary/72c/72ce35d8bcd53fc80fd5634cc5d3ac9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0"/>
            <a:ext cx="714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 descr="Coat of Arms of Mordovi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44450"/>
            <a:ext cx="647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Стрелка: вниз 5"/>
          <p:cNvSpPr/>
          <p:nvPr/>
        </p:nvSpPr>
        <p:spPr>
          <a:xfrm rot="16200000">
            <a:off x="1793084" y="3124696"/>
            <a:ext cx="1079500" cy="3878262"/>
          </a:xfrm>
          <a:prstGeom prst="downArrow">
            <a:avLst/>
          </a:prstGeom>
          <a:solidFill>
            <a:schemeClr val="accent2">
              <a:lumMod val="20000"/>
              <a:lumOff val="80000"/>
            </a:schemeClr>
          </a:solidFill>
          <a:ln w="1905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1-й этап диспансеризации</a:t>
            </a:r>
          </a:p>
        </p:txBody>
      </p:sp>
      <p:sp>
        <p:nvSpPr>
          <p:cNvPr id="23" name="TextBox 22"/>
          <p:cNvSpPr txBox="1"/>
          <p:nvPr/>
        </p:nvSpPr>
        <p:spPr>
          <a:xfrm>
            <a:off x="4572075" y="4832845"/>
            <a:ext cx="3816350" cy="461963"/>
          </a:xfrm>
          <a:prstGeom prst="rect">
            <a:avLst/>
          </a:prstGeom>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ru-RU" sz="1200" dirty="0">
                <a:solidFill>
                  <a:schemeClr val="bg1"/>
                </a:solidFill>
                <a:latin typeface="Times New Roman" pitchFamily="18" charset="0"/>
                <a:cs typeface="Times New Roman" panose="02020603050405020304" pitchFamily="18" charset="0"/>
              </a:rPr>
              <a:t>Сокращение времени для прохождения 1 этапа диспансеризации до 2 дней</a:t>
            </a:r>
          </a:p>
        </p:txBody>
      </p:sp>
      <p:sp>
        <p:nvSpPr>
          <p:cNvPr id="48" name="TextBox 47"/>
          <p:cNvSpPr txBox="1"/>
          <p:nvPr/>
        </p:nvSpPr>
        <p:spPr>
          <a:xfrm>
            <a:off x="3492500" y="107375"/>
            <a:ext cx="5437188" cy="584775"/>
          </a:xfrm>
          <a:prstGeom prst="rect">
            <a:avLst/>
          </a:prstGeom>
          <a:solidFill>
            <a:schemeClr val="accent1">
              <a:lumMod val="75000"/>
            </a:schemeClr>
          </a:solidFill>
        </p:spPr>
        <p:txBody>
          <a:bodyPr wrap="square">
            <a:spAutoFit/>
          </a:bodyPr>
          <a:lstStyle/>
          <a:p>
            <a:pPr algn="just" fontAlgn="auto">
              <a:spcBef>
                <a:spcPts val="0"/>
              </a:spcBef>
              <a:spcAft>
                <a:spcPts val="0"/>
              </a:spcAft>
              <a:defRPr/>
            </a:pPr>
            <a:r>
              <a:rPr lang="ru-RU" sz="1600" b="1" cap="all" dirty="0" smtClean="0">
                <a:solidFill>
                  <a:schemeClr val="bg1"/>
                </a:solidFill>
                <a:latin typeface="Times New Roman" panose="02020603050405020304" pitchFamily="18" charset="0"/>
                <a:cs typeface="Times New Roman" panose="02020603050405020304" pitchFamily="18" charset="0"/>
              </a:rPr>
              <a:t>Основные  </a:t>
            </a:r>
            <a:r>
              <a:rPr lang="ru-RU" sz="1600" b="1" cap="all" dirty="0">
                <a:solidFill>
                  <a:schemeClr val="bg1"/>
                </a:solidFill>
                <a:latin typeface="Times New Roman" panose="02020603050405020304" pitchFamily="18" charset="0"/>
                <a:cs typeface="Times New Roman" panose="02020603050405020304" pitchFamily="18" charset="0"/>
              </a:rPr>
              <a:t>направления  </a:t>
            </a:r>
            <a:r>
              <a:rPr lang="ru-RU" sz="1600" b="1" cap="all" dirty="0" smtClean="0">
                <a:solidFill>
                  <a:schemeClr val="bg1"/>
                </a:solidFill>
                <a:latin typeface="Times New Roman" panose="02020603050405020304" pitchFamily="18" charset="0"/>
                <a:cs typeface="Times New Roman" panose="02020603050405020304" pitchFamily="18" charset="0"/>
              </a:rPr>
              <a:t>проекта для взрослых поликлиник:</a:t>
            </a:r>
            <a:endParaRPr lang="ru-RU" sz="1600" b="1" cap="all"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2390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1"/>
          <p:cNvSpPr txBox="1">
            <a:spLocks noChangeArrowheads="1"/>
          </p:cNvSpPr>
          <p:nvPr/>
        </p:nvSpPr>
        <p:spPr bwMode="auto">
          <a:xfrm>
            <a:off x="1476375" y="357188"/>
            <a:ext cx="539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26" name="Стрелка: вниз 5"/>
          <p:cNvSpPr/>
          <p:nvPr/>
        </p:nvSpPr>
        <p:spPr>
          <a:xfrm rot="16200000">
            <a:off x="1436751" y="1225614"/>
            <a:ext cx="1093788" cy="3849559"/>
          </a:xfrm>
          <a:prstGeom prst="downArrow">
            <a:avLst/>
          </a:prstGeom>
          <a:solidFill>
            <a:schemeClr val="accent6">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Неотложная медицинская помощь</a:t>
            </a:r>
          </a:p>
        </p:txBody>
      </p:sp>
      <p:sp>
        <p:nvSpPr>
          <p:cNvPr id="36" name="TextBox 35"/>
          <p:cNvSpPr txBox="1"/>
          <p:nvPr/>
        </p:nvSpPr>
        <p:spPr>
          <a:xfrm>
            <a:off x="3867150" y="1293813"/>
            <a:ext cx="4848225" cy="110807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ru-RU" sz="1100" dirty="0" smtClean="0">
                <a:solidFill>
                  <a:schemeClr val="bg1"/>
                </a:solidFill>
                <a:latin typeface="Times New Roman" pitchFamily="18" charset="0"/>
                <a:cs typeface="Times New Roman" pitchFamily="18" charset="0"/>
              </a:rPr>
              <a:t>Повышение доступности и качества медицинской помощи населению за счёт оптимизации процессов и устранения потерь. </a:t>
            </a:r>
          </a:p>
          <a:p>
            <a:pPr algn="just">
              <a:defRPr/>
            </a:pPr>
            <a:r>
              <a:rPr lang="ru-RU" sz="1100" dirty="0" smtClean="0">
                <a:solidFill>
                  <a:schemeClr val="bg1"/>
                </a:solidFill>
                <a:latin typeface="Times New Roman" pitchFamily="18" charset="0"/>
                <a:cs typeface="Times New Roman" pitchFamily="18" charset="0"/>
              </a:rPr>
              <a:t>Увеличение количества пациентов, записывающихся через КМИС и C</a:t>
            </a:r>
            <a:r>
              <a:rPr lang="en-US" sz="1100" dirty="0" smtClean="0">
                <a:solidFill>
                  <a:schemeClr val="bg1"/>
                </a:solidFill>
                <a:latin typeface="Times New Roman" pitchFamily="18" charset="0"/>
                <a:cs typeface="Times New Roman" pitchFamily="18" charset="0"/>
              </a:rPr>
              <a:t>OLL</a:t>
            </a:r>
            <a:r>
              <a:rPr lang="ru-RU" sz="1100" dirty="0" smtClean="0">
                <a:solidFill>
                  <a:schemeClr val="bg1"/>
                </a:solidFill>
                <a:latin typeface="Times New Roman" pitchFamily="18" charset="0"/>
                <a:cs typeface="Times New Roman" pitchFamily="18" charset="0"/>
              </a:rPr>
              <a:t>-центр. </a:t>
            </a:r>
          </a:p>
          <a:p>
            <a:pPr algn="just">
              <a:defRPr/>
            </a:pPr>
            <a:r>
              <a:rPr lang="ru-RU" sz="1100" dirty="0" smtClean="0">
                <a:solidFill>
                  <a:schemeClr val="bg1"/>
                </a:solidFill>
                <a:latin typeface="Times New Roman" pitchFamily="18" charset="0"/>
                <a:cs typeface="Times New Roman" pitchFamily="18" charset="0"/>
              </a:rPr>
              <a:t>Сокращение времени ожидания пациентов в очереди в регистратуру.</a:t>
            </a:r>
          </a:p>
          <a:p>
            <a:pPr algn="just">
              <a:defRPr/>
            </a:pPr>
            <a:r>
              <a:rPr lang="ru-RU" sz="1100" dirty="0" smtClean="0">
                <a:solidFill>
                  <a:schemeClr val="bg1"/>
                </a:solidFill>
                <a:latin typeface="Times New Roman" pitchFamily="18" charset="0"/>
                <a:cs typeface="Times New Roman" pitchFamily="18" charset="0"/>
              </a:rPr>
              <a:t>Увеличение доли наличия карт в картохранилище</a:t>
            </a:r>
          </a:p>
        </p:txBody>
      </p:sp>
      <p:sp>
        <p:nvSpPr>
          <p:cNvPr id="10245" name="TextBox 46"/>
          <p:cNvSpPr txBox="1">
            <a:spLocks noChangeArrowheads="1"/>
          </p:cNvSpPr>
          <p:nvPr/>
        </p:nvSpPr>
        <p:spPr bwMode="auto">
          <a:xfrm>
            <a:off x="1476375" y="357188"/>
            <a:ext cx="539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53" name="Прямоугольник 52"/>
          <p:cNvSpPr/>
          <p:nvPr/>
        </p:nvSpPr>
        <p:spPr>
          <a:xfrm>
            <a:off x="2555875" y="115888"/>
            <a:ext cx="503238" cy="550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5" name="Стрелка: вниз 5"/>
          <p:cNvSpPr/>
          <p:nvPr/>
        </p:nvSpPr>
        <p:spPr>
          <a:xfrm rot="16200000">
            <a:off x="1452505" y="3913105"/>
            <a:ext cx="1031989" cy="3879850"/>
          </a:xfrm>
          <a:prstGeom prst="downArrow">
            <a:avLst/>
          </a:prstGeom>
          <a:solidFill>
            <a:schemeClr val="accent6">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Организованный педиатр</a:t>
            </a:r>
          </a:p>
        </p:txBody>
      </p:sp>
      <p:pic>
        <p:nvPicPr>
          <p:cNvPr id="10250" name="Рисунок 6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65088"/>
            <a:ext cx="660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Рисунок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8575"/>
            <a:ext cx="7413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Прямоугольник 62"/>
          <p:cNvSpPr/>
          <p:nvPr/>
        </p:nvSpPr>
        <p:spPr>
          <a:xfrm>
            <a:off x="8929688" y="0"/>
            <a:ext cx="214312"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4" name="Прямоугольник 63"/>
          <p:cNvSpPr/>
          <p:nvPr/>
        </p:nvSpPr>
        <p:spPr>
          <a:xfrm>
            <a:off x="8715375" y="0"/>
            <a:ext cx="214313"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5" name="Прямоугольник 64"/>
          <p:cNvSpPr/>
          <p:nvPr/>
        </p:nvSpPr>
        <p:spPr>
          <a:xfrm>
            <a:off x="0" y="1054100"/>
            <a:ext cx="8715375" cy="1428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низ 5"/>
          <p:cNvSpPr/>
          <p:nvPr/>
        </p:nvSpPr>
        <p:spPr>
          <a:xfrm rot="16200000">
            <a:off x="1443895" y="-73755"/>
            <a:ext cx="1038225" cy="3808284"/>
          </a:xfrm>
          <a:prstGeom prst="downArrow">
            <a:avLst/>
          </a:prstGeom>
          <a:solidFill>
            <a:schemeClr val="accent6">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Открытая регистратура</a:t>
            </a:r>
          </a:p>
        </p:txBody>
      </p:sp>
      <p:sp>
        <p:nvSpPr>
          <p:cNvPr id="30" name="TextBox 29"/>
          <p:cNvSpPr txBox="1"/>
          <p:nvPr/>
        </p:nvSpPr>
        <p:spPr>
          <a:xfrm>
            <a:off x="3921125" y="2657475"/>
            <a:ext cx="4776788" cy="784225"/>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ru-RU" sz="1100" dirty="0" smtClean="0">
                <a:solidFill>
                  <a:schemeClr val="bg1"/>
                </a:solidFill>
                <a:latin typeface="Times New Roman" pitchFamily="18" charset="0"/>
                <a:cs typeface="Times New Roman" pitchFamily="18" charset="0"/>
              </a:rPr>
              <a:t>Сокращение сроков оказания неотложной медицинской помощи.</a:t>
            </a:r>
          </a:p>
          <a:p>
            <a:pPr algn="just">
              <a:defRPr/>
            </a:pPr>
            <a:r>
              <a:rPr lang="ru-RU" sz="1100" dirty="0" smtClean="0">
                <a:solidFill>
                  <a:schemeClr val="bg1"/>
                </a:solidFill>
                <a:latin typeface="Times New Roman" pitchFamily="18" charset="0"/>
                <a:cs typeface="Times New Roman" pitchFamily="18" charset="0"/>
              </a:rPr>
              <a:t>Совершенствование работы кабинета неотложной медицинской помощи. </a:t>
            </a:r>
          </a:p>
          <a:p>
            <a:pPr algn="just">
              <a:defRPr/>
            </a:pPr>
            <a:r>
              <a:rPr lang="ru-RU" sz="1100" dirty="0" smtClean="0">
                <a:solidFill>
                  <a:schemeClr val="bg1"/>
                </a:solidFill>
                <a:latin typeface="Times New Roman" pitchFamily="18" charset="0"/>
                <a:cs typeface="Times New Roman" pitchFamily="18" charset="0"/>
              </a:rPr>
              <a:t>Удовлетворённость пациентов качеством оказываемых услуг</a:t>
            </a:r>
          </a:p>
          <a:p>
            <a:pPr>
              <a:defRPr/>
            </a:pPr>
            <a:endParaRPr lang="ru-RU" sz="1200" dirty="0" smtClean="0">
              <a:latin typeface="Arial" charset="0"/>
              <a:cs typeface="Arial" charset="0"/>
            </a:endParaRPr>
          </a:p>
        </p:txBody>
      </p:sp>
      <p:sp>
        <p:nvSpPr>
          <p:cNvPr id="31" name="TextBox 30"/>
          <p:cNvSpPr txBox="1"/>
          <p:nvPr/>
        </p:nvSpPr>
        <p:spPr>
          <a:xfrm>
            <a:off x="3981009" y="5129755"/>
            <a:ext cx="4756577" cy="1446550"/>
          </a:xfrm>
          <a:prstGeom prst="rect">
            <a:avLst/>
          </a:prstGeom>
          <a:solidFill>
            <a:schemeClr val="accent5">
              <a:lumMod val="50000"/>
            </a:schemeClr>
          </a:solidFill>
          <a:ln/>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just">
              <a:defRPr/>
            </a:pPr>
            <a:r>
              <a:rPr lang="ru-RU" sz="1100" dirty="0" smtClean="0">
                <a:solidFill>
                  <a:schemeClr val="bg1"/>
                </a:solidFill>
                <a:latin typeface="Times New Roman" pitchFamily="18" charset="0"/>
                <a:cs typeface="Times New Roman" pitchFamily="18" charset="0"/>
              </a:rPr>
              <a:t>Создания комфортных условий пребывания пациентов в поликлинике.</a:t>
            </a:r>
          </a:p>
          <a:p>
            <a:pPr algn="just">
              <a:defRPr/>
            </a:pPr>
            <a:r>
              <a:rPr lang="ru-RU" sz="1100" dirty="0" smtClean="0">
                <a:solidFill>
                  <a:schemeClr val="bg1"/>
                </a:solidFill>
                <a:latin typeface="Times New Roman" pitchFamily="18" charset="0"/>
                <a:cs typeface="Times New Roman" pitchFamily="18" charset="0"/>
              </a:rPr>
              <a:t>Оптимальное распределение обязанностей врача и медицинской сестры.</a:t>
            </a:r>
          </a:p>
          <a:p>
            <a:pPr algn="just">
              <a:defRPr/>
            </a:pPr>
            <a:r>
              <a:rPr lang="ru-RU" sz="1100" dirty="0" smtClean="0">
                <a:solidFill>
                  <a:schemeClr val="bg1"/>
                </a:solidFill>
                <a:latin typeface="Times New Roman" pitchFamily="18" charset="0"/>
                <a:cs typeface="Times New Roman" pitchFamily="18" charset="0"/>
              </a:rPr>
              <a:t>Увеличение доли работы врача с пациентом, снижение доли работы врача с медицинской документацией.</a:t>
            </a:r>
          </a:p>
          <a:p>
            <a:pPr algn="just">
              <a:defRPr/>
            </a:pPr>
            <a:r>
              <a:rPr lang="ru-RU" sz="1100" dirty="0" smtClean="0">
                <a:solidFill>
                  <a:schemeClr val="bg1"/>
                </a:solidFill>
                <a:latin typeface="Times New Roman" pitchFamily="18" charset="0"/>
                <a:cs typeface="Times New Roman" pitchFamily="18" charset="0"/>
              </a:rPr>
              <a:t>Переход на работу с ЭМК.</a:t>
            </a:r>
          </a:p>
          <a:p>
            <a:pPr algn="just">
              <a:defRPr/>
            </a:pPr>
            <a:r>
              <a:rPr lang="ru-RU" sz="1100" dirty="0" smtClean="0">
                <a:solidFill>
                  <a:schemeClr val="bg1"/>
                </a:solidFill>
                <a:latin typeface="Times New Roman" pitchFamily="18" charset="0"/>
                <a:cs typeface="Times New Roman" pitchFamily="18" charset="0"/>
              </a:rPr>
              <a:t>Приведение рабочего места врача по системе  5С, создание комфортных условий для работы, закупка необходимой техники  (мониторы, принтеры и т.д.)</a:t>
            </a:r>
          </a:p>
        </p:txBody>
      </p:sp>
      <p:pic>
        <p:nvPicPr>
          <p:cNvPr id="10260" name="Picture 2" descr="http://www.makc.ru/upload/medialibrary/72c/72ce35d8bcd53fc80fd5634cc5d3ac9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0"/>
            <a:ext cx="714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 descr="C:\Documents and Settings\Наташа\Мои документы\Мои рисунки\РМ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65088"/>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Стрелка: вниз 5"/>
          <p:cNvSpPr/>
          <p:nvPr/>
        </p:nvSpPr>
        <p:spPr>
          <a:xfrm rot="16200000">
            <a:off x="1505809" y="2415446"/>
            <a:ext cx="914400" cy="3808284"/>
          </a:xfrm>
          <a:prstGeom prst="downArrow">
            <a:avLst/>
          </a:prstGeom>
          <a:solidFill>
            <a:schemeClr val="accent6">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vert="vert" lIns="68580" tIns="34291" rIns="68580" bIns="34291"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Кабинет здоровое детство</a:t>
            </a:r>
          </a:p>
        </p:txBody>
      </p:sp>
      <p:sp>
        <p:nvSpPr>
          <p:cNvPr id="24" name="TextBox 23"/>
          <p:cNvSpPr txBox="1"/>
          <p:nvPr/>
        </p:nvSpPr>
        <p:spPr>
          <a:xfrm>
            <a:off x="3939976" y="3996422"/>
            <a:ext cx="4739085" cy="646331"/>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ru-RU" sz="1200" dirty="0">
                <a:solidFill>
                  <a:schemeClr val="bg1"/>
                </a:solidFill>
                <a:latin typeface="Times New Roman" panose="02020603050405020304" pitchFamily="18" charset="0"/>
                <a:cs typeface="Times New Roman" panose="02020603050405020304" pitchFamily="18" charset="0"/>
              </a:rPr>
              <a:t>Разграничение потоков  и маршрутизация здоровых детей для максимального удобства и сокращения пребывания времени в поликлинике и предотвращения распространенности заболеваний </a:t>
            </a:r>
          </a:p>
        </p:txBody>
      </p:sp>
      <p:sp>
        <p:nvSpPr>
          <p:cNvPr id="48" name="TextBox 47"/>
          <p:cNvSpPr txBox="1"/>
          <p:nvPr/>
        </p:nvSpPr>
        <p:spPr>
          <a:xfrm>
            <a:off x="3719513" y="115888"/>
            <a:ext cx="5210175" cy="646331"/>
          </a:xfrm>
          <a:prstGeom prst="rect">
            <a:avLst/>
          </a:prstGeom>
          <a:solidFill>
            <a:schemeClr val="accent1">
              <a:lumMod val="75000"/>
            </a:schemeClr>
          </a:solidFill>
        </p:spPr>
        <p:txBody>
          <a:bodyPr wrap="square">
            <a:spAutoFit/>
          </a:bodyPr>
          <a:lstStyle/>
          <a:p>
            <a:pPr algn="r" fontAlgn="auto">
              <a:spcBef>
                <a:spcPts val="0"/>
              </a:spcBef>
              <a:spcAft>
                <a:spcPts val="0"/>
              </a:spcAft>
              <a:defRPr/>
            </a:pPr>
            <a:r>
              <a:rPr lang="ru-RU" b="1" cap="all" dirty="0" smtClean="0">
                <a:solidFill>
                  <a:schemeClr val="bg1"/>
                </a:solidFill>
                <a:latin typeface="Times New Roman" panose="02020603050405020304" pitchFamily="18" charset="0"/>
                <a:cs typeface="Times New Roman" pitchFamily="18" charset="0"/>
              </a:rPr>
              <a:t>Основные  </a:t>
            </a:r>
            <a:r>
              <a:rPr lang="ru-RU" b="1" cap="all" dirty="0">
                <a:solidFill>
                  <a:schemeClr val="bg1"/>
                </a:solidFill>
                <a:latin typeface="Times New Roman" panose="02020603050405020304" pitchFamily="18" charset="0"/>
                <a:cs typeface="Times New Roman" pitchFamily="18" charset="0"/>
              </a:rPr>
              <a:t>направления  </a:t>
            </a:r>
            <a:r>
              <a:rPr lang="ru-RU" b="1" cap="all" dirty="0" smtClean="0">
                <a:solidFill>
                  <a:schemeClr val="bg1"/>
                </a:solidFill>
                <a:latin typeface="Times New Roman" panose="02020603050405020304" pitchFamily="18" charset="0"/>
                <a:cs typeface="Times New Roman" pitchFamily="18" charset="0"/>
              </a:rPr>
              <a:t>проекта ДЛЯ ДЕТСКИХ ПОЛИКЛИНИК</a:t>
            </a:r>
            <a:endParaRPr lang="ru-RU" b="1" cap="all" dirty="0">
              <a:solidFill>
                <a:schemeClr val="bg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305366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9854"/>
            <a:ext cx="4236560" cy="4051349"/>
          </a:xfrm>
          <a:prstGeom prst="rect">
            <a:avLst/>
          </a:prstGeom>
          <a:solidFill>
            <a:schemeClr val="accent6">
              <a:lumMod val="75000"/>
            </a:schemeClr>
          </a:solidFill>
          <a:ln w="19050">
            <a:solidFill>
              <a:srgbClr val="C00000"/>
            </a:solidFill>
          </a:ln>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5" y="279855"/>
            <a:ext cx="4320479" cy="4074495"/>
          </a:xfrm>
          <a:prstGeom prst="rect">
            <a:avLst/>
          </a:prstGeom>
          <a:noFill/>
          <a:ln w="1905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Текст 3"/>
          <p:cNvSpPr>
            <a:spLocks noGrp="1"/>
          </p:cNvSpPr>
          <p:nvPr>
            <p:ph type="body" idx="1"/>
          </p:nvPr>
        </p:nvSpPr>
        <p:spPr>
          <a:xfrm>
            <a:off x="323528" y="4653136"/>
            <a:ext cx="8540496" cy="1980704"/>
          </a:xfrm>
          <a:solidFill>
            <a:schemeClr val="accent5">
              <a:lumMod val="50000"/>
            </a:schemeClr>
          </a:solidFill>
        </p:spPr>
        <p:txBody>
          <a:bodyPr>
            <a:noAutofit/>
          </a:bodyPr>
          <a:lstStyle/>
          <a:p>
            <a:pPr marL="0" indent="0" algn="ctr">
              <a:buNone/>
            </a:pPr>
            <a:endParaRPr lang="ru-RU" sz="900" dirty="0" smtClean="0">
              <a:solidFill>
                <a:schemeClr val="bg1"/>
              </a:solidFill>
            </a:endParaRPr>
          </a:p>
          <a:p>
            <a:pPr marL="0" indent="0" algn="ctr">
              <a:buNone/>
            </a:pPr>
            <a:r>
              <a:rPr lang="ru-RU" sz="2000" dirty="0" smtClean="0">
                <a:solidFill>
                  <a:schemeClr val="bg1"/>
                </a:solidFill>
              </a:rPr>
              <a:t>Все стандарты и типовые формы, </a:t>
            </a:r>
            <a:r>
              <a:rPr lang="ru-RU" sz="2000" dirty="0">
                <a:solidFill>
                  <a:schemeClr val="bg1"/>
                </a:solidFill>
              </a:rPr>
              <a:t>утвержденные </a:t>
            </a:r>
            <a:r>
              <a:rPr lang="ru-RU" sz="2000" dirty="0" smtClean="0">
                <a:solidFill>
                  <a:schemeClr val="bg1"/>
                </a:solidFill>
              </a:rPr>
              <a:t>Центром ПМСП ФГБУ </a:t>
            </a:r>
            <a:r>
              <a:rPr lang="ru-RU" sz="2000" dirty="0">
                <a:solidFill>
                  <a:schemeClr val="bg1"/>
                </a:solidFill>
              </a:rPr>
              <a:t>НМИЦ ПМ Минздрава РФ были </a:t>
            </a:r>
            <a:r>
              <a:rPr lang="ru-RU" sz="2000" dirty="0" smtClean="0">
                <a:solidFill>
                  <a:schemeClr val="bg1"/>
                </a:solidFill>
              </a:rPr>
              <a:t>разосланы медицинским организациям РМ, участвующим в приоритетном проекте: «Создание новой модели медицинской организации, оказывающей первичную </a:t>
            </a:r>
            <a:r>
              <a:rPr lang="ru-RU" sz="2000" dirty="0">
                <a:solidFill>
                  <a:schemeClr val="bg1"/>
                </a:solidFill>
              </a:rPr>
              <a:t>медико-санитарную помощь» </a:t>
            </a:r>
            <a:r>
              <a:rPr lang="ru-RU" sz="2000" dirty="0" smtClean="0">
                <a:solidFill>
                  <a:schemeClr val="bg1"/>
                </a:solidFill>
              </a:rPr>
              <a:t>- 26.03.2018г. с электронного адреса: </a:t>
            </a:r>
            <a:r>
              <a:rPr lang="de-DE" sz="2000" dirty="0">
                <a:solidFill>
                  <a:schemeClr val="bg1"/>
                </a:solidFill>
              </a:rPr>
              <a:t>beregrm@mail.ru</a:t>
            </a:r>
            <a:endParaRPr lang="ru-RU" sz="2000" dirty="0">
              <a:solidFill>
                <a:schemeClr val="bg1"/>
              </a:solidFill>
            </a:endParaRPr>
          </a:p>
        </p:txBody>
      </p:sp>
    </p:spTree>
    <p:extLst>
      <p:ext uri="{BB962C8B-B14F-4D97-AF65-F5344CB8AC3E}">
        <p14:creationId xmlns:p14="http://schemas.microsoft.com/office/powerpoint/2010/main" val="19565409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53666482"/>
              </p:ext>
            </p:extLst>
          </p:nvPr>
        </p:nvGraphicFramePr>
        <p:xfrm>
          <a:off x="251520" y="188640"/>
          <a:ext cx="8712968" cy="6609096"/>
        </p:xfrm>
        <a:graphic>
          <a:graphicData uri="http://schemas.openxmlformats.org/drawingml/2006/table">
            <a:tbl>
              <a:tblPr firstRow="1" firstCol="1" bandRow="1">
                <a:tableStyleId>{8EC20E35-A176-4012-BC5E-935CFFF8708E}</a:tableStyleId>
              </a:tblPr>
              <a:tblGrid>
                <a:gridCol w="3004048"/>
                <a:gridCol w="5708920"/>
              </a:tblGrid>
              <a:tr h="1512167">
                <a:tc>
                  <a:txBody>
                    <a:bodyPr/>
                    <a:lstStyle/>
                    <a:p>
                      <a:pPr algn="ctr">
                        <a:lnSpc>
                          <a:spcPct val="115000"/>
                        </a:lnSpc>
                        <a:spcAft>
                          <a:spcPts val="0"/>
                        </a:spcAft>
                      </a:pPr>
                      <a:endParaRPr lang="ru-RU" sz="1400" dirty="0" smtClean="0">
                        <a:solidFill>
                          <a:schemeClr val="tx1"/>
                        </a:solidFill>
                        <a:effectLst/>
                      </a:endParaRPr>
                    </a:p>
                    <a:p>
                      <a:pPr algn="ctr">
                        <a:lnSpc>
                          <a:spcPct val="115000"/>
                        </a:lnSpc>
                        <a:spcAft>
                          <a:spcPts val="0"/>
                        </a:spcAft>
                      </a:pPr>
                      <a:r>
                        <a:rPr lang="ru-RU" sz="1800" dirty="0" smtClean="0">
                          <a:solidFill>
                            <a:schemeClr val="tx1"/>
                          </a:solidFill>
                          <a:effectLst/>
                        </a:rPr>
                        <a:t>Связь </a:t>
                      </a:r>
                      <a:r>
                        <a:rPr lang="ru-RU" sz="1800" dirty="0">
                          <a:solidFill>
                            <a:schemeClr val="tx1"/>
                          </a:solidFill>
                          <a:effectLst/>
                        </a:rPr>
                        <a:t>с государственными программами Российской Федерации</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endParaRPr lang="ru-RU" sz="1400" dirty="0" smtClean="0">
                        <a:solidFill>
                          <a:schemeClr val="tx1"/>
                        </a:solidFill>
                        <a:effectLst/>
                      </a:endParaRPr>
                    </a:p>
                    <a:p>
                      <a:pPr algn="ctr">
                        <a:lnSpc>
                          <a:spcPct val="115000"/>
                        </a:lnSpc>
                        <a:spcAft>
                          <a:spcPts val="0"/>
                        </a:spcAft>
                      </a:pPr>
                      <a:r>
                        <a:rPr lang="ru-RU" sz="1400" dirty="0" smtClean="0">
                          <a:solidFill>
                            <a:schemeClr val="tx1"/>
                          </a:solidFill>
                          <a:effectLst/>
                        </a:rPr>
                        <a:t>Государственная </a:t>
                      </a:r>
                      <a:r>
                        <a:rPr lang="ru-RU" sz="1400" dirty="0">
                          <a:solidFill>
                            <a:schemeClr val="tx1"/>
                          </a:solidFill>
                          <a:effectLst/>
                        </a:rPr>
                        <a:t>программа Российской Федерации "Развитие здравоохранения", утвержденная постановлением Правительства Российской Федерации от 15 апреля 2014 г. № 294</a:t>
                      </a:r>
                      <a:r>
                        <a:rPr lang="ru-RU" sz="1400" dirty="0" smtClean="0">
                          <a:solidFill>
                            <a:schemeClr val="tx1"/>
                          </a:solidFill>
                          <a:effectLst/>
                        </a:rPr>
                        <a:t>.</a:t>
                      </a:r>
                    </a:p>
                    <a:p>
                      <a:pPr algn="ctr">
                        <a:lnSpc>
                          <a:spcPct val="115000"/>
                        </a:lnSpc>
                        <a:spcAft>
                          <a:spcPts val="0"/>
                        </a:spcAft>
                      </a:pPr>
                      <a:endParaRPr lang="ru-RU" sz="1400" dirty="0" smtClean="0">
                        <a:solidFill>
                          <a:schemeClr val="tx1"/>
                        </a:solidFill>
                        <a:effectLst/>
                        <a:latin typeface="Times New Roman" panose="02020603050405020304" pitchFamily="18" charset="0"/>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lumMod val="75000"/>
                      </a:schemeClr>
                    </a:solidFill>
                  </a:tcPr>
                </a:tc>
              </a:tr>
              <a:tr h="1210779">
                <a:tc>
                  <a:txBody>
                    <a:bodyPr/>
                    <a:lstStyle/>
                    <a:p>
                      <a:pPr algn="ctr">
                        <a:lnSpc>
                          <a:spcPct val="115000"/>
                        </a:lnSpc>
                        <a:spcAft>
                          <a:spcPts val="0"/>
                        </a:spcAft>
                      </a:pPr>
                      <a:endParaRPr lang="ru-RU" sz="1400" dirty="0" smtClean="0">
                        <a:solidFill>
                          <a:schemeClr val="tx1"/>
                        </a:solidFill>
                        <a:effectLst/>
                      </a:endParaRPr>
                    </a:p>
                    <a:p>
                      <a:pPr algn="ctr">
                        <a:lnSpc>
                          <a:spcPct val="115000"/>
                        </a:lnSpc>
                        <a:spcAft>
                          <a:spcPts val="0"/>
                        </a:spcAft>
                      </a:pPr>
                      <a:r>
                        <a:rPr lang="ru-RU" sz="1800" dirty="0" smtClean="0">
                          <a:solidFill>
                            <a:schemeClr val="tx1"/>
                          </a:solidFill>
                          <a:effectLst/>
                        </a:rPr>
                        <a:t>Формальные </a:t>
                      </a:r>
                      <a:r>
                        <a:rPr lang="ru-RU" sz="1800" dirty="0">
                          <a:solidFill>
                            <a:schemeClr val="tx1"/>
                          </a:solidFill>
                          <a:effectLst/>
                        </a:rPr>
                        <a:t>основания для инициации</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endParaRPr lang="ru-RU" sz="1400" dirty="0" smtClean="0">
                        <a:effectLst/>
                      </a:endParaRPr>
                    </a:p>
                    <a:p>
                      <a:pPr algn="ctr">
                        <a:lnSpc>
                          <a:spcPct val="115000"/>
                        </a:lnSpc>
                        <a:spcAft>
                          <a:spcPts val="0"/>
                        </a:spcAft>
                      </a:pPr>
                      <a:r>
                        <a:rPr lang="ru-RU" sz="1400" dirty="0" smtClean="0">
                          <a:effectLst/>
                        </a:rPr>
                        <a:t>Указ </a:t>
                      </a:r>
                      <a:r>
                        <a:rPr lang="ru-RU" sz="1400" dirty="0">
                          <a:effectLst/>
                        </a:rPr>
                        <a:t>Президента Российской Федерации от 7 мая 2012 г. № 598 "О совершенствовании государственной политики в сфере здравоохранения".</a:t>
                      </a:r>
                      <a:endParaRPr lang="ru-RU" sz="1400" dirty="0">
                        <a:effectLst/>
                        <a:latin typeface="Times New Roman" panose="02020603050405020304" pitchFamily="18" charset="0"/>
                        <a:ea typeface="Calibri"/>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20000"/>
                        <a:lumOff val="80000"/>
                      </a:schemeClr>
                    </a:solidFill>
                  </a:tcPr>
                </a:tc>
              </a:tr>
              <a:tr h="3458660">
                <a:tc>
                  <a:txBody>
                    <a:bodyPr/>
                    <a:lstStyle/>
                    <a:p>
                      <a:pPr algn="ctr">
                        <a:lnSpc>
                          <a:spcPct val="115000"/>
                        </a:lnSpc>
                        <a:spcAft>
                          <a:spcPts val="0"/>
                        </a:spcAft>
                      </a:pPr>
                      <a:endParaRPr lang="ru-RU" sz="1800" dirty="0" smtClean="0">
                        <a:solidFill>
                          <a:schemeClr val="tx1"/>
                        </a:solidFill>
                        <a:effectLst/>
                      </a:endParaRPr>
                    </a:p>
                    <a:p>
                      <a:pPr algn="ctr">
                        <a:lnSpc>
                          <a:spcPct val="115000"/>
                        </a:lnSpc>
                        <a:spcAft>
                          <a:spcPts val="0"/>
                        </a:spcAft>
                      </a:pPr>
                      <a:r>
                        <a:rPr lang="ru-RU" sz="1800" dirty="0" smtClean="0">
                          <a:solidFill>
                            <a:schemeClr val="tx1"/>
                          </a:solidFill>
                          <a:effectLst/>
                        </a:rPr>
                        <a:t>Ключевые </a:t>
                      </a:r>
                      <a:r>
                        <a:rPr lang="ru-RU" sz="1800" dirty="0">
                          <a:solidFill>
                            <a:schemeClr val="tx1"/>
                          </a:solidFill>
                          <a:effectLst/>
                        </a:rPr>
                        <a:t>риски и возможности</a:t>
                      </a:r>
                      <a:endParaRPr lang="ru-RU" sz="1800" dirty="0">
                        <a:solidFill>
                          <a:schemeClr val="tx1"/>
                        </a:solidFill>
                        <a:effectLst/>
                        <a:latin typeface="Times New Roman" panose="02020603050405020304" pitchFamily="18" charset="0"/>
                        <a:ea typeface="Calibri"/>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1300" u="sng" dirty="0">
                          <a:effectLst/>
                        </a:rPr>
                        <a:t>Риски: </a:t>
                      </a:r>
                      <a:endParaRPr lang="ru-RU" sz="1300" u="sng" dirty="0" smtClean="0">
                        <a:effectLst/>
                      </a:endParaRPr>
                    </a:p>
                    <a:p>
                      <a:pPr marL="171450" indent="-171450">
                        <a:lnSpc>
                          <a:spcPct val="115000"/>
                        </a:lnSpc>
                        <a:spcAft>
                          <a:spcPts val="0"/>
                        </a:spcAft>
                        <a:buFont typeface="Arial" panose="020B0604020202020204" pitchFamily="34" charset="0"/>
                        <a:buChar char="•"/>
                      </a:pPr>
                      <a:r>
                        <a:rPr lang="ru-RU" sz="1300" i="1" u="sng" dirty="0" smtClean="0">
                          <a:effectLst/>
                        </a:rPr>
                        <a:t>Срыв сроков реализации проекта вследствие недостатка квалифицированных специалистов по моделированию и оптимизации процессов с учетом принципов бережливого производства в сфере здравоохранения. </a:t>
                      </a:r>
                    </a:p>
                    <a:p>
                      <a:pPr marL="171450" indent="-171450">
                        <a:lnSpc>
                          <a:spcPct val="115000"/>
                        </a:lnSpc>
                        <a:spcAft>
                          <a:spcPts val="0"/>
                        </a:spcAft>
                        <a:buFont typeface="Arial" panose="020B0604020202020204" pitchFamily="34" charset="0"/>
                        <a:buChar char="•"/>
                      </a:pPr>
                      <a:r>
                        <a:rPr lang="ru-RU" sz="1300" i="1" u="sng" dirty="0" smtClean="0">
                          <a:effectLst/>
                        </a:rPr>
                        <a:t>Недостаточная </a:t>
                      </a:r>
                      <a:r>
                        <a:rPr lang="ru-RU" sz="1300" i="1" u="sng" dirty="0">
                          <a:effectLst/>
                        </a:rPr>
                        <a:t>вовлеченность медицинского и административного персонала, участвующего в проекте. </a:t>
                      </a:r>
                      <a:endParaRPr lang="ru-RU" sz="1300" i="1" u="sng" dirty="0" smtClean="0">
                        <a:effectLst/>
                      </a:endParaRPr>
                    </a:p>
                    <a:p>
                      <a:pPr marL="171450" indent="-171450">
                        <a:lnSpc>
                          <a:spcPct val="115000"/>
                        </a:lnSpc>
                        <a:spcAft>
                          <a:spcPts val="0"/>
                        </a:spcAft>
                        <a:buFont typeface="Arial" panose="020B0604020202020204" pitchFamily="34" charset="0"/>
                        <a:buChar char="•"/>
                      </a:pPr>
                      <a:r>
                        <a:rPr lang="ru-RU" sz="1300" i="1" u="sng" dirty="0" smtClean="0">
                          <a:effectLst/>
                        </a:rPr>
                        <a:t>Недостаточная </a:t>
                      </a:r>
                      <a:r>
                        <a:rPr lang="ru-RU" sz="1300" i="1" u="sng" dirty="0">
                          <a:effectLst/>
                        </a:rPr>
                        <a:t>информированность населения о проекте. </a:t>
                      </a:r>
                      <a:endParaRPr lang="ru-RU" sz="1300" i="1" u="sng" dirty="0" smtClean="0">
                        <a:effectLst/>
                      </a:endParaRPr>
                    </a:p>
                    <a:p>
                      <a:pPr marL="171450" indent="-171450">
                        <a:lnSpc>
                          <a:spcPct val="115000"/>
                        </a:lnSpc>
                        <a:spcAft>
                          <a:spcPts val="0"/>
                        </a:spcAft>
                        <a:buFont typeface="Arial" panose="020B0604020202020204" pitchFamily="34" charset="0"/>
                        <a:buChar char="•"/>
                      </a:pPr>
                      <a:r>
                        <a:rPr lang="ru-RU" sz="1300" i="1" u="sng" dirty="0" smtClean="0">
                          <a:effectLst/>
                        </a:rPr>
                        <a:t>Ограниченность </a:t>
                      </a:r>
                      <a:r>
                        <a:rPr lang="ru-RU" sz="1300" i="1" u="sng" dirty="0">
                          <a:effectLst/>
                        </a:rPr>
                        <a:t>бюджетных ресурсов. </a:t>
                      </a:r>
                      <a:endParaRPr lang="ru-RU" sz="1300" i="1" u="sng" dirty="0" smtClean="0">
                        <a:effectLst/>
                      </a:endParaRPr>
                    </a:p>
                    <a:p>
                      <a:pPr marL="0" indent="0" algn="ctr">
                        <a:lnSpc>
                          <a:spcPct val="115000"/>
                        </a:lnSpc>
                        <a:spcAft>
                          <a:spcPts val="0"/>
                        </a:spcAft>
                        <a:buNone/>
                      </a:pPr>
                      <a:r>
                        <a:rPr lang="ru-RU" sz="1300" u="sng" dirty="0" smtClean="0">
                          <a:effectLst/>
                        </a:rPr>
                        <a:t>Возможности</a:t>
                      </a:r>
                      <a:r>
                        <a:rPr lang="ru-RU" sz="1300" u="sng" dirty="0">
                          <a:effectLst/>
                        </a:rPr>
                        <a:t>:</a:t>
                      </a:r>
                      <a:r>
                        <a:rPr lang="ru-RU" sz="1300" dirty="0">
                          <a:effectLst/>
                        </a:rPr>
                        <a:t> </a:t>
                      </a:r>
                      <a:endParaRPr lang="ru-RU" sz="1300" dirty="0" smtClean="0">
                        <a:effectLst/>
                      </a:endParaRPr>
                    </a:p>
                    <a:p>
                      <a:pPr marL="171450" indent="-171450">
                        <a:lnSpc>
                          <a:spcPct val="115000"/>
                        </a:lnSpc>
                        <a:spcAft>
                          <a:spcPts val="0"/>
                        </a:spcAft>
                        <a:buFont typeface="Arial" panose="020B0604020202020204" pitchFamily="34" charset="0"/>
                        <a:buChar char="•"/>
                      </a:pPr>
                      <a:r>
                        <a:rPr lang="ru-RU" sz="1300" dirty="0" smtClean="0">
                          <a:effectLst/>
                        </a:rPr>
                        <a:t>Приоритетная </a:t>
                      </a:r>
                      <a:r>
                        <a:rPr lang="ru-RU" sz="1300" dirty="0">
                          <a:effectLst/>
                        </a:rPr>
                        <a:t>поддержка высшими органами государственной власти внедрения "Новой модели медицинской организации" в субъектах Российской Федерации. </a:t>
                      </a:r>
                      <a:endParaRPr lang="ru-RU" sz="1300" dirty="0" smtClean="0">
                        <a:effectLst/>
                      </a:endParaRPr>
                    </a:p>
                    <a:p>
                      <a:pPr marL="171450" indent="-171450">
                        <a:lnSpc>
                          <a:spcPct val="115000"/>
                        </a:lnSpc>
                        <a:spcAft>
                          <a:spcPts val="0"/>
                        </a:spcAft>
                        <a:buFont typeface="Arial" panose="020B0604020202020204" pitchFamily="34" charset="0"/>
                        <a:buChar char="•"/>
                      </a:pPr>
                      <a:r>
                        <a:rPr lang="ru-RU" sz="1300" dirty="0" smtClean="0">
                          <a:effectLst/>
                        </a:rPr>
                        <a:t>Повышение </a:t>
                      </a:r>
                      <a:r>
                        <a:rPr lang="ru-RU" sz="1300" dirty="0">
                          <a:effectLst/>
                        </a:rPr>
                        <a:t>эффективности использования финансовых средств ОМС. </a:t>
                      </a:r>
                      <a:endParaRPr lang="ru-RU" sz="1300" dirty="0" smtClean="0">
                        <a:effectLst/>
                      </a:endParaRPr>
                    </a:p>
                    <a:p>
                      <a:pPr marL="171450" indent="-171450">
                        <a:lnSpc>
                          <a:spcPct val="115000"/>
                        </a:lnSpc>
                        <a:spcAft>
                          <a:spcPts val="0"/>
                        </a:spcAft>
                        <a:buFont typeface="Arial" panose="020B0604020202020204" pitchFamily="34" charset="0"/>
                        <a:buChar char="•"/>
                      </a:pPr>
                      <a:r>
                        <a:rPr lang="ru-RU" sz="1300" dirty="0" smtClean="0">
                          <a:effectLst/>
                        </a:rPr>
                        <a:t>Распространение </a:t>
                      </a:r>
                      <a:r>
                        <a:rPr lang="ru-RU" sz="1300" dirty="0">
                          <a:effectLst/>
                        </a:rPr>
                        <a:t>лучших практик внедрения "Новой модели медицинской организации" в среде профессионального сообщества для получения синергетического эффекта.</a:t>
                      </a:r>
                      <a:endParaRPr lang="ru-RU" sz="1300" dirty="0">
                        <a:effectLst/>
                        <a:latin typeface="Times New Roman" panose="02020603050405020304" pitchFamily="18" charset="0"/>
                        <a:ea typeface="Calibri"/>
                        <a:cs typeface="Times New Roman" panose="02020603050405020304" pitchFamily="18" charset="0"/>
                      </a:endParaRPr>
                    </a:p>
                  </a:txBody>
                  <a:tcPr marL="6452" marR="6452" marT="6452" marB="6452">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413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a:solidFill>
            <a:schemeClr val="accent5">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ru-RU" sz="3600" dirty="0">
                <a:solidFill>
                  <a:schemeClr val="bg1"/>
                </a:solidFill>
              </a:rPr>
              <a:t>Проблемы, связанные с реализацией ПНР</a:t>
            </a:r>
          </a:p>
        </p:txBody>
      </p:sp>
      <p:sp>
        <p:nvSpPr>
          <p:cNvPr id="7" name="Прямоугольник 6"/>
          <p:cNvSpPr/>
          <p:nvPr/>
        </p:nvSpPr>
        <p:spPr>
          <a:xfrm>
            <a:off x="2627784" y="6165304"/>
            <a:ext cx="3600400" cy="50405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Ограниченность бюджетных ресурсов. </a:t>
            </a:r>
          </a:p>
        </p:txBody>
      </p:sp>
      <p:sp>
        <p:nvSpPr>
          <p:cNvPr id="8" name="Прямоугольник 7"/>
          <p:cNvSpPr/>
          <p:nvPr/>
        </p:nvSpPr>
        <p:spPr>
          <a:xfrm>
            <a:off x="491890" y="1545940"/>
            <a:ext cx="3576054"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Срыв сроков реализации проекта вследствие недостатка квалифицированных специалистов по моделированию и оптимизации процессов с учетом принципов бережливого производства в сфере здравоохранения. </a:t>
            </a:r>
          </a:p>
        </p:txBody>
      </p:sp>
      <p:sp>
        <p:nvSpPr>
          <p:cNvPr id="9" name="Прямоугольник 8"/>
          <p:cNvSpPr/>
          <p:nvPr/>
        </p:nvSpPr>
        <p:spPr>
          <a:xfrm>
            <a:off x="467544" y="3053453"/>
            <a:ext cx="3600400"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Недостаточная вовлеченность медицинского и административного персонала, участвующего в проекте. </a:t>
            </a:r>
          </a:p>
        </p:txBody>
      </p:sp>
      <p:sp>
        <p:nvSpPr>
          <p:cNvPr id="10" name="Прямоугольник 9"/>
          <p:cNvSpPr/>
          <p:nvPr/>
        </p:nvSpPr>
        <p:spPr>
          <a:xfrm>
            <a:off x="4860032" y="1545940"/>
            <a:ext cx="3598714"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dirty="0">
                <a:solidFill>
                  <a:schemeClr val="tx1"/>
                </a:solidFill>
              </a:rPr>
              <a:t>Обучение на базе ФГБОУ ВО «МГУ им. Н.П. Огарева», ГАОУ ДПО РМ «МРЦПКС» – не все руководители понимают необходимость и проявляют заинтересованность;</a:t>
            </a:r>
          </a:p>
        </p:txBody>
      </p:sp>
      <p:sp>
        <p:nvSpPr>
          <p:cNvPr id="11" name="Прямоугольник 10"/>
          <p:cNvSpPr/>
          <p:nvPr/>
        </p:nvSpPr>
        <p:spPr>
          <a:xfrm>
            <a:off x="4860032" y="3066492"/>
            <a:ext cx="3600400"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Прежде всего недостаточная вовлеченность  руководителя – причина  проблем в реализации проекта;</a:t>
            </a:r>
          </a:p>
        </p:txBody>
      </p:sp>
      <p:sp>
        <p:nvSpPr>
          <p:cNvPr id="12" name="Прямоугольник 11"/>
          <p:cNvSpPr/>
          <p:nvPr/>
        </p:nvSpPr>
        <p:spPr>
          <a:xfrm>
            <a:off x="4860032" y="4568993"/>
            <a:ext cx="3600400"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Отсутствуют баннеры, плакаты, разъясняющие суть проекта и возможность </a:t>
            </a:r>
          </a:p>
        </p:txBody>
      </p:sp>
      <p:sp>
        <p:nvSpPr>
          <p:cNvPr id="13" name="Прямоугольник 12"/>
          <p:cNvSpPr/>
          <p:nvPr/>
        </p:nvSpPr>
        <p:spPr>
          <a:xfrm>
            <a:off x="467544" y="4581128"/>
            <a:ext cx="3600400" cy="136815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1"/>
                </a:solidFill>
              </a:rPr>
              <a:t>Недостаточная информированность населения о проекте. </a:t>
            </a:r>
          </a:p>
        </p:txBody>
      </p:sp>
      <p:sp>
        <p:nvSpPr>
          <p:cNvPr id="15" name="Стрелка вправо 14"/>
          <p:cNvSpPr/>
          <p:nvPr/>
        </p:nvSpPr>
        <p:spPr>
          <a:xfrm>
            <a:off x="4115241" y="2069270"/>
            <a:ext cx="720080" cy="321492"/>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4090529" y="3589822"/>
            <a:ext cx="720080" cy="321492"/>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4139952" y="5104458"/>
            <a:ext cx="720080" cy="321492"/>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4768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75000"/>
            </a:schemeClr>
          </a:solidFill>
        </p:spPr>
        <p:txBody>
          <a:bodyPr>
            <a:noAutofit/>
          </a:bodyPr>
          <a:lstStyle/>
          <a:p>
            <a:r>
              <a:rPr lang="ru-RU" sz="3600" dirty="0">
                <a:solidFill>
                  <a:schemeClr val="bg1"/>
                </a:solidFill>
              </a:rPr>
              <a:t>ГБУЗ РМ «РКБ №5</a:t>
            </a:r>
            <a:r>
              <a:rPr lang="ru-RU" sz="3600" dirty="0" smtClean="0">
                <a:solidFill>
                  <a:schemeClr val="bg1"/>
                </a:solidFill>
              </a:rPr>
              <a:t>»</a:t>
            </a:r>
            <a:br>
              <a:rPr lang="ru-RU" sz="3600" dirty="0" smtClean="0">
                <a:solidFill>
                  <a:schemeClr val="bg1"/>
                </a:solidFill>
              </a:rPr>
            </a:br>
            <a:r>
              <a:rPr lang="ru-RU" sz="2800" dirty="0" smtClean="0">
                <a:solidFill>
                  <a:schemeClr val="bg1"/>
                </a:solidFill>
              </a:rPr>
              <a:t> </a:t>
            </a:r>
            <a:r>
              <a:rPr lang="ru-RU" sz="2800" dirty="0">
                <a:solidFill>
                  <a:schemeClr val="bg1"/>
                </a:solidFill>
              </a:rPr>
              <a:t>(по адресу: г. Саранск ул. Косарева д. 116а)</a:t>
            </a:r>
          </a:p>
        </p:txBody>
      </p:sp>
      <p:pic>
        <p:nvPicPr>
          <p:cNvPr id="3074" name="Picture 2" descr="\\192.168.1.223\%ооп мсп\БЕРЕЖЛИВАЯ МОРДОВИЯ\фото проекта поликлиник\фотофиксация косарева116 а\фотофиксация косарева116 а\проектный офис\DSC_28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69" y="1502722"/>
            <a:ext cx="3782740" cy="25218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92.168.1.223\%ооп мсп\БЕРЕЖЛИВАЯ МОРДОВИЯ\фото проекта поликлиник\фотофиксация косарева116 а\фотофиксация косарева116 а\проектный офис\DSC_28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484783"/>
            <a:ext cx="3836560" cy="25577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92.168.1.223\%ооп мсп\БЕРЕЖЛИВАЯ МОРДОВИЯ\фото проекта поликлиник\фотофиксация косарева116 а\фотофиксация косарева116 а\проектный офис\DSC_28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69" y="4171227"/>
            <a:ext cx="3782740" cy="2521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192.168.1.223\%ооп мсп\БЕРЕЖЛИВАЯ МОРДОВИЯ\фото проекта поликлиник\фотофиксация косарева116 а\фотофиксация косарева116 а\проектный офис\DSC_28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2269" y="4178867"/>
            <a:ext cx="3836560" cy="255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89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6672" y="149735"/>
            <a:ext cx="849694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altLang="ru-RU" b="1" dirty="0">
              <a:solidFill>
                <a:srgbClr val="333333"/>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b="1" i="0"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b="0" i="0"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ru-RU" altLang="ru-RU" b="0"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Куратор</a:t>
            </a:r>
            <a:r>
              <a:rPr kumimoji="0" lang="ru-RU" altLang="ru-RU"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ru-RU" alt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О.Ю. Голодец, Заместитель Председателя Правительства Российской</a:t>
            </a:r>
            <a:r>
              <a:rPr kumimoji="0" lang="ru-RU" alt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Федерации, РМ - </a:t>
            </a:r>
            <a:r>
              <a:rPr kumimoji="0" lang="ru-RU" altLang="ru-RU"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Лотванова</a:t>
            </a:r>
            <a:r>
              <a:rPr kumimoji="0" lang="ru-RU" alt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Г.А., </a:t>
            </a:r>
            <a:r>
              <a:rPr lang="ru-RU" dirty="0">
                <a:latin typeface="Times New Roman" pitchFamily="18" charset="0"/>
                <a:ea typeface="Calibri" pitchFamily="34" charset="0"/>
                <a:cs typeface="Times New Roman" pitchFamily="18" charset="0"/>
              </a:rPr>
              <a:t>Заместитель Председателя Правительства Республики </a:t>
            </a:r>
            <a:r>
              <a:rPr lang="ru-RU" dirty="0" smtClean="0">
                <a:latin typeface="Times New Roman" pitchFamily="18" charset="0"/>
                <a:ea typeface="Calibri" pitchFamily="34" charset="0"/>
                <a:cs typeface="Times New Roman" pitchFamily="18" charset="0"/>
              </a:rPr>
              <a:t>Мордовия;</a:t>
            </a:r>
            <a:endParaRPr lang="ru-RU" altLang="ru-RU"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ru-RU" altLang="ru-RU" b="0"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Функциональный заказчик </a:t>
            </a:r>
            <a:r>
              <a:rPr kumimoji="0" lang="ru-RU" alt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 Скворцова, Министр здравоохранения </a:t>
            </a:r>
            <a:r>
              <a:rPr lang="ru-RU" altLang="ru-RU" dirty="0">
                <a:latin typeface="Times New Roman" pitchFamily="18" charset="0"/>
                <a:ea typeface="Calibri" pitchFamily="34" charset="0"/>
                <a:cs typeface="Times New Roman" pitchFamily="18" charset="0"/>
              </a:rPr>
              <a:t>Российской </a:t>
            </a:r>
            <a:r>
              <a:rPr lang="ru-RU" altLang="ru-RU" dirty="0" smtClean="0">
                <a:latin typeface="Times New Roman" pitchFamily="18" charset="0"/>
                <a:ea typeface="Calibri" pitchFamily="34" charset="0"/>
                <a:cs typeface="Times New Roman" pitchFamily="18" charset="0"/>
              </a:rPr>
              <a:t>Федерации, РМ - Морозов М.Ю., </a:t>
            </a:r>
            <a:r>
              <a:rPr lang="ru-RU" altLang="ru-RU" dirty="0">
                <a:latin typeface="Times New Roman" pitchFamily="18" charset="0"/>
                <a:ea typeface="Calibri" pitchFamily="34" charset="0"/>
                <a:cs typeface="Times New Roman" pitchFamily="18" charset="0"/>
              </a:rPr>
              <a:t>Министр здравоохранения </a:t>
            </a:r>
            <a:r>
              <a:rPr lang="ru-RU" altLang="ru-RU" dirty="0" smtClean="0">
                <a:latin typeface="Times New Roman" pitchFamily="18" charset="0"/>
                <a:ea typeface="Calibri" pitchFamily="34" charset="0"/>
                <a:cs typeface="Times New Roman" pitchFamily="18" charset="0"/>
              </a:rPr>
              <a:t> РМ;</a:t>
            </a:r>
            <a:endParaRPr lang="ru-RU" altLang="ru-RU"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ru-RU" altLang="ru-RU" b="0"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Руководитель проекта</a:t>
            </a:r>
            <a:r>
              <a:rPr kumimoji="0" lang="ru-RU" alt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Т.В. Яковлева, заместитель Министра здравоохранения </a:t>
            </a:r>
            <a:r>
              <a:rPr lang="ru-RU" altLang="ru-RU" dirty="0">
                <a:latin typeface="Times New Roman" pitchFamily="18" charset="0"/>
                <a:ea typeface="Calibri" pitchFamily="34" charset="0"/>
                <a:cs typeface="Times New Roman" pitchFamily="18" charset="0"/>
              </a:rPr>
              <a:t>Российской </a:t>
            </a:r>
            <a:r>
              <a:rPr lang="ru-RU" altLang="ru-RU" dirty="0" smtClean="0">
                <a:latin typeface="Times New Roman" pitchFamily="18" charset="0"/>
                <a:ea typeface="Calibri" pitchFamily="34" charset="0"/>
                <a:cs typeface="Times New Roman" pitchFamily="18" charset="0"/>
              </a:rPr>
              <a:t>Федерации, РМ - Степанова Е.А., Первый заместитель Министра; </a:t>
            </a:r>
            <a:endParaRPr lang="ru-RU" altLang="ru-RU"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Ключевые участники проекта:</a:t>
            </a:r>
            <a:r>
              <a:rPr kumimoji="0" lang="ru-RU" alt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Минздрав России, Росздравнадзор, ФОМС, ФМБА России, Государственная корпорация по атомной энергии "Росатом", высшие органы исполнительной власти субъектов Российской Федерации, территориальные фонды обязательного медицинского страхования, территориальные органы Росздравнадзора, образовательные организации, осуществляющие образовательную деятельность по медицинским специальностям, страховые медицинские организации</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96524" y="116632"/>
            <a:ext cx="6860532"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lvl="0" algn="ctr" fontAlgn="base">
              <a:spcBef>
                <a:spcPct val="0"/>
              </a:spcBef>
              <a:spcAft>
                <a:spcPct val="0"/>
              </a:spcAft>
            </a:pPr>
            <a:r>
              <a:rPr lang="ru-RU" altLang="ru-RU" sz="20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Приоритетный проект: «Создание новой </a:t>
            </a:r>
          </a:p>
          <a:p>
            <a:pPr lvl="0" algn="ctr" fontAlgn="base">
              <a:spcBef>
                <a:spcPct val="0"/>
              </a:spcBef>
              <a:spcAft>
                <a:spcPct val="0"/>
              </a:spcAft>
            </a:pPr>
            <a:r>
              <a:rPr lang="ru-RU" altLang="ru-RU" sz="20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модели медицинской организации, оказывающей первичную</a:t>
            </a:r>
          </a:p>
          <a:p>
            <a:pPr lvl="0" algn="ctr" fontAlgn="base">
              <a:spcBef>
                <a:spcPct val="0"/>
              </a:spcBef>
              <a:spcAft>
                <a:spcPct val="0"/>
              </a:spcAft>
            </a:pPr>
            <a:r>
              <a:rPr lang="ru-RU" altLang="ru-RU" sz="2000"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медико-санитарную помощь».</a:t>
            </a:r>
            <a:endParaRPr lang="ru-RU" altLang="ru-RU" sz="20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5518973"/>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0" algn="just" eaLnBrk="0" fontAlgn="base" hangingPunct="0">
              <a:spcBef>
                <a:spcPct val="0"/>
              </a:spcBef>
              <a:spcAft>
                <a:spcPct val="0"/>
              </a:spcAft>
            </a:pPr>
            <a:r>
              <a:rPr lang="ru-RU" altLang="ru-RU" b="1" dirty="0">
                <a:latin typeface="Times New Roman" pitchFamily="18" charset="0"/>
                <a:ea typeface="Calibri" pitchFamily="34" charset="0"/>
                <a:cs typeface="Times New Roman" pitchFamily="18" charset="0"/>
              </a:rPr>
              <a:t>Срок начала и окончания проекта: </a:t>
            </a:r>
            <a:endParaRPr lang="ru-RU" altLang="ru-RU" b="1" dirty="0" smtClean="0">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ru-RU" altLang="ru-RU" b="1" dirty="0" smtClean="0">
                <a:latin typeface="Times New Roman" pitchFamily="18" charset="0"/>
                <a:ea typeface="Calibri" pitchFamily="34" charset="0"/>
                <a:cs typeface="Times New Roman" pitchFamily="18" charset="0"/>
              </a:rPr>
              <a:t>26 </a:t>
            </a:r>
            <a:r>
              <a:rPr lang="ru-RU" altLang="ru-RU" b="1" dirty="0">
                <a:latin typeface="Times New Roman" pitchFamily="18" charset="0"/>
                <a:ea typeface="Calibri" pitchFamily="34" charset="0"/>
                <a:cs typeface="Times New Roman" pitchFamily="18" charset="0"/>
              </a:rPr>
              <a:t>июля 2017 г. - 1 апреля 2023 г</a:t>
            </a:r>
            <a:r>
              <a:rPr lang="ru-RU" altLang="ru-RU" dirty="0">
                <a:latin typeface="Times New Roman" pitchFamily="18" charset="0"/>
                <a:ea typeface="Calibri" pitchFamily="34" charset="0"/>
                <a:cs typeface="Times New Roman" pitchFamily="18" charset="0"/>
              </a:rPr>
              <a:t>.</a:t>
            </a:r>
          </a:p>
        </p:txBody>
      </p:sp>
      <p:grpSp>
        <p:nvGrpSpPr>
          <p:cNvPr id="6" name="Группа 1"/>
          <p:cNvGrpSpPr>
            <a:grpSpLocks/>
          </p:cNvGrpSpPr>
          <p:nvPr/>
        </p:nvGrpSpPr>
        <p:grpSpPr bwMode="auto">
          <a:xfrm>
            <a:off x="6016704" y="5926084"/>
            <a:ext cx="2763602" cy="687643"/>
            <a:chOff x="179512" y="0"/>
            <a:chExt cx="3035177" cy="811491"/>
          </a:xfrm>
        </p:grpSpPr>
        <p:pic>
          <p:nvPicPr>
            <p:cNvPr id="7" name="Picture 3" descr="C:\Documents and Settings\Наташа\Мои документы\Мои рисунки\РМ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449" y="25852"/>
              <a:ext cx="709240" cy="78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5088"/>
              <a:ext cx="74136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65088"/>
              <a:ext cx="6604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makc.ru/upload/medialibrary/72c/72ce35d8bcd53fc80fd5634cc5d3ac9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0"/>
              <a:ext cx="714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1727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192.168.1.223\%ооп мсп\БЕРЕЖЛИВАЯ МОРДОВИЯ\фото проекта поликлиник\фотофиксация косарева116 а\фотофиксация косарева116 а\стало\открытая регистратур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88505"/>
            <a:ext cx="3831498" cy="287362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192.168.1.223\%ооп мсп\БЕРЕЖЛИВАЯ МОРДОВИЯ\фото проекта поликлиник\фотофиксация косарева116 а\фотофиксация косарева116 а\стало\доступная сред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3077562"/>
            <a:ext cx="4464496" cy="33483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192.168.1.223\%ооп мсп\БЕРЕЖЛИВАЯ МОРДОВИЯ\фото проекта поликлиник\фотофиксация косарева116 а\фотофиксация косарева116 а\стало\доступная среда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2680745"/>
            <a:ext cx="1944216" cy="14581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92.168.1.223\%ооп мсп\БЕРЕЖЛИВАЯ МОРДОВИЯ\фото проекта поликлиник\фотофиксация косарева116 а\фотофиксация косарева116 а\стало\доступная среда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795" y="4253092"/>
            <a:ext cx="3116752" cy="233756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192.168.1.223\%ооп мсп\БЕРЕЖЛИВАЯ МОРДОВИЯ\фото проекта поликлиник\фотофиксация косарева116 а\фотофиксация косарева116 а\стало\IMG_0481.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3528" y="332656"/>
            <a:ext cx="326436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5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a:solidFill>
            <a:schemeClr val="accent5">
              <a:lumMod val="75000"/>
            </a:schemeClr>
          </a:solidFill>
        </p:spPr>
        <p:txBody>
          <a:bodyPr>
            <a:noAutofit/>
          </a:bodyPr>
          <a:lstStyle/>
          <a:p>
            <a:r>
              <a:rPr lang="ru-RU" sz="3600" dirty="0">
                <a:solidFill>
                  <a:schemeClr val="bg1"/>
                </a:solidFill>
              </a:rPr>
              <a:t>ГБУЗ РМ «РКБ №5</a:t>
            </a:r>
            <a:r>
              <a:rPr lang="ru-RU" sz="3600" dirty="0" smtClean="0">
                <a:solidFill>
                  <a:schemeClr val="bg1"/>
                </a:solidFill>
              </a:rPr>
              <a:t>»</a:t>
            </a:r>
            <a:br>
              <a:rPr lang="ru-RU" sz="3600" dirty="0" smtClean="0">
                <a:solidFill>
                  <a:schemeClr val="bg1"/>
                </a:solidFill>
              </a:rPr>
            </a:br>
            <a:r>
              <a:rPr lang="ru-RU" sz="2800" dirty="0" smtClean="0">
                <a:solidFill>
                  <a:schemeClr val="bg1"/>
                </a:solidFill>
              </a:rPr>
              <a:t> </a:t>
            </a:r>
            <a:r>
              <a:rPr lang="ru-RU" sz="2800" dirty="0">
                <a:solidFill>
                  <a:schemeClr val="bg1"/>
                </a:solidFill>
              </a:rPr>
              <a:t>(по адресу: г. Саранск ул. </a:t>
            </a:r>
            <a:r>
              <a:rPr lang="ru-RU" sz="2800" dirty="0" smtClean="0">
                <a:solidFill>
                  <a:schemeClr val="bg1"/>
                </a:solidFill>
              </a:rPr>
              <a:t>Ярославская </a:t>
            </a:r>
            <a:r>
              <a:rPr lang="ru-RU" sz="2800" dirty="0">
                <a:solidFill>
                  <a:schemeClr val="bg1"/>
                </a:solidFill>
              </a:rPr>
              <a:t>д. 2</a:t>
            </a:r>
            <a:r>
              <a:rPr lang="ru-RU" sz="2800" dirty="0" smtClean="0">
                <a:solidFill>
                  <a:schemeClr val="bg1"/>
                </a:solidFill>
              </a:rPr>
              <a:t>а</a:t>
            </a:r>
            <a:r>
              <a:rPr lang="ru-RU" sz="2800" dirty="0">
                <a:solidFill>
                  <a:schemeClr val="bg1"/>
                </a:solidFill>
              </a:rPr>
              <a:t>)</a:t>
            </a:r>
          </a:p>
        </p:txBody>
      </p:sp>
      <p:pic>
        <p:nvPicPr>
          <p:cNvPr id="5" name="Picture 3" descr="\\192.168.1.223\%ооп мсп\БЕРЕЖЛИВАЯ МОРДОВИЯ\фото проекта поликлиник\Фото проекта РКБ №5 ЯРОСЛАВСКАЯ\плакаты\201709261009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20891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80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1.223\%ооп мсп\БЕРЕЖЛИВАЯ МОРДОВИЯ\фото проекта поликлиник\Зубово\IMG_6565-16-04-18-0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12776"/>
            <a:ext cx="7076322" cy="5307241"/>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58957" y="121196"/>
            <a:ext cx="8229600" cy="1147564"/>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solidFill>
                  <a:schemeClr val="bg1"/>
                </a:solidFill>
              </a:rPr>
              <a:t>ГБУЗ РМ «Зубово-Полянская районная больница» </a:t>
            </a:r>
            <a:endParaRPr lang="ru-RU" sz="3200" dirty="0">
              <a:solidFill>
                <a:schemeClr val="bg1"/>
              </a:solidFill>
            </a:endParaRPr>
          </a:p>
        </p:txBody>
      </p:sp>
    </p:spTree>
    <p:extLst>
      <p:ext uri="{BB962C8B-B14F-4D97-AF65-F5344CB8AC3E}">
        <p14:creationId xmlns:p14="http://schemas.microsoft.com/office/powerpoint/2010/main" val="1190289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92.168.1.223\%ооп мсп\БЕРЕЖЛИВАЯ МОРДОВИЯ\фото проекта поликлиник\Зубово\IMG_6547-13-04-18-06-06.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1520" y="692696"/>
            <a:ext cx="5078312" cy="507831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192.168.1.223\%ооп мсп\БЕРЕЖЛИВАЯ МОРДОВИЯ\фото проекта поликлиник\Зубово\IMG_6548-13-04-18-06-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652"/>
          <a:stretch/>
        </p:blipFill>
        <p:spPr bwMode="auto">
          <a:xfrm>
            <a:off x="5508104" y="692695"/>
            <a:ext cx="3521696" cy="507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22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192.168.1.223\%ооп мсп\БЕРЕЖЛИВАЯ МОРДОВИЯ\фото проекта поликлиник\Ромодановская брежливая поликлиника\Ромодановская брежливая поликлиника\Комната Обея\IMG_33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1340768"/>
            <a:ext cx="8280921" cy="5256584"/>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467544" y="260648"/>
            <a:ext cx="8229600" cy="1008112"/>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solidFill>
              </a:rPr>
              <a:t>ГБУЗ РМ «Ромодановская поликлиника»</a:t>
            </a:r>
            <a:endParaRPr lang="ru-RU" sz="2800" dirty="0">
              <a:solidFill>
                <a:schemeClr val="bg1"/>
              </a:solidFill>
            </a:endParaRPr>
          </a:p>
        </p:txBody>
      </p:sp>
    </p:spTree>
    <p:extLst>
      <p:ext uri="{BB962C8B-B14F-4D97-AF65-F5344CB8AC3E}">
        <p14:creationId xmlns:p14="http://schemas.microsoft.com/office/powerpoint/2010/main" val="3782417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noGrp="1"/>
          </p:cNvSpPr>
          <p:nvPr>
            <p:ph type="title"/>
          </p:nvPr>
        </p:nvSpPr>
        <p:spPr>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solidFill>
              </a:rPr>
              <a:t>ГБУЗ РМ «Рузаевская межрайонная больница»</a:t>
            </a:r>
            <a:endParaRPr lang="ru-RU" sz="2800" dirty="0">
              <a:solidFill>
                <a:schemeClr val="bg1"/>
              </a:solidFill>
            </a:endParaRPr>
          </a:p>
        </p:txBody>
      </p:sp>
      <p:pic>
        <p:nvPicPr>
          <p:cNvPr id="6146" name="Picture 2" descr="\\192.168.1.223\%ооп мсп\БЕРЕЖЛИВАЯ МОРДОВИЯ\фото проекта поликлиник\Рузаевка\DSC_0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3889959" cy="259330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192.168.1.223\%ооп мсп\БЕРЕЖЛИВАЯ МОРДОВИЯ\фото проекта поликлиник\Рузаевка\DSC_0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495" y="1556791"/>
            <a:ext cx="3889960" cy="25933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92.168.1.223\%ооп мсп\БЕРЕЖЛИВАЯ МОРДОВИЯ\фото проекта поликлиник\Рузаевка\DSC_0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6172" y="4256332"/>
            <a:ext cx="3618036" cy="241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231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2.168.1.223\%ооп мсп\БЕРЕЖЛИВАЯ МОРДОВИЯ\фото проекта поликлиник\Рузаевка\Рузаевк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52" y="188639"/>
            <a:ext cx="4246222" cy="289678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192.168.1.223\%ооп мсп\БЕРЕЖЛИВАЯ МОРДОВИЯ\фото проекта поликлиник\Рузаевка\DSC_01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587" y="3573016"/>
            <a:ext cx="4295217" cy="2863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192.168.1.223\%ооп мсп\БЕРЕЖЛИВАЯ МОРДОВИЯ\фото проекта поликлиник\Рузаевка\DSC_0149 (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13" y="3573016"/>
            <a:ext cx="4295217" cy="286347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192.168.1.223\%ооп мсп\БЕРЕЖЛИВАЯ МОРДОВИЯ\фото проекта поликлиник\Рузаевка\DSC_0156 (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6630" y="188639"/>
            <a:ext cx="4345180" cy="289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82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5">
              <a:lumMod val="75000"/>
            </a:schemeClr>
          </a:solidFill>
          <a:effectLst>
            <a:outerShdw blurRad="50800" dist="38100" dir="2700000" algn="tl" rotWithShape="0">
              <a:prstClr val="black">
                <a:alpha val="40000"/>
              </a:prstClr>
            </a:outerShdw>
          </a:effectLst>
        </p:spPr>
        <p:txBody>
          <a:bodyPr>
            <a:normAutofit/>
          </a:bodyPr>
          <a:lstStyle/>
          <a:p>
            <a:r>
              <a:rPr lang="ru-RU" sz="3600" dirty="0" smtClean="0">
                <a:solidFill>
                  <a:schemeClr val="bg1"/>
                </a:solidFill>
              </a:rPr>
              <a:t>ГБУЗ</a:t>
            </a:r>
            <a:r>
              <a:rPr lang="ru-RU" sz="3600" dirty="0" smtClean="0"/>
              <a:t> </a:t>
            </a:r>
            <a:r>
              <a:rPr lang="ru-RU" sz="3600" dirty="0" smtClean="0">
                <a:solidFill>
                  <a:schemeClr val="bg1"/>
                </a:solidFill>
              </a:rPr>
              <a:t>РМ «РКБ имени С.В. Каткова»</a:t>
            </a:r>
            <a:endParaRPr lang="ru-RU" sz="3600" dirty="0">
              <a:solidFill>
                <a:schemeClr val="bg1"/>
              </a:solidFill>
            </a:endParaRPr>
          </a:p>
        </p:txBody>
      </p:sp>
      <p:pic>
        <p:nvPicPr>
          <p:cNvPr id="1026" name="Picture 2" descr="\\192.168.1.223\%ооп мсп\БЕРЕЖЛИВАЯ МОРДОВИЯ\фото проекта поликлиник\3 гор\2018-04-18-PHOTO-0000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3724672" cy="2793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192.168.1.223\%ооп мсп\БЕРЕЖЛИВАЯ МОРДОВИЯ\фото проекта поликлиник\3 гор\2018-04-18-PHOTO-0000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541984"/>
            <a:ext cx="381642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2.168.1.223\%ооп мсп\БЕРЕЖЛИВАЯ МОРДОВИЯ\фото проекта поликлиник\3 гор\2018-04-18-PHOTO-0000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437112"/>
            <a:ext cx="4084712" cy="2297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3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Детская пол 3</a:t>
            </a:r>
            <a:endParaRPr lang="ru-RU" dirty="0"/>
          </a:p>
        </p:txBody>
      </p:sp>
      <p:sp>
        <p:nvSpPr>
          <p:cNvPr id="4" name="Заголовок 1"/>
          <p:cNvSpPr txBox="1">
            <a:spLocks/>
          </p:cNvSpPr>
          <p:nvPr/>
        </p:nvSpPr>
        <p:spPr>
          <a:xfrm>
            <a:off x="594370" y="188640"/>
            <a:ext cx="8229600" cy="114300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solidFill>
              </a:rPr>
              <a:t>ГБУЗ</a:t>
            </a:r>
            <a:r>
              <a:rPr lang="ru-RU" sz="3600" dirty="0" smtClean="0"/>
              <a:t> </a:t>
            </a:r>
            <a:r>
              <a:rPr lang="ru-RU" sz="3600" dirty="0" smtClean="0">
                <a:solidFill>
                  <a:schemeClr val="bg1"/>
                </a:solidFill>
              </a:rPr>
              <a:t>РМ «Детская поликлиника №3»</a:t>
            </a:r>
            <a:endParaRPr lang="ru-RU" sz="3600" dirty="0">
              <a:solidFill>
                <a:schemeClr val="bg1"/>
              </a:solidFill>
            </a:endParaRPr>
          </a:p>
        </p:txBody>
      </p:sp>
      <p:pic>
        <p:nvPicPr>
          <p:cNvPr id="8194" name="Picture 2" descr="\\192.168.1.223\%ооп мсп\БЕРЕЖЛИВАЯ МОРДОВИЯ\фото проекта поликлиник\Детская пол. 3\Комната Обея\38zG9vB10T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48417"/>
            <a:ext cx="4114800" cy="2317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descr="\\192.168.1.223\%ооп мсп\БЕРЕЖЛИВАЯ МОРДОВИЯ\фото проекта поликлиник\Детская пол. 3\Комната Обея\20180418_135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869" y="4149080"/>
            <a:ext cx="4137782" cy="2327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descr="\\192.168.1.223\%ооп мсп\БЕРЕЖЛИВАЯ МОРДОВИЯ\фото проекта поликлиник\Детская пол. 3\Комната Обея\cEhraLr3Y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628799"/>
            <a:ext cx="4149626" cy="2337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7" name="Picture 5" descr="\\192.168.1.223\%ооп мсп\БЕРЕЖЛИВАЯ МОРДОВИЯ\фото проекта поликлиник\Детская пол. 3\Комната Обея\20180418_1341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279" y="4132341"/>
            <a:ext cx="4167539" cy="2344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81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455080"/>
            <a:ext cx="4402832" cy="706090"/>
          </a:xfrm>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a:normAutofit fontScale="90000"/>
          </a:bodyPr>
          <a:lstStyle/>
          <a:p>
            <a:r>
              <a:rPr lang="ru-RU" dirty="0" smtClean="0"/>
              <a:t>Лаборатория</a:t>
            </a:r>
            <a:endParaRPr lang="ru-RU" dirty="0"/>
          </a:p>
        </p:txBody>
      </p:sp>
      <p:pic>
        <p:nvPicPr>
          <p:cNvPr id="9218" name="Picture 2" descr="\\192.168.1.223\%ооп мсп\БЕРЕЖЛИВАЯ МОРДОВИЯ\фото проекта поликлиник\Детская пол. 3\Лаборатория\Лаборатория\Было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506" y="2308230"/>
            <a:ext cx="3765127" cy="2117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192.168.1.223\%ооп мсп\БЕРЕЖЛИВАЯ МОРДОВИЯ\фото проекта поликлиник\Детская пол. 3\Лаборатория\Лаборатория\Стало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806415"/>
            <a:ext cx="3096344" cy="2602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192.168.1.223\%ооп мсп\БЕРЕЖЛИВАЯ МОРДОВИЯ\фото проекта поликлиник\Детская пол. 3\Лаборатория\Лаборатория\Было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506" y="4725144"/>
            <a:ext cx="3720414" cy="2092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1" name="Picture 5" descr="\\192.168.1.223\%ооп мсп\БЕРЕЖЛИВАЯ МОРДОВИЯ\фото проекта поликлиник\Детская пол. 3\Лаборатория\Лаборатория\Стало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783409"/>
            <a:ext cx="3312368" cy="1863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192.168.1.223\%ооп мсп\БЕРЕЖЛИВАЯ МОРДОВИЯ\фото проекта поликлиник\Детская пол. 3\Лаборатория\Лаборатория\Стало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1" y="188640"/>
            <a:ext cx="3456384"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15294" y="4265027"/>
            <a:ext cx="70083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dirty="0"/>
              <a:t>было</a:t>
            </a:r>
          </a:p>
        </p:txBody>
      </p:sp>
      <p:sp>
        <p:nvSpPr>
          <p:cNvPr id="4" name="Прямоугольник 3"/>
          <p:cNvSpPr/>
          <p:nvPr/>
        </p:nvSpPr>
        <p:spPr>
          <a:xfrm>
            <a:off x="7308304" y="4265027"/>
            <a:ext cx="721672"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dirty="0"/>
              <a:t>стало</a:t>
            </a:r>
          </a:p>
        </p:txBody>
      </p:sp>
      <p:sp>
        <p:nvSpPr>
          <p:cNvPr id="5" name="Стрелка вправо 4"/>
          <p:cNvSpPr/>
          <p:nvPr/>
        </p:nvSpPr>
        <p:spPr>
          <a:xfrm>
            <a:off x="4139952" y="3107508"/>
            <a:ext cx="720080" cy="321492"/>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968641" y="5546831"/>
            <a:ext cx="1539463" cy="321492"/>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357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8"/>
            <a:ext cx="8352928" cy="304698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400" dirty="0" smtClean="0">
                <a:solidFill>
                  <a:schemeClr val="tx1"/>
                </a:solidFill>
                <a:latin typeface="Times New Roman" panose="02020603050405020304" pitchFamily="18" charset="0"/>
                <a:cs typeface="Times New Roman" panose="02020603050405020304" pitchFamily="18" charset="0"/>
              </a:rPr>
              <a:t>Повышение </a:t>
            </a:r>
            <a:r>
              <a:rPr lang="ru-RU" sz="2400" dirty="0">
                <a:solidFill>
                  <a:schemeClr val="tx1"/>
                </a:solidFill>
                <a:latin typeface="Times New Roman" panose="02020603050405020304" pitchFamily="18" charset="0"/>
                <a:cs typeface="Times New Roman" panose="02020603050405020304" pitchFamily="18" charset="0"/>
              </a:rPr>
              <a:t>удовлетворенности населения качеством оказания медицинской помощи в амбулаторных условиях </a:t>
            </a:r>
            <a:r>
              <a:rPr lang="ru-RU" sz="2400" u="sng" dirty="0">
                <a:solidFill>
                  <a:schemeClr val="tx1"/>
                </a:solidFill>
                <a:latin typeface="Times New Roman" panose="02020603050405020304" pitchFamily="18" charset="0"/>
                <a:cs typeface="Times New Roman" panose="02020603050405020304" pitchFamily="18" charset="0"/>
              </a:rPr>
              <a:t>до 60% к 2020 году</a:t>
            </a:r>
            <a:r>
              <a:rPr lang="ru-RU" sz="2400" dirty="0">
                <a:solidFill>
                  <a:schemeClr val="tx1"/>
                </a:solidFill>
                <a:latin typeface="Times New Roman" panose="02020603050405020304" pitchFamily="18" charset="0"/>
                <a:cs typeface="Times New Roman" panose="02020603050405020304" pitchFamily="18" charset="0"/>
              </a:rPr>
              <a:t> и </a:t>
            </a:r>
            <a:r>
              <a:rPr lang="ru-RU" sz="2400" u="sng" dirty="0">
                <a:solidFill>
                  <a:schemeClr val="tx1"/>
                </a:solidFill>
                <a:latin typeface="Times New Roman" panose="02020603050405020304" pitchFamily="18" charset="0"/>
                <a:cs typeface="Times New Roman" panose="02020603050405020304" pitchFamily="18" charset="0"/>
              </a:rPr>
              <a:t>до 70% к 2022 году</a:t>
            </a:r>
            <a:r>
              <a:rPr lang="ru-RU" sz="2400" dirty="0">
                <a:solidFill>
                  <a:schemeClr val="tx1"/>
                </a:solidFill>
                <a:latin typeface="Times New Roman" panose="02020603050405020304" pitchFamily="18" charset="0"/>
                <a:cs typeface="Times New Roman" panose="02020603050405020304" pitchFamily="18" charset="0"/>
              </a:rPr>
              <a:t> путем создания новой модели медицинской организации, оказывающей первичную медико-санитарную помощь на принципах бережливого производства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в 33 субъектах Российской Федерации с последующим тиражированием данной модели в 85 субъектах Российской Федерации.</a:t>
            </a:r>
          </a:p>
        </p:txBody>
      </p:sp>
      <p:sp>
        <p:nvSpPr>
          <p:cNvPr id="3" name="Прямоугольник 2"/>
          <p:cNvSpPr/>
          <p:nvPr/>
        </p:nvSpPr>
        <p:spPr>
          <a:xfrm>
            <a:off x="3020869" y="476672"/>
            <a:ext cx="2958246" cy="646331"/>
          </a:xfrm>
          <a:prstGeom prst="rect">
            <a:avLst/>
          </a:prstGeom>
        </p:spPr>
        <p:txBody>
          <a:bodyPr wrap="none">
            <a:spAutoFit/>
          </a:bodyPr>
          <a:lstStyle/>
          <a:p>
            <a:r>
              <a:rPr lang="ru-RU" sz="3600" dirty="0">
                <a:solidFill>
                  <a:schemeClr val="accent5">
                    <a:lumMod val="50000"/>
                  </a:schemeClr>
                </a:solidFill>
                <a:latin typeface="Times New Roman" panose="02020603050405020304" pitchFamily="18" charset="0"/>
                <a:cs typeface="Times New Roman" panose="02020603050405020304" pitchFamily="18" charset="0"/>
              </a:rPr>
              <a:t>Цель проекта: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509120"/>
            <a:ext cx="3048000" cy="2033016"/>
          </a:xfrm>
          <a:prstGeom prst="rect">
            <a:avLst/>
          </a:prstGeom>
        </p:spPr>
      </p:pic>
    </p:spTree>
    <p:extLst>
      <p:ext uri="{BB962C8B-B14F-4D97-AF65-F5344CB8AC3E}">
        <p14:creationId xmlns:p14="http://schemas.microsoft.com/office/powerpoint/2010/main" val="3195510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 пол 4</a:t>
            </a:r>
            <a:endParaRPr lang="ru-RU" dirty="0"/>
          </a:p>
        </p:txBody>
      </p:sp>
      <p:pic>
        <p:nvPicPr>
          <p:cNvPr id="3074" name="Picture 2" descr="\\192.168.1.223\%ооп мсп\БЕРЕЖЛИВАЯ МОРДОВИЯ\фото проекта поликлиник\фото проекта ДП №4\печать\Встречи рабочей группы\20171102_150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1929"/>
            <a:ext cx="4104456" cy="23831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92.168.1.223\%ооп мсп\БЕРЕЖЛИВАЯ МОРДОВИЯ\фото проекта поликлиник\фото проекта ДП №4\печать\Встречи рабочей группы\20171024_123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286" y="1621929"/>
            <a:ext cx="4224468" cy="2383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594370" y="341784"/>
            <a:ext cx="8229600" cy="114300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solidFill>
              </a:rPr>
              <a:t>ГБУЗ</a:t>
            </a:r>
            <a:r>
              <a:rPr lang="ru-RU" sz="3600" dirty="0" smtClean="0"/>
              <a:t> </a:t>
            </a:r>
            <a:r>
              <a:rPr lang="ru-RU" sz="3600" dirty="0" smtClean="0">
                <a:solidFill>
                  <a:schemeClr val="bg1"/>
                </a:solidFill>
              </a:rPr>
              <a:t>РМ «Детская поликлиника №4»</a:t>
            </a:r>
            <a:endParaRPr lang="ru-RU" sz="3600" dirty="0">
              <a:solidFill>
                <a:schemeClr val="bg1"/>
              </a:solidFill>
            </a:endParaRPr>
          </a:p>
        </p:txBody>
      </p:sp>
      <p:pic>
        <p:nvPicPr>
          <p:cNvPr id="12290" name="Picture 2" descr="\\192.168.1.223\%ооп мсп\БЕРЕЖЛИВАЯ МОРДОВИЯ\фото проекта поликлиник\Детска 4\ФОТО\ОБЕЯ\IMG_20180418_1303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7764" y="4077072"/>
            <a:ext cx="3466474" cy="2599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290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94370" y="341784"/>
            <a:ext cx="8229600" cy="114300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chemeClr val="bg1"/>
                </a:solidFill>
              </a:rPr>
              <a:t>ГБУЗ</a:t>
            </a:r>
            <a:r>
              <a:rPr lang="ru-RU" sz="3600" dirty="0" smtClean="0"/>
              <a:t> </a:t>
            </a:r>
            <a:r>
              <a:rPr lang="ru-RU" sz="3600" dirty="0" smtClean="0">
                <a:solidFill>
                  <a:schemeClr val="bg1"/>
                </a:solidFill>
              </a:rPr>
              <a:t>РМ «Поликлиника №2»</a:t>
            </a:r>
            <a:endParaRPr lang="ru-RU" sz="3600" dirty="0">
              <a:solidFill>
                <a:schemeClr val="bg1"/>
              </a:solidFill>
            </a:endParaRPr>
          </a:p>
        </p:txBody>
      </p:sp>
      <p:pic>
        <p:nvPicPr>
          <p:cNvPr id="10242" name="Picture 2" descr="\\192.168.1.223\%ооп мсп\БЕРЕЖЛИВАЯ МОРДОВИЯ\фото проекта поликлиник\2 пол\IMG_6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742" y="1632248"/>
            <a:ext cx="7704856" cy="5136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49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859" y="465137"/>
            <a:ext cx="8352928" cy="3600986"/>
          </a:xfrm>
          <a:prstGeom prst="rect">
            <a:avLst/>
          </a:prstGeom>
          <a:ln>
            <a:solidFill>
              <a:schemeClr val="accent5">
                <a:lumMod val="50000"/>
              </a:schemeClr>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3200" dirty="0">
                <a:solidFill>
                  <a:srgbClr val="C00000"/>
                </a:solidFill>
                <a:latin typeface="Times New Roman" panose="02020603050405020304" pitchFamily="18" charset="0"/>
                <a:cs typeface="Times New Roman" panose="02020603050405020304" pitchFamily="18" charset="0"/>
              </a:rPr>
              <a:t>"Новая модель медицинской организации" </a:t>
            </a:r>
            <a:r>
              <a:rPr lang="ru-RU" sz="2800" dirty="0">
                <a:solidFill>
                  <a:schemeClr val="tx1"/>
                </a:solidFill>
                <a:latin typeface="Times New Roman" panose="02020603050405020304" pitchFamily="18" charset="0"/>
                <a:cs typeface="Times New Roman" panose="02020603050405020304" pitchFamily="18" charset="0"/>
              </a:rPr>
              <a:t>- пациентоориентированная медицинская организация, отличительными признаками которой являются доброжелательное отношение к пациенту, отсутствие очередей за счет правильной организации процессов и работы персонала, качественное оказание медицинской помощи, приоритет профилактических мероприятий в первичном звене здравоохранения. </a:t>
            </a:r>
          </a:p>
        </p:txBody>
      </p:sp>
      <p:sp>
        <p:nvSpPr>
          <p:cNvPr id="3" name="AutoShape 4" descr="https://s00.yaplakal.com/pics/pics_original/7/8/6/963168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6" descr="https://s00.yaplakal.com/pics/pics_original/7/8/6/963168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8" descr="https://s00.yaplakal.com/pics/pics_original/7/8/6/963168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7" name="AutoShape 10" descr="https://s00.yaplakal.com/pics/pics_original/7/8/6/963168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400" y="4221088"/>
            <a:ext cx="5527574" cy="2303157"/>
          </a:xfrm>
          <a:prstGeom prst="rect">
            <a:avLst/>
          </a:prstGeom>
        </p:spPr>
      </p:pic>
    </p:spTree>
    <p:extLst>
      <p:ext uri="{BB962C8B-B14F-4D97-AF65-F5344CB8AC3E}">
        <p14:creationId xmlns:p14="http://schemas.microsoft.com/office/powerpoint/2010/main" val="368851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8044" y="1916832"/>
            <a:ext cx="7416824" cy="3416320"/>
          </a:xfrm>
          <a:prstGeom prst="rect">
            <a:avLst/>
          </a:prstGeom>
        </p:spPr>
        <p:txBody>
          <a:bodyPr wrap="square">
            <a:spAutoFit/>
          </a:bodyPr>
          <a:lstStyle/>
          <a:p>
            <a:pPr marL="285750" lvl="0" indent="-285750" algn="just">
              <a:buFont typeface="Wingdings" panose="05000000000000000000" pitchFamily="2" charset="2"/>
              <a:buChar char="ü"/>
            </a:pPr>
            <a:r>
              <a:rPr lang="ru-RU" sz="2400" i="1" dirty="0" smtClean="0">
                <a:latin typeface="Times New Roman" panose="02020603050405020304" pitchFamily="18" charset="0"/>
                <a:cs typeface="Times New Roman" panose="02020603050405020304" pitchFamily="18" charset="0"/>
              </a:rPr>
              <a:t>увеличить </a:t>
            </a:r>
            <a:r>
              <a:rPr lang="ru-RU" sz="2400" i="1" dirty="0">
                <a:latin typeface="Times New Roman" panose="02020603050405020304" pitchFamily="18" charset="0"/>
                <a:cs typeface="Times New Roman" panose="02020603050405020304" pitchFamily="18" charset="0"/>
              </a:rPr>
              <a:t>время работы врача непосредственно с пациентом не менее чем в 2 раза;</a:t>
            </a:r>
          </a:p>
          <a:p>
            <a:pPr marL="285750" lvl="0" indent="-285750" algn="just">
              <a:buFont typeface="Wingdings" panose="05000000000000000000" pitchFamily="2" charset="2"/>
              <a:buChar char="ü"/>
            </a:pPr>
            <a:r>
              <a:rPr lang="ru-RU" sz="2400" i="1" dirty="0" smtClean="0">
                <a:latin typeface="Times New Roman" panose="02020603050405020304" pitchFamily="18" charset="0"/>
                <a:cs typeface="Times New Roman" panose="02020603050405020304" pitchFamily="18" charset="0"/>
              </a:rPr>
              <a:t>сократить </a:t>
            </a:r>
            <a:r>
              <a:rPr lang="ru-RU" sz="2400" i="1" dirty="0">
                <a:latin typeface="Times New Roman" panose="02020603050405020304" pitchFamily="18" charset="0"/>
                <a:cs typeface="Times New Roman" panose="02020603050405020304" pitchFamily="18" charset="0"/>
              </a:rPr>
              <a:t>время оформления записи на прием к врачу не менее чем в 3 раза</a:t>
            </a:r>
            <a:r>
              <a:rPr lang="ru-RU" sz="2400" i="1" dirty="0" smtClean="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ü"/>
            </a:pPr>
            <a:r>
              <a:rPr lang="ru-RU" sz="2400" i="1" dirty="0" smtClean="0">
                <a:latin typeface="Times New Roman" panose="02020603050405020304" pitchFamily="18" charset="0"/>
                <a:cs typeface="Times New Roman" panose="02020603050405020304" pitchFamily="18" charset="0"/>
              </a:rPr>
              <a:t> сократить </a:t>
            </a:r>
            <a:r>
              <a:rPr lang="ru-RU" sz="2400" i="1" dirty="0">
                <a:latin typeface="Times New Roman" panose="02020603050405020304" pitchFamily="18" charset="0"/>
                <a:cs typeface="Times New Roman" panose="02020603050405020304" pitchFamily="18" charset="0"/>
              </a:rPr>
              <a:t>очередь не менее чем в 3 раза, время ожидания пациентом врача у кабинета - не менее чем в 3 раза; </a:t>
            </a:r>
          </a:p>
          <a:p>
            <a:pPr marL="285750" lvl="0" indent="-285750" algn="just">
              <a:buFont typeface="Wingdings" panose="05000000000000000000" pitchFamily="2" charset="2"/>
              <a:buChar char="ü"/>
            </a:pPr>
            <a:r>
              <a:rPr lang="ru-RU" sz="2400" i="1" dirty="0" smtClean="0">
                <a:latin typeface="Times New Roman" panose="02020603050405020304" pitchFamily="18" charset="0"/>
                <a:cs typeface="Times New Roman" panose="02020603050405020304" pitchFamily="18" charset="0"/>
              </a:rPr>
              <a:t>сократить </a:t>
            </a:r>
            <a:r>
              <a:rPr lang="ru-RU" sz="2400" i="1" dirty="0">
                <a:latin typeface="Times New Roman" panose="02020603050405020304" pitchFamily="18" charset="0"/>
                <a:cs typeface="Times New Roman" panose="02020603050405020304" pitchFamily="18" charset="0"/>
              </a:rPr>
              <a:t>сроки прохождения I этапа диспансеризации до 2-х </a:t>
            </a:r>
            <a:r>
              <a:rPr lang="ru-RU" sz="2400" i="1" dirty="0" smtClean="0">
                <a:latin typeface="Times New Roman" panose="02020603050405020304" pitchFamily="18" charset="0"/>
                <a:cs typeface="Times New Roman" panose="02020603050405020304" pitchFamily="18" charset="0"/>
              </a:rPr>
              <a:t>дней</a:t>
            </a:r>
            <a:endParaRPr lang="ru-RU" sz="2400" i="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5576" y="404664"/>
            <a:ext cx="7865268" cy="1077218"/>
          </a:xfrm>
          <a:prstGeom prst="rect">
            <a:avLst/>
          </a:prstGeom>
        </p:spPr>
        <p:txBody>
          <a:bodyPr wrap="square">
            <a:spAutoFit/>
          </a:bodyPr>
          <a:lstStyle/>
          <a:p>
            <a:pPr algn="ct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Основные задачи</a:t>
            </a:r>
          </a:p>
          <a:p>
            <a:pPr algn="ct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«Новой модели </a:t>
            </a:r>
            <a:r>
              <a:rPr lang="ru-RU" sz="3200" dirty="0">
                <a:solidFill>
                  <a:schemeClr val="accent5">
                    <a:lumMod val="50000"/>
                  </a:schemeClr>
                </a:solidFill>
                <a:latin typeface="Times New Roman" panose="02020603050405020304" pitchFamily="18" charset="0"/>
                <a:cs typeface="Times New Roman" panose="02020603050405020304" pitchFamily="18" charset="0"/>
              </a:rPr>
              <a:t>медицинской </a:t>
            </a: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организации»</a:t>
            </a:r>
            <a:r>
              <a:rPr lang="ru-RU" sz="32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sz="32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78024" y="1725216"/>
            <a:ext cx="7854416" cy="3816424"/>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134844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064896" cy="3323987"/>
          </a:xfrm>
          <a:prstGeom prst="rect">
            <a:avLst/>
          </a:prstGeom>
        </p:spPr>
        <p:txBody>
          <a:bodyPr wrap="square">
            <a:spAutoFit/>
          </a:bodyPr>
          <a:lstStyle/>
          <a:p>
            <a:pPr algn="ctr"/>
            <a:r>
              <a:rPr lang="ru-RU" sz="3200" dirty="0">
                <a:solidFill>
                  <a:schemeClr val="accent5">
                    <a:lumMod val="50000"/>
                  </a:schemeClr>
                </a:solidFill>
                <a:latin typeface="Times New Roman" panose="02020603050405020304" pitchFamily="18" charset="0"/>
                <a:cs typeface="Times New Roman" panose="02020603050405020304" pitchFamily="18" charset="0"/>
              </a:rPr>
              <a:t>Проблемы, которые не решаются методами бережливого производства</a:t>
            </a:r>
            <a:r>
              <a:rPr lang="ru-RU" sz="3200"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dirty="0">
                <a:latin typeface="Times New Roman" panose="02020603050405020304" pitchFamily="18" charset="0"/>
                <a:cs typeface="Times New Roman" panose="02020603050405020304" pitchFamily="18" charset="0"/>
              </a:rPr>
              <a:t>Дисбаланс в обеспечении населения врачами в </a:t>
            </a:r>
            <a:r>
              <a:rPr lang="ru-RU" dirty="0" smtClean="0">
                <a:latin typeface="Times New Roman" panose="02020603050405020304" pitchFamily="18" charset="0"/>
                <a:cs typeface="Times New Roman" panose="02020603050405020304" pitchFamily="18" charset="0"/>
              </a:rPr>
              <a:t>России; </a:t>
            </a:r>
          </a:p>
          <a:p>
            <a:pPr marL="457200" lvl="0" indent="-457200">
              <a:buFont typeface="+mj-lt"/>
              <a:buAutoNum type="arabicPeriod"/>
            </a:pPr>
            <a:r>
              <a:rPr lang="ru-RU" dirty="0" smtClean="0">
                <a:latin typeface="Times New Roman" panose="02020603050405020304" pitchFamily="18" charset="0"/>
                <a:cs typeface="Times New Roman" panose="02020603050405020304" pitchFamily="18" charset="0"/>
              </a:rPr>
              <a:t>Дефицит </a:t>
            </a:r>
            <a:r>
              <a:rPr lang="ru-RU" dirty="0">
                <a:latin typeface="Times New Roman" panose="02020603050405020304" pitchFamily="18" charset="0"/>
                <a:cs typeface="Times New Roman" panose="02020603050405020304" pitchFamily="18" charset="0"/>
              </a:rPr>
              <a:t>врачей, оказывающих помощь в амбулаторных условиях;</a:t>
            </a:r>
          </a:p>
          <a:p>
            <a:pPr marL="457200" lvl="0" indent="-457200">
              <a:buFont typeface="+mj-lt"/>
              <a:buAutoNum type="arabicPeriod"/>
            </a:pPr>
            <a:r>
              <a:rPr lang="ru-RU" dirty="0">
                <a:latin typeface="Times New Roman" panose="02020603050405020304" pitchFamily="18" charset="0"/>
                <a:cs typeface="Times New Roman" panose="02020603050405020304" pitchFamily="18" charset="0"/>
              </a:rPr>
              <a:t>Недостаточное финансирование медицинских организаций;</a:t>
            </a:r>
          </a:p>
          <a:p>
            <a:pPr marL="457200" lvl="0" indent="-457200">
              <a:buFont typeface="+mj-lt"/>
              <a:buAutoNum type="arabicPeriod"/>
            </a:pPr>
            <a:r>
              <a:rPr lang="ru-RU" dirty="0">
                <a:latin typeface="Times New Roman" panose="02020603050405020304" pitchFamily="18" charset="0"/>
                <a:cs typeface="Times New Roman" panose="02020603050405020304" pitchFamily="18" charset="0"/>
              </a:rPr>
              <a:t>Уровень заработной платы медицинского персонала;</a:t>
            </a:r>
          </a:p>
          <a:p>
            <a:pPr marL="457200" lvl="0" indent="-457200">
              <a:buFont typeface="+mj-lt"/>
              <a:buAutoNum type="arabicPeriod"/>
            </a:pPr>
            <a:r>
              <a:rPr lang="ru-RU" dirty="0">
                <a:latin typeface="Times New Roman" panose="02020603050405020304" pitchFamily="18" charset="0"/>
                <a:cs typeface="Times New Roman" panose="02020603050405020304" pitchFamily="18" charset="0"/>
              </a:rPr>
              <a:t>Взаимоотношения с системой оказания платных медицинских услуг;</a:t>
            </a:r>
          </a:p>
          <a:p>
            <a:pPr marL="457200" lvl="0" indent="-457200">
              <a:buFont typeface="+mj-lt"/>
              <a:buAutoNum type="arabicPeriod"/>
            </a:pPr>
            <a:r>
              <a:rPr lang="en-US" dirty="0">
                <a:latin typeface="Times New Roman" panose="02020603050405020304" pitchFamily="18" charset="0"/>
                <a:cs typeface="Times New Roman" panose="02020603050405020304" pitchFamily="18" charset="0"/>
              </a:rPr>
              <a:t>О</a:t>
            </a:r>
            <a:r>
              <a:rPr lang="ru-RU" dirty="0">
                <a:latin typeface="Times New Roman" panose="02020603050405020304" pitchFamily="18" charset="0"/>
                <a:cs typeface="Times New Roman" panose="02020603050405020304" pitchFamily="18" charset="0"/>
              </a:rPr>
              <a:t>бучение медперсонала </a:t>
            </a:r>
            <a:r>
              <a:rPr lang="en-US" dirty="0">
                <a:latin typeface="Times New Roman" panose="02020603050405020304" pitchFamily="18" charset="0"/>
                <a:cs typeface="Times New Roman" panose="02020603050405020304" pitchFamily="18" charset="0"/>
              </a:rPr>
              <a:t>IT-</a:t>
            </a:r>
            <a:r>
              <a:rPr lang="ru-RU" dirty="0">
                <a:latin typeface="Times New Roman" panose="02020603050405020304" pitchFamily="18" charset="0"/>
                <a:cs typeface="Times New Roman" panose="02020603050405020304" pitchFamily="18" charset="0"/>
              </a:rPr>
              <a:t>навыкам;</a:t>
            </a:r>
          </a:p>
          <a:p>
            <a:pPr marL="457200" lvl="0" indent="-457200">
              <a:buFont typeface="+mj-lt"/>
              <a:buAutoNum type="arabicPeriod"/>
            </a:pPr>
            <a:r>
              <a:rPr lang="ru-RU" dirty="0">
                <a:latin typeface="Times New Roman" panose="02020603050405020304" pitchFamily="18" charset="0"/>
                <a:cs typeface="Times New Roman" panose="02020603050405020304" pitchFamily="18" charset="0"/>
              </a:rPr>
              <a:t>Психологические особенности поведения посетителей МО.</a:t>
            </a:r>
          </a:p>
        </p:txBody>
      </p:sp>
      <p:pic>
        <p:nvPicPr>
          <p:cNvPr id="2050" name="Picture 2" descr="http://1.bp.blogspot.com/-iLegocQ5wIo/VlRp3kXW2GI/AAAAAAAAA4c/XXEeM7IGARU/s1600/bigstock-Closeup-of-a-doctor-s-scrubs-w-829755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665" y="4221088"/>
            <a:ext cx="3512990" cy="234053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s://www.s.gorod60.ru/section/newsInternalIcon/upload/images/news/icon/000/000/434/1283465_058eb701f32fc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48" y="4437112"/>
            <a:ext cx="4259592" cy="1886332"/>
          </a:xfrm>
          <a:prstGeom prst="rect">
            <a:avLst/>
          </a:prstGeom>
        </p:spPr>
      </p:pic>
    </p:spTree>
    <p:extLst>
      <p:ext uri="{BB962C8B-B14F-4D97-AF65-F5344CB8AC3E}">
        <p14:creationId xmlns:p14="http://schemas.microsoft.com/office/powerpoint/2010/main" val="2003941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2015-06-19 11-33-47 Скриншот экра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 y="1401738"/>
            <a:ext cx="5184776"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2017-10-30_16-18-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4069676"/>
            <a:ext cx="4425181" cy="278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1154648-38E1-4596-9BCB-ECAB6A82937D}" type="slidenum">
              <a:rPr lang="ru-RU" altLang="ru-RU" smtClean="0">
                <a:solidFill>
                  <a:srgbClr val="898989"/>
                </a:solidFill>
                <a:latin typeface="Calibri" pitchFamily="34" charset="0"/>
              </a:rPr>
              <a:pPr/>
              <a:t>7</a:t>
            </a:fld>
            <a:endParaRPr lang="ru-RU" altLang="ru-RU" dirty="0" smtClean="0">
              <a:solidFill>
                <a:srgbClr val="898989"/>
              </a:solidFill>
              <a:latin typeface="Calibri" pitchFamily="34" charset="0"/>
            </a:endParaRPr>
          </a:p>
        </p:txBody>
      </p:sp>
      <p:sp>
        <p:nvSpPr>
          <p:cNvPr id="45059" name="Rectangle 4"/>
          <p:cNvSpPr>
            <a:spLocks noChangeArrowheads="1"/>
          </p:cNvSpPr>
          <p:nvPr/>
        </p:nvSpPr>
        <p:spPr bwMode="auto">
          <a:xfrm>
            <a:off x="107504" y="116632"/>
            <a:ext cx="8946802" cy="1368152"/>
          </a:xfrm>
          <a:prstGeom prst="rect">
            <a:avLst/>
          </a:prstGeom>
          <a:solidFill>
            <a:schemeClr val="accent1">
              <a:lumMod val="75000"/>
            </a:schemeClr>
          </a:solid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ru-RU" i="1" dirty="0" smtClean="0">
              <a:solidFill>
                <a:schemeClr val="bg1"/>
              </a:solidFill>
              <a:latin typeface="Times New Roman" panose="02020603050405020304" pitchFamily="18" charset="0"/>
              <a:cs typeface="Times New Roman" panose="02020603050405020304" pitchFamily="18" charset="0"/>
            </a:endParaRPr>
          </a:p>
          <a:p>
            <a:pPr algn="just"/>
            <a:r>
              <a:rPr lang="ru-RU" i="1" dirty="0" smtClean="0">
                <a:solidFill>
                  <a:schemeClr val="bg1"/>
                </a:solidFill>
                <a:latin typeface="Times New Roman" panose="02020603050405020304" pitchFamily="18" charset="0"/>
                <a:cs typeface="Times New Roman" panose="02020603050405020304" pitchFamily="18" charset="0"/>
              </a:rPr>
              <a:t>По </a:t>
            </a:r>
            <a:r>
              <a:rPr lang="ru-RU" i="1" dirty="0">
                <a:solidFill>
                  <a:schemeClr val="bg1"/>
                </a:solidFill>
                <a:latin typeface="Times New Roman" panose="02020603050405020304" pitchFamily="18" charset="0"/>
                <a:cs typeface="Times New Roman" panose="02020603050405020304" pitchFamily="18" charset="0"/>
              </a:rPr>
              <a:t>результатам завершения проекта, оценки успешности его реализации и экономической эффективности "Новая модель медицинской организации" в дальнейшем может быть распространена на все медицинские организации первичного звена здравоохранения субъектов Российской Федерации</a:t>
            </a:r>
            <a:r>
              <a:rPr lang="ru-RU" i="1" dirty="0" smtClean="0">
                <a:solidFill>
                  <a:schemeClr val="bg1"/>
                </a:solidFill>
                <a:latin typeface="Times New Roman" panose="02020603050405020304" pitchFamily="18" charset="0"/>
                <a:cs typeface="Times New Roman" panose="02020603050405020304" pitchFamily="18" charset="0"/>
              </a:rPr>
              <a:t>.</a:t>
            </a:r>
          </a:p>
          <a:p>
            <a:pPr algn="just"/>
            <a:endParaRPr lang="ru-RU" i="1" dirty="0">
              <a:solidFill>
                <a:schemeClr val="bg1"/>
              </a:solidFill>
              <a:latin typeface="Times New Roman" panose="02020603050405020304" pitchFamily="18" charset="0"/>
              <a:cs typeface="Times New Roman" panose="02020603050405020304" pitchFamily="18" charset="0"/>
            </a:endParaRPr>
          </a:p>
        </p:txBody>
      </p:sp>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9393" y="1412776"/>
            <a:ext cx="3744913"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4716463" y="5334000"/>
            <a:ext cx="16906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defRPr/>
            </a:pPr>
            <a:r>
              <a:rPr lang="ru-RU" sz="1050" b="1" dirty="0">
                <a:latin typeface="Times New Roman" pitchFamily="18" charset="0"/>
                <a:cs typeface="Times New Roman" pitchFamily="18" charset="0"/>
              </a:rPr>
              <a:t>Районы Республики</a:t>
            </a:r>
          </a:p>
          <a:p>
            <a:pPr>
              <a:spcBef>
                <a:spcPts val="0"/>
              </a:spcBef>
              <a:defRPr/>
            </a:pPr>
            <a:r>
              <a:rPr lang="ru-RU" sz="1050" b="1" dirty="0">
                <a:latin typeface="Times New Roman" pitchFamily="18" charset="0"/>
                <a:cs typeface="Times New Roman" pitchFamily="18" charset="0"/>
              </a:rPr>
              <a:t>Мордовия - 16 МО</a:t>
            </a:r>
          </a:p>
        </p:txBody>
      </p:sp>
      <p:sp>
        <p:nvSpPr>
          <p:cNvPr id="9" name="Rectangle 3"/>
          <p:cNvSpPr txBox="1">
            <a:spLocks noChangeArrowheads="1"/>
          </p:cNvSpPr>
          <p:nvPr/>
        </p:nvSpPr>
        <p:spPr>
          <a:xfrm>
            <a:off x="7596188" y="5432425"/>
            <a:ext cx="1765300" cy="2921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ru-RU" sz="1050" b="1" dirty="0" smtClean="0">
                <a:latin typeface="Times New Roman" pitchFamily="18" charset="0"/>
                <a:cs typeface="Times New Roman" pitchFamily="18" charset="0"/>
              </a:rPr>
              <a:t>г.о. Саранск -11 МО</a:t>
            </a:r>
            <a:endParaRPr lang="ru-RU" sz="1050" b="1" dirty="0">
              <a:latin typeface="Times New Roman" pitchFamily="18" charset="0"/>
              <a:cs typeface="Times New Roman" pitchFamily="18" charset="0"/>
            </a:endParaRPr>
          </a:p>
        </p:txBody>
      </p:sp>
      <p:sp>
        <p:nvSpPr>
          <p:cNvPr id="4106" name="Rectangle 4"/>
          <p:cNvSpPr>
            <a:spLocks noChangeArrowheads="1"/>
          </p:cNvSpPr>
          <p:nvPr/>
        </p:nvSpPr>
        <p:spPr bwMode="auto">
          <a:xfrm>
            <a:off x="5219700" y="3778250"/>
            <a:ext cx="3924300"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dirty="0">
                <a:latin typeface="Times New Roman" pitchFamily="18" charset="0"/>
                <a:cs typeface="Times New Roman" pitchFamily="18" charset="0"/>
              </a:rPr>
              <a:t>Карта расположения МО, оказывающих ПСМП</a:t>
            </a:r>
          </a:p>
        </p:txBody>
      </p:sp>
      <p:sp>
        <p:nvSpPr>
          <p:cNvPr id="2" name="Прямоугольник 1"/>
          <p:cNvSpPr/>
          <p:nvPr/>
        </p:nvSpPr>
        <p:spPr>
          <a:xfrm>
            <a:off x="251520" y="4955699"/>
            <a:ext cx="424847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i="1" dirty="0">
                <a:latin typeface="Times New Roman" panose="02020603050405020304" pitchFamily="18" charset="0"/>
                <a:cs typeface="Times New Roman" panose="02020603050405020304" pitchFamily="18" charset="0"/>
              </a:rPr>
              <a:t>С 2019 года начнется планомерное тиражирование "Новой модели медицинской организации" с учетом численности прикрепленного населения и организационной формы. </a:t>
            </a:r>
          </a:p>
        </p:txBody>
      </p:sp>
    </p:spTree>
    <p:extLst>
      <p:ext uri="{BB962C8B-B14F-4D97-AF65-F5344CB8AC3E}">
        <p14:creationId xmlns:p14="http://schemas.microsoft.com/office/powerpoint/2010/main" val="17211614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17076278"/>
              </p:ext>
            </p:extLst>
          </p:nvPr>
        </p:nvGraphicFramePr>
        <p:xfrm>
          <a:off x="251520" y="548680"/>
          <a:ext cx="8712968" cy="5922439"/>
        </p:xfrm>
        <a:graphic>
          <a:graphicData uri="http://schemas.openxmlformats.org/drawingml/2006/table">
            <a:tbl>
              <a:tblPr/>
              <a:tblGrid>
                <a:gridCol w="432048"/>
                <a:gridCol w="4293629"/>
                <a:gridCol w="2043075"/>
                <a:gridCol w="1944216"/>
              </a:tblGrid>
              <a:tr h="936104">
                <a:tc>
                  <a:txBody>
                    <a:bodyPr/>
                    <a:lstStyle/>
                    <a:p>
                      <a:pPr algn="ctr"/>
                      <a:endParaRPr lang="ru-RU" sz="1800" dirty="0" smtClean="0">
                        <a:solidFill>
                          <a:schemeClr val="bg1"/>
                        </a:solidFill>
                        <a:effectLst/>
                        <a:latin typeface="Times New Roman" panose="02020603050405020304" pitchFamily="18" charset="0"/>
                        <a:cs typeface="Times New Roman" panose="02020603050405020304" pitchFamily="18" charset="0"/>
                      </a:endParaRPr>
                    </a:p>
                    <a:p>
                      <a:pPr algn="ctr"/>
                      <a:r>
                        <a:rPr lang="ru-RU" sz="1800" dirty="0" smtClean="0">
                          <a:solidFill>
                            <a:schemeClr val="bg1"/>
                          </a:solidFill>
                          <a:effectLst/>
                          <a:latin typeface="Times New Roman" panose="02020603050405020304" pitchFamily="18" charset="0"/>
                          <a:cs typeface="Times New Roman" panose="02020603050405020304" pitchFamily="18" charset="0"/>
                        </a:rPr>
                        <a:t>№</a:t>
                      </a:r>
                      <a:r>
                        <a:rPr lang="ru-RU" sz="1800" dirty="0">
                          <a:solidFill>
                            <a:schemeClr val="bg1"/>
                          </a:solidFill>
                          <a:effectLst/>
                          <a:latin typeface="Times New Roman" panose="02020603050405020304" pitchFamily="18" charset="0"/>
                          <a:cs typeface="Times New Roman" panose="02020603050405020304" pitchFamily="18" charset="0"/>
                        </a:rPr>
                        <a:t> п/п</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ru-RU" sz="1800" dirty="0" smtClean="0">
                        <a:solidFill>
                          <a:schemeClr val="bg1"/>
                        </a:solidFill>
                        <a:effectLst/>
                        <a:latin typeface="Times New Roman" panose="02020603050405020304" pitchFamily="18" charset="0"/>
                        <a:cs typeface="Times New Roman" panose="02020603050405020304" pitchFamily="18" charset="0"/>
                      </a:endParaRPr>
                    </a:p>
                    <a:p>
                      <a:pPr algn="ctr"/>
                      <a:r>
                        <a:rPr lang="ru-RU" sz="1800" dirty="0" smtClean="0">
                          <a:solidFill>
                            <a:schemeClr val="bg1"/>
                          </a:solidFill>
                          <a:effectLst/>
                          <a:latin typeface="Times New Roman" panose="02020603050405020304" pitchFamily="18" charset="0"/>
                          <a:cs typeface="Times New Roman" panose="02020603050405020304" pitchFamily="18" charset="0"/>
                        </a:rPr>
                        <a:t>Наименование</a:t>
                      </a:r>
                      <a:endParaRPr lang="ru-RU" sz="1800" dirty="0">
                        <a:solidFill>
                          <a:schemeClr val="bg1"/>
                        </a:solidFill>
                        <a:effectLst/>
                        <a:latin typeface="Times New Roman" panose="02020603050405020304" pitchFamily="18" charset="0"/>
                        <a:cs typeface="Times New Roman" panose="02020603050405020304" pitchFamily="18" charset="0"/>
                      </a:endParaRP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1800" dirty="0">
                          <a:solidFill>
                            <a:schemeClr val="bg1"/>
                          </a:solidFill>
                          <a:effectLst/>
                          <a:latin typeface="Times New Roman" panose="02020603050405020304" pitchFamily="18" charset="0"/>
                          <a:cs typeface="Times New Roman" panose="02020603050405020304" pitchFamily="18" charset="0"/>
                        </a:rPr>
                        <a:t>Тип (завершение этапа / контрольная точка)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endParaRPr lang="ru-RU" sz="1800" dirty="0" smtClean="0">
                        <a:solidFill>
                          <a:schemeClr val="bg1"/>
                        </a:solidFill>
                        <a:effectLst/>
                        <a:latin typeface="Times New Roman" panose="02020603050405020304" pitchFamily="18" charset="0"/>
                        <a:cs typeface="Times New Roman" panose="02020603050405020304" pitchFamily="18" charset="0"/>
                      </a:endParaRPr>
                    </a:p>
                    <a:p>
                      <a:pPr algn="ctr"/>
                      <a:r>
                        <a:rPr lang="ru-RU" sz="1800" dirty="0" smtClean="0">
                          <a:solidFill>
                            <a:schemeClr val="bg1"/>
                          </a:solidFill>
                          <a:effectLst/>
                          <a:latin typeface="Times New Roman" panose="02020603050405020304" pitchFamily="18" charset="0"/>
                          <a:cs typeface="Times New Roman" panose="02020603050405020304" pitchFamily="18" charset="0"/>
                        </a:rPr>
                        <a:t>Срок</a:t>
                      </a:r>
                      <a:endParaRPr lang="ru-RU" sz="1800" dirty="0">
                        <a:solidFill>
                          <a:schemeClr val="bg1"/>
                        </a:solidFill>
                        <a:effectLst/>
                        <a:latin typeface="Times New Roman" panose="02020603050405020304" pitchFamily="18" charset="0"/>
                        <a:cs typeface="Times New Roman" panose="02020603050405020304" pitchFamily="18" charset="0"/>
                      </a:endParaRP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73670">
                <a:tc>
                  <a:txBody>
                    <a:bodyPr/>
                    <a:lstStyle/>
                    <a:p>
                      <a:pPr algn="l" fontAlgn="t"/>
                      <a:r>
                        <a:rPr lang="ru-RU" sz="1800" dirty="0">
                          <a:effectLst/>
                          <a:latin typeface="Times New Roman" panose="02020603050405020304" pitchFamily="18" charset="0"/>
                          <a:cs typeface="Times New Roman" panose="02020603050405020304" pitchFamily="18" charset="0"/>
                        </a:rPr>
                        <a:t>1.</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Паспорт проекта утвержден</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Завершение этапа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26 июля 2017 г.</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9876">
                <a:tc>
                  <a:txBody>
                    <a:bodyPr/>
                    <a:lstStyle/>
                    <a:p>
                      <a:pPr algn="l" fontAlgn="t"/>
                      <a:r>
                        <a:rPr lang="ru-RU" sz="1800" dirty="0">
                          <a:effectLst/>
                          <a:latin typeface="Times New Roman" panose="02020603050405020304" pitchFamily="18" charset="0"/>
                          <a:cs typeface="Times New Roman" panose="02020603050405020304" pitchFamily="18" charset="0"/>
                        </a:rPr>
                        <a:t>2.</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Утвержден сводный план проекта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Завершение этапа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26 сентября 2017 г.</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5848">
                <a:tc>
                  <a:txBody>
                    <a:bodyPr/>
                    <a:lstStyle/>
                    <a:p>
                      <a:pPr algn="l" fontAlgn="t"/>
                      <a:r>
                        <a:rPr lang="ru-RU" sz="1800" dirty="0">
                          <a:effectLst/>
                          <a:latin typeface="Times New Roman" panose="02020603050405020304" pitchFamily="18" charset="0"/>
                          <a:cs typeface="Times New Roman" panose="02020603050405020304" pitchFamily="18" charset="0"/>
                        </a:rPr>
                        <a:t>3.</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Создан ЦПМСП</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Контрольная точка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15 января 2018 г.</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50086">
                <a:tc>
                  <a:txBody>
                    <a:bodyPr/>
                    <a:lstStyle/>
                    <a:p>
                      <a:pPr algn="l" fontAlgn="t"/>
                      <a:r>
                        <a:rPr lang="ru-RU" sz="1800" dirty="0">
                          <a:effectLst/>
                          <a:latin typeface="Times New Roman" panose="02020603050405020304" pitchFamily="18" charset="0"/>
                          <a:cs typeface="Times New Roman" panose="02020603050405020304" pitchFamily="18" charset="0"/>
                        </a:rPr>
                        <a:t>4.</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Созданы РЦ ПМСП в 33 субъектах Российской Федерации</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Контрольная точка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30 января 2018 г.</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26855">
                <a:tc>
                  <a:txBody>
                    <a:bodyPr/>
                    <a:lstStyle/>
                    <a:p>
                      <a:pPr algn="l" fontAlgn="t"/>
                      <a:r>
                        <a:rPr lang="ru-RU" sz="1800" dirty="0">
                          <a:effectLst/>
                          <a:latin typeface="Times New Roman" panose="02020603050405020304" pitchFamily="18" charset="0"/>
                          <a:cs typeface="Times New Roman" panose="02020603050405020304" pitchFamily="18" charset="0"/>
                        </a:rPr>
                        <a:t>5.</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Проведен анализ организации первичной медико-санитарной помощи не менее чем в 40 медицинских организациях субъектов Российской Федерации с учетом численности прикрепленного населения (более 20 тысяч человек) и организационной формы медицинской организации (структурные подразделения государственных и муниципальных больниц, самостоятельные поликлиники (юридические лица)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Контрольная точка</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1800" dirty="0">
                          <a:effectLst/>
                          <a:latin typeface="Times New Roman" panose="02020603050405020304" pitchFamily="18" charset="0"/>
                          <a:cs typeface="Times New Roman" panose="02020603050405020304" pitchFamily="18" charset="0"/>
                        </a:rPr>
                        <a:t>30 апреля 2018 г.</a:t>
                      </a:r>
                    </a:p>
                  </a:txBody>
                  <a:tcPr marL="27507" marR="27507" marT="13753" marB="137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10794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111292562"/>
              </p:ext>
            </p:extLst>
          </p:nvPr>
        </p:nvGraphicFramePr>
        <p:xfrm>
          <a:off x="457200" y="548680"/>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9017936-5D11-4A79-8AA8-CFCFBB8B43FA}" type="slidenum">
              <a:rPr lang="ru-RU" altLang="ru-RU" sz="1200" smtClean="0">
                <a:solidFill>
                  <a:srgbClr val="898989"/>
                </a:solidFill>
              </a:rPr>
              <a:pPr>
                <a:spcBef>
                  <a:spcPct val="0"/>
                </a:spcBef>
                <a:buFontTx/>
                <a:buNone/>
              </a:pPr>
              <a:t>9</a:t>
            </a:fld>
            <a:endParaRPr lang="ru-RU" altLang="ru-RU" sz="1200" dirty="0" smtClean="0">
              <a:solidFill>
                <a:srgbClr val="898989"/>
              </a:solidFill>
            </a:endParaRPr>
          </a:p>
        </p:txBody>
      </p:sp>
    </p:spTree>
    <p:extLst>
      <p:ext uri="{BB962C8B-B14F-4D97-AF65-F5344CB8AC3E}">
        <p14:creationId xmlns:p14="http://schemas.microsoft.com/office/powerpoint/2010/main" val="6500420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2084</Words>
  <Application>Microsoft Office PowerPoint</Application>
  <PresentationFormat>Экран (4:3)</PresentationFormat>
  <Paragraphs>698</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О проблемах реализации приоритетного проекта: «Создание новой модели медицинской организации, оказывающей первичную медико-санитарную помощь» в Республике Мордовия.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План график включения МО на 2018-2020 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Проблемы, связанные с реализацией ПНР</vt:lpstr>
      <vt:lpstr>ГБУЗ РМ «РКБ №5»  (по адресу: г. Саранск ул. Косарева д. 116а)</vt:lpstr>
      <vt:lpstr>Презентация PowerPoint</vt:lpstr>
      <vt:lpstr>ГБУЗ РМ «РКБ №5»  (по адресу: г. Саранск ул. Ярославская д. 2а)</vt:lpstr>
      <vt:lpstr>Презентация PowerPoint</vt:lpstr>
      <vt:lpstr>Презентация PowerPoint</vt:lpstr>
      <vt:lpstr>Презентация PowerPoint</vt:lpstr>
      <vt:lpstr>ГБУЗ РМ «Рузаевская межрайонная больница»</vt:lpstr>
      <vt:lpstr>Презентация PowerPoint</vt:lpstr>
      <vt:lpstr>ГБУЗ РМ «РКБ имени С.В. Каткова»</vt:lpstr>
      <vt:lpstr>Детская пол 3</vt:lpstr>
      <vt:lpstr>Лаборатория</vt:lpstr>
      <vt:lpstr>Д пол 4</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dc:creator>
  <cp:lastModifiedBy>Татьяна</cp:lastModifiedBy>
  <cp:revision>54</cp:revision>
  <dcterms:modified xsi:type="dcterms:W3CDTF">2018-04-20T10:08:51Z</dcterms:modified>
</cp:coreProperties>
</file>