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0" r:id="rId3"/>
  </p:sldMasterIdLst>
  <p:notesMasterIdLst>
    <p:notesMasterId r:id="rId39"/>
  </p:notesMasterIdLst>
  <p:sldIdLst>
    <p:sldId id="294" r:id="rId4"/>
    <p:sldId id="295" r:id="rId5"/>
    <p:sldId id="296" r:id="rId6"/>
    <p:sldId id="298" r:id="rId7"/>
    <p:sldId id="263" r:id="rId8"/>
    <p:sldId id="264" r:id="rId9"/>
    <p:sldId id="266" r:id="rId10"/>
    <p:sldId id="260" r:id="rId11"/>
    <p:sldId id="290" r:id="rId12"/>
    <p:sldId id="291" r:id="rId13"/>
    <p:sldId id="292" r:id="rId14"/>
    <p:sldId id="304" r:id="rId15"/>
    <p:sldId id="306" r:id="rId16"/>
    <p:sldId id="307" r:id="rId17"/>
    <p:sldId id="325" r:id="rId18"/>
    <p:sldId id="328" r:id="rId19"/>
    <p:sldId id="329" r:id="rId20"/>
    <p:sldId id="351" r:id="rId21"/>
    <p:sldId id="353" r:id="rId22"/>
    <p:sldId id="354" r:id="rId23"/>
    <p:sldId id="334" r:id="rId24"/>
    <p:sldId id="339" r:id="rId25"/>
    <p:sldId id="341" r:id="rId26"/>
    <p:sldId id="342" r:id="rId27"/>
    <p:sldId id="362" r:id="rId28"/>
    <p:sldId id="364" r:id="rId29"/>
    <p:sldId id="365" r:id="rId30"/>
    <p:sldId id="363" r:id="rId31"/>
    <p:sldId id="358" r:id="rId32"/>
    <p:sldId id="360" r:id="rId33"/>
    <p:sldId id="366" r:id="rId34"/>
    <p:sldId id="346" r:id="rId35"/>
    <p:sldId id="349" r:id="rId36"/>
    <p:sldId id="350" r:id="rId37"/>
    <p:sldId id="27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979"/>
    <a:srgbClr val="CCFFCC"/>
    <a:srgbClr val="FFFFCC"/>
    <a:srgbClr val="FFFF99"/>
    <a:srgbClr val="CCECFF"/>
    <a:srgbClr val="336600"/>
    <a:srgbClr val="333300"/>
    <a:srgbClr val="669900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4CB83-DCC9-4104-8489-44FF7B44E241}" type="doc">
      <dgm:prSet loTypeId="urn:microsoft.com/office/officeart/2005/8/layout/hProcess10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B16C50-C060-4AF7-92E5-CD9CEB4A225D}">
      <dgm:prSet custT="1"/>
      <dgm:spPr>
        <a:xfrm>
          <a:off x="5172470" y="1033069"/>
          <a:ext cx="3422121" cy="1813571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Произведена замена </a:t>
          </a:r>
          <a:r>
            <a:rPr lang="ru-RU" sz="1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66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фельдшерско-акушерских пунктов и </a:t>
          </a:r>
          <a:r>
            <a:rPr lang="ru-RU" sz="1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1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врачебной амбулатории, находящихся в аварийном состоянии</a:t>
          </a:r>
          <a:endParaRPr lang="ru-RU" sz="12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910BB74-4D37-416F-8594-A31EE1F1BD47}" type="parTrans" cxnId="{28AC55D5-8E43-47B6-9727-31D084BB46FF}">
      <dgm:prSet/>
      <dgm:spPr/>
      <dgm:t>
        <a:bodyPr/>
        <a:lstStyle/>
        <a:p>
          <a:endParaRPr lang="ru-RU"/>
        </a:p>
      </dgm:t>
    </dgm:pt>
    <dgm:pt modelId="{71EBEF92-A755-4918-A521-DC1E7F6B8AA3}" type="sibTrans" cxnId="{28AC55D5-8E43-47B6-9727-31D084BB46FF}">
      <dgm:prSet/>
      <dgm:spPr/>
      <dgm:t>
        <a:bodyPr/>
        <a:lstStyle/>
        <a:p>
          <a:endParaRPr lang="ru-RU"/>
        </a:p>
      </dgm:t>
    </dgm:pt>
    <dgm:pt modelId="{893246B5-3316-462B-96CD-1CC433F732B3}">
      <dgm:prSet custT="1"/>
      <dgm:spPr>
        <a:xfrm>
          <a:off x="258807" y="1088143"/>
          <a:ext cx="3525930" cy="1813571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Создано </a:t>
          </a:r>
          <a:r>
            <a:rPr lang="ru-RU" sz="1200" b="1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4</a:t>
          </a:r>
          <a:r>
            <a:rPr lang="ru-RU" sz="1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новых фельдшерско-акушерских пункта (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Ельниковский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район – с. Софьино, с. Старо-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Тештилимские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Выселки, 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Кадошкинский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район – с. Нагаево, 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Старошайговский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район – с. Новая Александровка)</a:t>
          </a:r>
          <a:endParaRPr lang="ru-RU" sz="12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829326E-343E-47D7-9783-43F751ABA16B}" type="sibTrans" cxnId="{BADF5EC9-E930-4851-8B84-624CABDEF41B}">
      <dgm:prSet/>
      <dgm:spPr>
        <a:xfrm rot="5399132">
          <a:off x="4225923" y="-315441"/>
          <a:ext cx="449714" cy="630883"/>
        </a:xfr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A2B7BD-1673-40F3-A957-46D2F79A3F2F}" type="parTrans" cxnId="{BADF5EC9-E930-4851-8B84-624CABDEF41B}">
      <dgm:prSet/>
      <dgm:spPr/>
      <dgm:t>
        <a:bodyPr/>
        <a:lstStyle/>
        <a:p>
          <a:endParaRPr lang="ru-RU"/>
        </a:p>
      </dgm:t>
    </dgm:pt>
    <dgm:pt modelId="{64C1B9D7-E5AD-4E9A-AA97-D7AE2DDB76AD}" type="pres">
      <dgm:prSet presAssocID="{1F54CB83-DCC9-4104-8489-44FF7B44E2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02D70-CEDA-4FC7-BE8B-B67C7985D6E4}" type="pres">
      <dgm:prSet presAssocID="{893246B5-3316-462B-96CD-1CC433F732B3}" presName="composite" presStyleCnt="0"/>
      <dgm:spPr/>
    </dgm:pt>
    <dgm:pt modelId="{3C1FCA17-32DE-42EB-84CC-534022C84A7D}" type="pres">
      <dgm:prSet presAssocID="{893246B5-3316-462B-96CD-1CC433F732B3}" presName="imagSh" presStyleLbl="bgImgPlace1" presStyleIdx="0" presStyleCnt="2" custScaleX="118880" custScaleY="85175" custLinFactNeighborX="10469" custLinFactNeighborY="-16634"/>
      <dgm:spPr>
        <a:xfrm>
          <a:off x="271155" y="0"/>
          <a:ext cx="3477453" cy="1813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</dgm:pt>
    <dgm:pt modelId="{2BC3EB04-F38F-4A4C-8B6F-1219B65C4F25}" type="pres">
      <dgm:prSet presAssocID="{893246B5-3316-462B-96CD-1CC433F732B3}" presName="txNode" presStyleLbl="node1" presStyleIdx="0" presStyleCnt="2" custScaleX="147522" custScaleY="100000" custLinFactNeighborX="-9799" custLinFactNeighborY="997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4727E75-E74B-459A-94BE-5496F32E5AF9}" type="pres">
      <dgm:prSet presAssocID="{3829326E-343E-47D7-9783-43F751ABA16B}" presName="sibTrans" presStyleLbl="sibTrans2D1" presStyleIdx="0" presStyleCnt="1" custAng="6484715" custScaleX="123847" custScaleY="102257" custLinFactNeighborX="-88090" custLinFactNeighborY="-7907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16AAD75-4228-489A-AD53-EA35A04C63F3}" type="pres">
      <dgm:prSet presAssocID="{3829326E-343E-47D7-9783-43F751ABA16B}" presName="connTx" presStyleLbl="sibTrans2D1" presStyleIdx="0" presStyleCnt="1"/>
      <dgm:spPr/>
      <dgm:t>
        <a:bodyPr/>
        <a:lstStyle/>
        <a:p>
          <a:endParaRPr lang="ru-RU"/>
        </a:p>
      </dgm:t>
    </dgm:pt>
    <dgm:pt modelId="{39B8EAF2-E434-4766-9A60-A4D2FD1EFD76}" type="pres">
      <dgm:prSet presAssocID="{35B16C50-C060-4AF7-92E5-CD9CEB4A225D}" presName="composite" presStyleCnt="0"/>
      <dgm:spPr/>
    </dgm:pt>
    <dgm:pt modelId="{705D37A6-2D46-45FC-A8FB-1D458720BAFB}" type="pres">
      <dgm:prSet presAssocID="{35B16C50-C060-4AF7-92E5-CD9CEB4A225D}" presName="imagSh" presStyleLbl="bgImgPlace1" presStyleIdx="1" presStyleCnt="2" custScaleX="118417" custScaleY="88290" custLinFactNeighborX="7620" custLinFactNeighborY="-397"/>
      <dgm:spPr>
        <a:xfrm>
          <a:off x="5112771" y="-52924"/>
          <a:ext cx="3600416" cy="20252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</dgm:pt>
    <dgm:pt modelId="{89D20103-FAD4-4D64-951E-1F35B7E47F89}" type="pres">
      <dgm:prSet presAssocID="{35B16C50-C060-4AF7-92E5-CD9CEB4A225D}" presName="txNode" presStyleLbl="node1" presStyleIdx="1" presStyleCnt="2" custScaleX="115166" custScaleY="100000" custLinFactNeighborX="-427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E274B6A-CEE1-45C0-8F5A-18A40D2E4DDF}" type="presOf" srcId="{3829326E-343E-47D7-9783-43F751ABA16B}" destId="{D4727E75-E74B-459A-94BE-5496F32E5AF9}" srcOrd="0" destOrd="0" presId="urn:microsoft.com/office/officeart/2005/8/layout/hProcess10"/>
    <dgm:cxn modelId="{C47450FD-0D51-41AE-A893-8B58972144B1}" type="presOf" srcId="{893246B5-3316-462B-96CD-1CC433F732B3}" destId="{2BC3EB04-F38F-4A4C-8B6F-1219B65C4F25}" srcOrd="0" destOrd="0" presId="urn:microsoft.com/office/officeart/2005/8/layout/hProcess10"/>
    <dgm:cxn modelId="{CB7C82A5-50B2-4783-8BEF-208C65CBC2DD}" type="presOf" srcId="{35B16C50-C060-4AF7-92E5-CD9CEB4A225D}" destId="{89D20103-FAD4-4D64-951E-1F35B7E47F89}" srcOrd="0" destOrd="0" presId="urn:microsoft.com/office/officeart/2005/8/layout/hProcess10"/>
    <dgm:cxn modelId="{BADF5EC9-E930-4851-8B84-624CABDEF41B}" srcId="{1F54CB83-DCC9-4104-8489-44FF7B44E241}" destId="{893246B5-3316-462B-96CD-1CC433F732B3}" srcOrd="0" destOrd="0" parTransId="{3DA2B7BD-1673-40F3-A957-46D2F79A3F2F}" sibTransId="{3829326E-343E-47D7-9783-43F751ABA16B}"/>
    <dgm:cxn modelId="{28AC55D5-8E43-47B6-9727-31D084BB46FF}" srcId="{1F54CB83-DCC9-4104-8489-44FF7B44E241}" destId="{35B16C50-C060-4AF7-92E5-CD9CEB4A225D}" srcOrd="1" destOrd="0" parTransId="{5910BB74-4D37-416F-8594-A31EE1F1BD47}" sibTransId="{71EBEF92-A755-4918-A521-DC1E7F6B8AA3}"/>
    <dgm:cxn modelId="{EE6C0FD0-417B-4B0C-B7E5-967F579921C7}" type="presOf" srcId="{3829326E-343E-47D7-9783-43F751ABA16B}" destId="{316AAD75-4228-489A-AD53-EA35A04C63F3}" srcOrd="1" destOrd="0" presId="urn:microsoft.com/office/officeart/2005/8/layout/hProcess10"/>
    <dgm:cxn modelId="{2646AF82-F9BF-4F5B-A099-F6ED5479610F}" type="presOf" srcId="{1F54CB83-DCC9-4104-8489-44FF7B44E241}" destId="{64C1B9D7-E5AD-4E9A-AA97-D7AE2DDB76AD}" srcOrd="0" destOrd="0" presId="urn:microsoft.com/office/officeart/2005/8/layout/hProcess10"/>
    <dgm:cxn modelId="{D01A0D36-0E85-4E8A-B7EC-BAB036452A2E}" type="presParOf" srcId="{64C1B9D7-E5AD-4E9A-AA97-D7AE2DDB76AD}" destId="{18102D70-CEDA-4FC7-BE8B-B67C7985D6E4}" srcOrd="0" destOrd="0" presId="urn:microsoft.com/office/officeart/2005/8/layout/hProcess10"/>
    <dgm:cxn modelId="{C4EAA669-4F20-49F9-B1AF-DFC5F5F750C5}" type="presParOf" srcId="{18102D70-CEDA-4FC7-BE8B-B67C7985D6E4}" destId="{3C1FCA17-32DE-42EB-84CC-534022C84A7D}" srcOrd="0" destOrd="0" presId="urn:microsoft.com/office/officeart/2005/8/layout/hProcess10"/>
    <dgm:cxn modelId="{75D7B755-A55E-41D9-A2BC-83F13469DC0B}" type="presParOf" srcId="{18102D70-CEDA-4FC7-BE8B-B67C7985D6E4}" destId="{2BC3EB04-F38F-4A4C-8B6F-1219B65C4F25}" srcOrd="1" destOrd="0" presId="urn:microsoft.com/office/officeart/2005/8/layout/hProcess10"/>
    <dgm:cxn modelId="{8D5F011C-95D8-4C5F-8BC0-ADC5EEC5FF7A}" type="presParOf" srcId="{64C1B9D7-E5AD-4E9A-AA97-D7AE2DDB76AD}" destId="{D4727E75-E74B-459A-94BE-5496F32E5AF9}" srcOrd="1" destOrd="0" presId="urn:microsoft.com/office/officeart/2005/8/layout/hProcess10"/>
    <dgm:cxn modelId="{F7D47286-E243-4FCF-88B3-21CBC9578DC0}" type="presParOf" srcId="{D4727E75-E74B-459A-94BE-5496F32E5AF9}" destId="{316AAD75-4228-489A-AD53-EA35A04C63F3}" srcOrd="0" destOrd="0" presId="urn:microsoft.com/office/officeart/2005/8/layout/hProcess10"/>
    <dgm:cxn modelId="{9209582C-39C5-4EB0-842C-88E967AE12A9}" type="presParOf" srcId="{64C1B9D7-E5AD-4E9A-AA97-D7AE2DDB76AD}" destId="{39B8EAF2-E434-4766-9A60-A4D2FD1EFD76}" srcOrd="2" destOrd="0" presId="urn:microsoft.com/office/officeart/2005/8/layout/hProcess10"/>
    <dgm:cxn modelId="{962B6CE3-0AEE-4038-901C-7AA807DD49A4}" type="presParOf" srcId="{39B8EAF2-E434-4766-9A60-A4D2FD1EFD76}" destId="{705D37A6-2D46-45FC-A8FB-1D458720BAFB}" srcOrd="0" destOrd="0" presId="urn:microsoft.com/office/officeart/2005/8/layout/hProcess10"/>
    <dgm:cxn modelId="{3B328BFD-17B7-4619-BC25-D8C0DB3C6E21}" type="presParOf" srcId="{39B8EAF2-E434-4766-9A60-A4D2FD1EFD76}" destId="{89D20103-FAD4-4D64-951E-1F35B7E47F8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4CB83-DCC9-4104-8489-44FF7B44E241}" type="doc">
      <dgm:prSet loTypeId="urn:microsoft.com/office/officeart/2005/8/layout/hProcess10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B16C50-C060-4AF7-92E5-CD9CEB4A225D}">
      <dgm:prSet custT="1"/>
      <dgm:spPr>
        <a:xfrm>
          <a:off x="5172470" y="1033069"/>
          <a:ext cx="3422121" cy="1813571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1) комплекс диагностический для ультразвуковых исследований экспертного класса с возможностью исследования 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брахиоцефальных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сосудов, аорты, нижней полой вены, выполнения 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транскраниальных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исследований, 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трансторакальной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и </a:t>
          </a:r>
          <a:r>
            <a:rPr lang="ru-RU" sz="1200" b="1" dirty="0" err="1">
              <a:latin typeface="Times New Roman" pitchFamily="18" charset="0"/>
              <a:ea typeface="+mn-ea"/>
              <a:cs typeface="Times New Roman" pitchFamily="18" charset="0"/>
            </a:rPr>
            <a:t>чреспищеводной</a:t>
          </a:r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эхокардиографии;</a:t>
          </a:r>
        </a:p>
        <a:p>
          <a:r>
            <a:rPr lang="ru-RU" sz="1200" b="1" dirty="0">
              <a:latin typeface="Times New Roman" pitchFamily="18" charset="0"/>
              <a:ea typeface="+mn-ea"/>
              <a:cs typeface="Times New Roman" pitchFamily="18" charset="0"/>
            </a:rPr>
            <a:t> 2) аппарат искусственной вентиляции легких. </a:t>
          </a:r>
          <a:endParaRPr lang="ru-RU" sz="12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910BB74-4D37-416F-8594-A31EE1F1BD47}" type="parTrans" cxnId="{28AC55D5-8E43-47B6-9727-31D084BB46FF}">
      <dgm:prSet/>
      <dgm:spPr/>
      <dgm:t>
        <a:bodyPr/>
        <a:lstStyle/>
        <a:p>
          <a:endParaRPr lang="ru-RU"/>
        </a:p>
      </dgm:t>
    </dgm:pt>
    <dgm:pt modelId="{71EBEF92-A755-4918-A521-DC1E7F6B8AA3}" type="sibTrans" cxnId="{28AC55D5-8E43-47B6-9727-31D084BB46FF}">
      <dgm:prSet/>
      <dgm:spPr/>
      <dgm:t>
        <a:bodyPr/>
        <a:lstStyle/>
        <a:p>
          <a:endParaRPr lang="ru-RU"/>
        </a:p>
      </dgm:t>
    </dgm:pt>
    <dgm:pt modelId="{2C2CB858-0EFB-477C-A901-E5FE3AD8192C}">
      <dgm:prSet custT="1"/>
      <dgm:spPr>
        <a:xfrm>
          <a:off x="5172470" y="1033069"/>
          <a:ext cx="3422121" cy="1813571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Times New Roman" pitchFamily="18" charset="0"/>
              <a:ea typeface="+mn-ea"/>
              <a:cs typeface="Times New Roman" pitchFamily="18" charset="0"/>
            </a:rPr>
            <a:t>1) томограф рентгеновский компьютерный от 16 срезов с программным обеспечением и сопутствующим оборудованием для выполнения исследований сердца и головного мозга, в том числе перфузии и КТ-ангиографии.</a:t>
          </a:r>
        </a:p>
      </dgm:t>
    </dgm:pt>
    <dgm:pt modelId="{3D7BEE88-D000-463B-AC7E-54D9157B1513}" type="parTrans" cxnId="{3B918BC7-1EFE-40BF-A522-813F5465604A}">
      <dgm:prSet/>
      <dgm:spPr/>
      <dgm:t>
        <a:bodyPr/>
        <a:lstStyle/>
        <a:p>
          <a:endParaRPr lang="ru-RU"/>
        </a:p>
      </dgm:t>
    </dgm:pt>
    <dgm:pt modelId="{225B730F-F371-4991-8A30-FC7052C306FF}" type="sibTrans" cxnId="{3B918BC7-1EFE-40BF-A522-813F5465604A}">
      <dgm:prSet/>
      <dgm:spPr/>
      <dgm:t>
        <a:bodyPr/>
        <a:lstStyle/>
        <a:p>
          <a:endParaRPr lang="ru-RU"/>
        </a:p>
      </dgm:t>
    </dgm:pt>
    <dgm:pt modelId="{893246B5-3316-462B-96CD-1CC433F732B3}">
      <dgm:prSet custT="1"/>
      <dgm:spPr>
        <a:xfrm>
          <a:off x="258807" y="1088143"/>
          <a:ext cx="3525930" cy="1813571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Times New Roman" pitchFamily="18" charset="0"/>
              <a:ea typeface="+mn-ea"/>
              <a:cs typeface="Times New Roman" pitchFamily="18" charset="0"/>
            </a:rPr>
            <a:t>1) томограф рентгеновский компьютерный от 16 срезов с программным обеспечением и сопутствующим оборудованием для выполнения исследований , в том числе перфузии и КТ-ангиографии.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>
              <a:latin typeface="Times New Roman" pitchFamily="18" charset="0"/>
              <a:ea typeface="+mn-ea"/>
              <a:cs typeface="Times New Roman" pitchFamily="18" charset="0"/>
            </a:rPr>
            <a:t>сердца и головного мозга</a:t>
          </a:r>
        </a:p>
      </dgm:t>
    </dgm:pt>
    <dgm:pt modelId="{3829326E-343E-47D7-9783-43F751ABA16B}" type="sibTrans" cxnId="{BADF5EC9-E930-4851-8B84-624CABDEF41B}">
      <dgm:prSet/>
      <dgm:spPr>
        <a:xfrm rot="5399132">
          <a:off x="4225923" y="-315441"/>
          <a:ext cx="449714" cy="630883"/>
        </a:xfr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A2B7BD-1673-40F3-A957-46D2F79A3F2F}" type="parTrans" cxnId="{BADF5EC9-E930-4851-8B84-624CABDEF41B}">
      <dgm:prSet/>
      <dgm:spPr/>
      <dgm:t>
        <a:bodyPr/>
        <a:lstStyle/>
        <a:p>
          <a:endParaRPr lang="ru-RU"/>
        </a:p>
      </dgm:t>
    </dgm:pt>
    <dgm:pt modelId="{64C1B9D7-E5AD-4E9A-AA97-D7AE2DDB76AD}" type="pres">
      <dgm:prSet presAssocID="{1F54CB83-DCC9-4104-8489-44FF7B44E2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02D70-CEDA-4FC7-BE8B-B67C7985D6E4}" type="pres">
      <dgm:prSet presAssocID="{893246B5-3316-462B-96CD-1CC433F732B3}" presName="composite" presStyleCnt="0"/>
      <dgm:spPr/>
    </dgm:pt>
    <dgm:pt modelId="{3C1FCA17-32DE-42EB-84CC-534022C84A7D}" type="pres">
      <dgm:prSet presAssocID="{893246B5-3316-462B-96CD-1CC433F732B3}" presName="imagSh" presStyleLbl="bgImgPlace1" presStyleIdx="0" presStyleCnt="3" custScaleX="202340" custScaleY="98745" custLinFactX="100000" custLinFactNeighborX="141026" custLinFactNeighborY="-8316"/>
      <dgm:spPr>
        <a:xfrm>
          <a:off x="271155" y="0"/>
          <a:ext cx="3477453" cy="1813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</dgm:pt>
    <dgm:pt modelId="{2BC3EB04-F38F-4A4C-8B6F-1219B65C4F25}" type="pres">
      <dgm:prSet presAssocID="{893246B5-3316-462B-96CD-1CC433F732B3}" presName="txNode" presStyleLbl="node1" presStyleIdx="0" presStyleCnt="3" custScaleX="178221" custScaleY="92791" custLinFactX="100000" custLinFactNeighborX="127013" custLinFactNeighborY="92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4727E75-E74B-459A-94BE-5496F32E5AF9}" type="pres">
      <dgm:prSet presAssocID="{3829326E-343E-47D7-9783-43F751ABA16B}" presName="sibTrans" presStyleLbl="sibTrans2D1" presStyleIdx="0" presStyleCnt="2" custAng="17863698" custScaleX="258276" custScaleY="102257" custLinFactNeighborX="-25301" custLinFactNeighborY="-8521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16AAD75-4228-489A-AD53-EA35A04C63F3}" type="pres">
      <dgm:prSet presAssocID="{3829326E-343E-47D7-9783-43F751ABA16B}" presName="connTx" presStyleLbl="sibTrans2D1" presStyleIdx="0" presStyleCnt="2"/>
      <dgm:spPr/>
      <dgm:t>
        <a:bodyPr/>
        <a:lstStyle/>
        <a:p>
          <a:endParaRPr lang="ru-RU"/>
        </a:p>
      </dgm:t>
    </dgm:pt>
    <dgm:pt modelId="{39B8EAF2-E434-4766-9A60-A4D2FD1EFD76}" type="pres">
      <dgm:prSet presAssocID="{35B16C50-C060-4AF7-92E5-CD9CEB4A225D}" presName="composite" presStyleCnt="0"/>
      <dgm:spPr/>
    </dgm:pt>
    <dgm:pt modelId="{705D37A6-2D46-45FC-A8FB-1D458720BAFB}" type="pres">
      <dgm:prSet presAssocID="{35B16C50-C060-4AF7-92E5-CD9CEB4A225D}" presName="imagSh" presStyleLbl="bgImgPlace1" presStyleIdx="1" presStyleCnt="3" custScaleX="201452" custScaleY="92858" custLinFactX="-100000" custLinFactNeighborX="-139985" custLinFactNeighborY="-6626"/>
      <dgm:spPr>
        <a:xfrm>
          <a:off x="5112771" y="-52924"/>
          <a:ext cx="3600416" cy="20252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</dgm:pt>
    <dgm:pt modelId="{89D20103-FAD4-4D64-951E-1F35B7E47F89}" type="pres">
      <dgm:prSet presAssocID="{35B16C50-C060-4AF7-92E5-CD9CEB4A225D}" presName="txNode" presStyleLbl="node1" presStyleIdx="1" presStyleCnt="3" custScaleX="174006" custScaleY="100000" custLinFactX="-100000" custLinFactNeighborX="-156264" custLinFactNeighborY="758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B5B39A6-FA32-435C-9AB0-9BA277577B22}" type="pres">
      <dgm:prSet presAssocID="{71EBEF92-A755-4918-A521-DC1E7F6B8AA3}" presName="sibTrans" presStyleLbl="sibTrans2D1" presStyleIdx="1" presStyleCnt="2" custAng="3857723" custFlipHor="0" custScaleX="30199" custLinFactX="10895" custLinFactNeighborX="100000" custLinFactNeighborY="-91283"/>
      <dgm:spPr/>
      <dgm:t>
        <a:bodyPr/>
        <a:lstStyle/>
        <a:p>
          <a:endParaRPr lang="ru-RU"/>
        </a:p>
      </dgm:t>
    </dgm:pt>
    <dgm:pt modelId="{5003943C-6E1D-4F43-8E17-F954810D0E57}" type="pres">
      <dgm:prSet presAssocID="{71EBEF92-A755-4918-A521-DC1E7F6B8AA3}" presName="connTx" presStyleLbl="sibTrans2D1" presStyleIdx="1" presStyleCnt="2"/>
      <dgm:spPr/>
      <dgm:t>
        <a:bodyPr/>
        <a:lstStyle/>
        <a:p>
          <a:endParaRPr lang="ru-RU"/>
        </a:p>
      </dgm:t>
    </dgm:pt>
    <dgm:pt modelId="{78BC0382-5C9A-4FBE-B2BC-64A650EED3BA}" type="pres">
      <dgm:prSet presAssocID="{2C2CB858-0EFB-477C-A901-E5FE3AD8192C}" presName="composite" presStyleCnt="0"/>
      <dgm:spPr/>
    </dgm:pt>
    <dgm:pt modelId="{C0D19101-C3AA-4E93-A715-FFEE66C4A62D}" type="pres">
      <dgm:prSet presAssocID="{2C2CB858-0EFB-477C-A901-E5FE3AD8192C}" presName="imagSh" presStyleLbl="bgImgPlace1" presStyleIdx="2" presStyleCnt="3" custScaleX="18396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B565FE52-9A37-466C-8D06-1E491FF32806}" type="pres">
      <dgm:prSet presAssocID="{2C2CB858-0EFB-477C-A901-E5FE3AD8192C}" presName="txNode" presStyleLbl="node1" presStyleIdx="2" presStyleCnt="3" custScaleX="128770" custScaleY="100000" custLinFactNeighborX="-18588" custLinFactNeighborY="6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86251-4CA3-4BE2-8CE6-DD62C3DD8D67}" type="presOf" srcId="{3829326E-343E-47D7-9783-43F751ABA16B}" destId="{D4727E75-E74B-459A-94BE-5496F32E5AF9}" srcOrd="0" destOrd="0" presId="urn:microsoft.com/office/officeart/2005/8/layout/hProcess10"/>
    <dgm:cxn modelId="{668FE239-AF82-4D5F-93AD-28AEDFD4D9C2}" type="presOf" srcId="{35B16C50-C060-4AF7-92E5-CD9CEB4A225D}" destId="{89D20103-FAD4-4D64-951E-1F35B7E47F89}" srcOrd="0" destOrd="0" presId="urn:microsoft.com/office/officeart/2005/8/layout/hProcess10"/>
    <dgm:cxn modelId="{B9F53E1D-55C7-4C9F-8E31-110ACBC981C9}" type="presOf" srcId="{71EBEF92-A755-4918-A521-DC1E7F6B8AA3}" destId="{5003943C-6E1D-4F43-8E17-F954810D0E57}" srcOrd="1" destOrd="0" presId="urn:microsoft.com/office/officeart/2005/8/layout/hProcess10"/>
    <dgm:cxn modelId="{F0943191-4764-4A26-AD57-9E9059EE0415}" type="presOf" srcId="{71EBEF92-A755-4918-A521-DC1E7F6B8AA3}" destId="{5B5B39A6-FA32-435C-9AB0-9BA277577B22}" srcOrd="0" destOrd="0" presId="urn:microsoft.com/office/officeart/2005/8/layout/hProcess10"/>
    <dgm:cxn modelId="{BADF5EC9-E930-4851-8B84-624CABDEF41B}" srcId="{1F54CB83-DCC9-4104-8489-44FF7B44E241}" destId="{893246B5-3316-462B-96CD-1CC433F732B3}" srcOrd="0" destOrd="0" parTransId="{3DA2B7BD-1673-40F3-A957-46D2F79A3F2F}" sibTransId="{3829326E-343E-47D7-9783-43F751ABA16B}"/>
    <dgm:cxn modelId="{28AC55D5-8E43-47B6-9727-31D084BB46FF}" srcId="{1F54CB83-DCC9-4104-8489-44FF7B44E241}" destId="{35B16C50-C060-4AF7-92E5-CD9CEB4A225D}" srcOrd="1" destOrd="0" parTransId="{5910BB74-4D37-416F-8594-A31EE1F1BD47}" sibTransId="{71EBEF92-A755-4918-A521-DC1E7F6B8AA3}"/>
    <dgm:cxn modelId="{3B918BC7-1EFE-40BF-A522-813F5465604A}" srcId="{1F54CB83-DCC9-4104-8489-44FF7B44E241}" destId="{2C2CB858-0EFB-477C-A901-E5FE3AD8192C}" srcOrd="2" destOrd="0" parTransId="{3D7BEE88-D000-463B-AC7E-54D9157B1513}" sibTransId="{225B730F-F371-4991-8A30-FC7052C306FF}"/>
    <dgm:cxn modelId="{BA9DB862-1679-489C-917F-248D50464230}" type="presOf" srcId="{893246B5-3316-462B-96CD-1CC433F732B3}" destId="{2BC3EB04-F38F-4A4C-8B6F-1219B65C4F25}" srcOrd="0" destOrd="0" presId="urn:microsoft.com/office/officeart/2005/8/layout/hProcess10"/>
    <dgm:cxn modelId="{7AB053D6-6C97-4C17-AB22-97E2AB9ECFDC}" type="presOf" srcId="{2C2CB858-0EFB-477C-A901-E5FE3AD8192C}" destId="{B565FE52-9A37-466C-8D06-1E491FF32806}" srcOrd="0" destOrd="0" presId="urn:microsoft.com/office/officeart/2005/8/layout/hProcess10"/>
    <dgm:cxn modelId="{57069693-6E21-44CF-9066-B017DD65D5BE}" type="presOf" srcId="{1F54CB83-DCC9-4104-8489-44FF7B44E241}" destId="{64C1B9D7-E5AD-4E9A-AA97-D7AE2DDB76AD}" srcOrd="0" destOrd="0" presId="urn:microsoft.com/office/officeart/2005/8/layout/hProcess10"/>
    <dgm:cxn modelId="{C477B069-7618-4AC3-B469-8219EA5141AE}" type="presOf" srcId="{3829326E-343E-47D7-9783-43F751ABA16B}" destId="{316AAD75-4228-489A-AD53-EA35A04C63F3}" srcOrd="1" destOrd="0" presId="urn:microsoft.com/office/officeart/2005/8/layout/hProcess10"/>
    <dgm:cxn modelId="{35AC5C00-1753-4732-A1B7-4C8E812F6153}" type="presParOf" srcId="{64C1B9D7-E5AD-4E9A-AA97-D7AE2DDB76AD}" destId="{18102D70-CEDA-4FC7-BE8B-B67C7985D6E4}" srcOrd="0" destOrd="0" presId="urn:microsoft.com/office/officeart/2005/8/layout/hProcess10"/>
    <dgm:cxn modelId="{3DDD0579-3476-4CD2-94A6-74AA9A500A3E}" type="presParOf" srcId="{18102D70-CEDA-4FC7-BE8B-B67C7985D6E4}" destId="{3C1FCA17-32DE-42EB-84CC-534022C84A7D}" srcOrd="0" destOrd="0" presId="urn:microsoft.com/office/officeart/2005/8/layout/hProcess10"/>
    <dgm:cxn modelId="{67DA9121-0CB7-4B91-AE46-189B59292727}" type="presParOf" srcId="{18102D70-CEDA-4FC7-BE8B-B67C7985D6E4}" destId="{2BC3EB04-F38F-4A4C-8B6F-1219B65C4F25}" srcOrd="1" destOrd="0" presId="urn:microsoft.com/office/officeart/2005/8/layout/hProcess10"/>
    <dgm:cxn modelId="{8BE5D21C-A08D-4E47-8315-3D1630E1ED9B}" type="presParOf" srcId="{64C1B9D7-E5AD-4E9A-AA97-D7AE2DDB76AD}" destId="{D4727E75-E74B-459A-94BE-5496F32E5AF9}" srcOrd="1" destOrd="0" presId="urn:microsoft.com/office/officeart/2005/8/layout/hProcess10"/>
    <dgm:cxn modelId="{D71B75B1-1525-4ED2-85C1-854AD52A6046}" type="presParOf" srcId="{D4727E75-E74B-459A-94BE-5496F32E5AF9}" destId="{316AAD75-4228-489A-AD53-EA35A04C63F3}" srcOrd="0" destOrd="0" presId="urn:microsoft.com/office/officeart/2005/8/layout/hProcess10"/>
    <dgm:cxn modelId="{59E67D35-A64A-4027-96D3-540EEFCEB674}" type="presParOf" srcId="{64C1B9D7-E5AD-4E9A-AA97-D7AE2DDB76AD}" destId="{39B8EAF2-E434-4766-9A60-A4D2FD1EFD76}" srcOrd="2" destOrd="0" presId="urn:microsoft.com/office/officeart/2005/8/layout/hProcess10"/>
    <dgm:cxn modelId="{3E253E21-8E5C-4D62-BC05-B068B6EA6002}" type="presParOf" srcId="{39B8EAF2-E434-4766-9A60-A4D2FD1EFD76}" destId="{705D37A6-2D46-45FC-A8FB-1D458720BAFB}" srcOrd="0" destOrd="0" presId="urn:microsoft.com/office/officeart/2005/8/layout/hProcess10"/>
    <dgm:cxn modelId="{B7C43FC0-22B3-4790-BE95-0433B5CF0BF1}" type="presParOf" srcId="{39B8EAF2-E434-4766-9A60-A4D2FD1EFD76}" destId="{89D20103-FAD4-4D64-951E-1F35B7E47F89}" srcOrd="1" destOrd="0" presId="urn:microsoft.com/office/officeart/2005/8/layout/hProcess10"/>
    <dgm:cxn modelId="{3069BF89-F53C-4C64-A62A-26B5168711C7}" type="presParOf" srcId="{64C1B9D7-E5AD-4E9A-AA97-D7AE2DDB76AD}" destId="{5B5B39A6-FA32-435C-9AB0-9BA277577B22}" srcOrd="3" destOrd="0" presId="urn:microsoft.com/office/officeart/2005/8/layout/hProcess10"/>
    <dgm:cxn modelId="{A2E32BE8-A6D5-4F9E-8E92-447C62944783}" type="presParOf" srcId="{5B5B39A6-FA32-435C-9AB0-9BA277577B22}" destId="{5003943C-6E1D-4F43-8E17-F954810D0E57}" srcOrd="0" destOrd="0" presId="urn:microsoft.com/office/officeart/2005/8/layout/hProcess10"/>
    <dgm:cxn modelId="{FC8FE924-01C1-4F56-ADAC-768C6334CCEA}" type="presParOf" srcId="{64C1B9D7-E5AD-4E9A-AA97-D7AE2DDB76AD}" destId="{78BC0382-5C9A-4FBE-B2BC-64A650EED3BA}" srcOrd="4" destOrd="0" presId="urn:microsoft.com/office/officeart/2005/8/layout/hProcess10"/>
    <dgm:cxn modelId="{711501B1-EB77-4CD6-B1E5-EB6D8664044F}" type="presParOf" srcId="{78BC0382-5C9A-4FBE-B2BC-64A650EED3BA}" destId="{C0D19101-C3AA-4E93-A715-FFEE66C4A62D}" srcOrd="0" destOrd="0" presId="urn:microsoft.com/office/officeart/2005/8/layout/hProcess10"/>
    <dgm:cxn modelId="{9E4B22AA-8741-4DF5-AA72-B33F07A4D259}" type="presParOf" srcId="{78BC0382-5C9A-4FBE-B2BC-64A650EED3BA}" destId="{B565FE52-9A37-466C-8D06-1E491FF3280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FCA17-32DE-42EB-84CC-534022C84A7D}">
      <dsp:nvSpPr>
        <dsp:cNvPr id="0" name=""/>
        <dsp:cNvSpPr/>
      </dsp:nvSpPr>
      <dsp:spPr>
        <a:xfrm>
          <a:off x="196898" y="0"/>
          <a:ext cx="2228479" cy="10990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C3EB04-F38F-4A4C-8B6F-1219B65C4F25}">
      <dsp:nvSpPr>
        <dsp:cNvPr id="0" name=""/>
        <dsp:cNvSpPr/>
      </dsp:nvSpPr>
      <dsp:spPr>
        <a:xfrm>
          <a:off x="0" y="774212"/>
          <a:ext cx="2765391" cy="1290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Создано </a:t>
          </a:r>
          <a:r>
            <a:rPr lang="ru-RU" sz="1200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4</a:t>
          </a:r>
          <a:r>
            <a:rPr lang="ru-RU" sz="12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новых фельдшерско-акушерских пункта (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Ельниковский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район – с. Софьино, с. Старо-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Тештилимские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Выселки, 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Кадошкинский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район – с. Нагаево, 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Старошайговский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район – с. Новая Александровка)</a:t>
          </a:r>
          <a:endParaRPr lang="ru-RU" sz="12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7793" y="812005"/>
        <a:ext cx="2689805" cy="1214768"/>
      </dsp:txXfrm>
    </dsp:sp>
    <dsp:sp modelId="{D4727E75-E74B-459A-94BE-5496F32E5AF9}">
      <dsp:nvSpPr>
        <dsp:cNvPr id="0" name=""/>
        <dsp:cNvSpPr/>
      </dsp:nvSpPr>
      <dsp:spPr>
        <a:xfrm rot="6536958">
          <a:off x="2425243" y="-10074"/>
          <a:ext cx="540468" cy="460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16768" y="16700"/>
        <a:ext cx="402289" cy="276359"/>
      </dsp:txXfrm>
    </dsp:sp>
    <dsp:sp modelId="{705D37A6-2D46-45FC-A8FB-1D458720BAFB}">
      <dsp:nvSpPr>
        <dsp:cNvPr id="0" name=""/>
        <dsp:cNvSpPr/>
      </dsp:nvSpPr>
      <dsp:spPr>
        <a:xfrm>
          <a:off x="3672090" y="32652"/>
          <a:ext cx="2219799" cy="11392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D20103-FAD4-4D64-951E-1F35B7E47F89}">
      <dsp:nvSpPr>
        <dsp:cNvPr id="0" name=""/>
        <dsp:cNvSpPr/>
      </dsp:nvSpPr>
      <dsp:spPr>
        <a:xfrm>
          <a:off x="3784743" y="736437"/>
          <a:ext cx="2158857" cy="1290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78827"/>
                <a:satOff val="13192"/>
                <a:lumOff val="1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Произведена замена </a:t>
          </a:r>
          <a:r>
            <a:rPr lang="ru-RU" sz="12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66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фельдшерско-акушерских пунктов и </a:t>
          </a:r>
          <a:r>
            <a:rPr lang="ru-RU" sz="12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1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врачебной амбулатории, находящихся в аварийном состоянии</a:t>
          </a:r>
          <a:endParaRPr lang="ru-RU" sz="12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822536" y="774230"/>
        <a:ext cx="2083271" cy="1214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FCA17-32DE-42EB-84CC-534022C84A7D}">
      <dsp:nvSpPr>
        <dsp:cNvPr id="0" name=""/>
        <dsp:cNvSpPr/>
      </dsp:nvSpPr>
      <dsp:spPr>
        <a:xfrm>
          <a:off x="4253279" y="64850"/>
          <a:ext cx="3565646" cy="1740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C3EB04-F38F-4A4C-8B6F-1219B65C4F25}">
      <dsp:nvSpPr>
        <dsp:cNvPr id="0" name=""/>
        <dsp:cNvSpPr/>
      </dsp:nvSpPr>
      <dsp:spPr>
        <a:xfrm>
          <a:off x="4505725" y="1484359"/>
          <a:ext cx="3140620" cy="1635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Times New Roman" pitchFamily="18" charset="0"/>
              <a:ea typeface="+mn-ea"/>
              <a:cs typeface="Times New Roman" pitchFamily="18" charset="0"/>
            </a:rPr>
            <a:t>1) томограф рентгеновский компьютерный от 16 срезов с программным обеспечением и сопутствующим оборудованием для выполнения исследований , в том числе перфузии и КТ-ангиографии.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ea typeface="+mn-ea"/>
              <a:cs typeface="Times New Roman" pitchFamily="18" charset="0"/>
            </a:rPr>
            <a:t>сердца и головного мозга</a:t>
          </a:r>
        </a:p>
      </dsp:txBody>
      <dsp:txXfrm>
        <a:off x="4553617" y="1532251"/>
        <a:ext cx="3044836" cy="1539384"/>
      </dsp:txXfrm>
    </dsp:sp>
    <dsp:sp modelId="{D4727E75-E74B-459A-94BE-5496F32E5AF9}">
      <dsp:nvSpPr>
        <dsp:cNvPr id="0" name=""/>
        <dsp:cNvSpPr/>
      </dsp:nvSpPr>
      <dsp:spPr>
        <a:xfrm rot="7086758">
          <a:off x="3610281" y="343470"/>
          <a:ext cx="545504" cy="432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705834" y="372782"/>
        <a:ext cx="415607" cy="259794"/>
      </dsp:txXfrm>
    </dsp:sp>
    <dsp:sp modelId="{705D37A6-2D46-45FC-A8FB-1D458720BAFB}">
      <dsp:nvSpPr>
        <dsp:cNvPr id="0" name=""/>
        <dsp:cNvSpPr/>
      </dsp:nvSpPr>
      <dsp:spPr>
        <a:xfrm>
          <a:off x="99838" y="88807"/>
          <a:ext cx="3549998" cy="16363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D20103-FAD4-4D64-951E-1F35B7E47F89}">
      <dsp:nvSpPr>
        <dsp:cNvPr id="0" name=""/>
        <dsp:cNvSpPr/>
      </dsp:nvSpPr>
      <dsp:spPr>
        <a:xfrm>
          <a:off x="341666" y="1333664"/>
          <a:ext cx="3066343" cy="176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89414"/>
                <a:satOff val="6596"/>
                <a:lumOff val="8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9414"/>
                <a:satOff val="6596"/>
                <a:lumOff val="8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9414"/>
                <a:satOff val="6596"/>
                <a:lumOff val="8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1) комплекс диагностический для ультразвуковых исследований экспертного класса с возможностью исследования 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брахиоцефальных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сосудов, аорты, нижней полой вены, выполнения 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транскраниальных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исследований, 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трансторакальной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и </a:t>
          </a:r>
          <a:r>
            <a:rPr lang="ru-RU" sz="1200" b="1" kern="1200" dirty="0" err="1">
              <a:latin typeface="Times New Roman" pitchFamily="18" charset="0"/>
              <a:ea typeface="+mn-ea"/>
              <a:cs typeface="Times New Roman" pitchFamily="18" charset="0"/>
            </a:rPr>
            <a:t>чреспищеводной</a:t>
          </a: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эхокардиографии;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ea typeface="+mn-ea"/>
              <a:cs typeface="Times New Roman" pitchFamily="18" charset="0"/>
            </a:rPr>
            <a:t> 2) аппарат искусственной вентиляции легких. </a:t>
          </a:r>
          <a:endParaRPr lang="ru-RU" sz="12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3279" y="1385277"/>
        <a:ext cx="2963117" cy="1658979"/>
      </dsp:txXfrm>
    </dsp:sp>
    <dsp:sp modelId="{5B5B39A6-FA32-435C-9AB0-9BA277577B22}">
      <dsp:nvSpPr>
        <dsp:cNvPr id="0" name=""/>
        <dsp:cNvSpPr/>
      </dsp:nvSpPr>
      <dsp:spPr>
        <a:xfrm rot="3918722">
          <a:off x="7914552" y="386422"/>
          <a:ext cx="524023" cy="423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78827"/>
                <a:satOff val="13192"/>
                <a:lumOff val="1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951538" y="413400"/>
        <a:ext cx="396993" cy="254059"/>
      </dsp:txXfrm>
    </dsp:sp>
    <dsp:sp modelId="{C0D19101-C3AA-4E93-A715-FFEE66C4A62D}">
      <dsp:nvSpPr>
        <dsp:cNvPr id="0" name=""/>
        <dsp:cNvSpPr/>
      </dsp:nvSpPr>
      <dsp:spPr>
        <a:xfrm>
          <a:off x="8606866" y="174107"/>
          <a:ext cx="3241771" cy="17622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565FE52-9A37-466C-8D06-1E491FF32806}">
      <dsp:nvSpPr>
        <dsp:cNvPr id="0" name=""/>
        <dsp:cNvSpPr/>
      </dsp:nvSpPr>
      <dsp:spPr>
        <a:xfrm>
          <a:off x="9052467" y="1338607"/>
          <a:ext cx="2269192" cy="176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78827"/>
                <a:satOff val="13192"/>
                <a:lumOff val="1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78827"/>
                <a:satOff val="13192"/>
                <a:lumOff val="1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78827"/>
                <a:satOff val="13192"/>
                <a:lumOff val="1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Times New Roman" pitchFamily="18" charset="0"/>
              <a:ea typeface="+mn-ea"/>
              <a:cs typeface="Times New Roman" pitchFamily="18" charset="0"/>
            </a:rPr>
            <a:t>1) томограф рентгеновский компьютерный от 16 срезов с программным обеспечением и сопутствующим оборудованием для выполнения исследований сердца и головного мозга, в том числе перфузии и КТ-ангиографии.</a:t>
          </a:r>
        </a:p>
      </dsp:txBody>
      <dsp:txXfrm>
        <a:off x="9104080" y="1390220"/>
        <a:ext cx="2165966" cy="1658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B19A-5AD1-4A98-86C8-C18AB2104190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3E827-E0EF-4FFB-B06D-5FFF5033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6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7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9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149066-E4C6-47B3-8EC0-05C9D45857F0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62D6-C4A9-4D83-9745-0763EF8D1F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1927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DB5B-D6E8-4BE2-BB75-95EA93C4C6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83F0-F839-4E92-A912-601DA27DA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59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44E0-2AD8-487D-A636-EA2A36E9B7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EE1E-F340-4984-A724-C719858749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6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3F46-1FD1-466B-ABCB-F248FE85BC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37985-6E55-44D2-9AAE-26A25CA46F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23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CC23-E171-49B8-8451-577778F189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7C81D-7001-43FB-9867-5CBE818849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70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7E73-957B-4EA0-ACF3-4E2CF5DDC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4F02B-7087-4096-BF89-55BF5A963E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75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B08E-CF53-4E60-A80F-D2239D6AD1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0075-16B2-4A64-8382-3C2EE7F75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70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B3D0-4B6A-4011-B31D-7D72D51088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7D3B6-03FF-4BF4-9E46-5FCC77B1D4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8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07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9A77-C62F-4238-B47B-DEE8B9FA7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56CE7-19C1-4596-BE89-FF7CD3139F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769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6B2D0-B771-433E-8AA0-E96B135D3D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C49E7-FDBE-48CB-9F45-60879A53A7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23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281B-E6C7-48C5-ADEF-259C512D61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C69B-F004-4252-A86C-CC3275EEA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845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3E7A-9ABC-4B4B-BCBF-93B75E1CBA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76A61-D766-4FE9-A8C3-7B59DBE11C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348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09600" y="19050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6EC8-7AF2-41F9-AC9B-C0D7E26629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022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0759-483F-4511-AACE-5285158426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FD117-D6E3-49B2-8DA7-5C622C1A0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84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87C3-96B0-43CD-8E0A-FD52A3C79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15C8D-61C2-4AFF-A575-851D2A5503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713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C343-EE40-424C-B04B-BFF5D499FC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FCE5-FD51-49C5-82D2-7E1321B8F2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09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47FF-BACD-4D3F-84C0-4DE9F5E3E3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07FD-186B-45FE-9A58-3D6343492D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94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A166-A727-4896-A826-EA2403106E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FE37-4510-4747-AEF4-B1E2BCABCC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1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58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C65F-0D44-47E9-93A5-C5663AB22F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E378-7169-4184-8CF2-FE3E237A5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1D47-E594-4D67-AF44-49E01E81F0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8BEA-F1BE-4819-BF0F-7927888F0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49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F0BD-72EB-4FA6-877F-4724E5F1ED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E646-6A8F-49E1-B1C0-CDEA21BF1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14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D77A-A103-48BA-8DA8-5F075E465C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DBB1-FD78-471F-88D1-BF9A2E8B9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6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D8E0-0FFA-4BD3-82F1-D8F80AFBA0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EE2D-2FE5-4064-B243-05CF3342B4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18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76F5-BD39-49AE-AE16-3F86ADE5D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9884-B622-4344-B467-4CD2F9414D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17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9BB0-6F4A-4C66-9FAE-30256F2284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977C-E494-43F2-9B8F-5D9C567A2D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2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DC91-CE79-4477-B4B0-FB4667A389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0E91-B5BC-4B83-AD93-9D48A71CE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45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F63CF9-8CDD-4AF8-87CD-A662EB5AD5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5BB1-E6B3-4824-96A3-9AB899E51BA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30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6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9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8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0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8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A143-9756-4D31-BDA0-9AE1F8C4233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68B5-F637-4FC7-988D-BEB9ABEB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C6926-9080-478C-96AA-56F5B687C9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4C9AF-4351-402C-8624-C557BE29414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FFA15-0118-41A4-A9E1-1C69798A7F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B455B-6A94-4688-AC63-2963FFB12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4.png"/><Relationship Id="rId7" Type="http://schemas.openxmlformats.org/officeDocument/2006/relationships/image" Target="../media/image4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4.png"/><Relationship Id="rId7" Type="http://schemas.openxmlformats.org/officeDocument/2006/relationships/image" Target="../media/image4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5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7.jpg"/><Relationship Id="rId11" Type="http://schemas.openxmlformats.org/officeDocument/2006/relationships/image" Target="../media/image60.jpeg"/><Relationship Id="rId5" Type="http://schemas.openxmlformats.org/officeDocument/2006/relationships/image" Target="../media/image56.jpeg"/><Relationship Id="rId10" Type="http://schemas.microsoft.com/office/2007/relationships/hdphoto" Target="../media/hdphoto6.wdp"/><Relationship Id="rId4" Type="http://schemas.openxmlformats.org/officeDocument/2006/relationships/image" Target="../media/image55.jpe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2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image" Target="../media/image9.e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0" y="1785938"/>
            <a:ext cx="12192000" cy="257175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итогах работы Министерства здравоохранения Республики Мордовия за 2019 год</a:t>
            </a:r>
          </a:p>
        </p:txBody>
      </p:sp>
      <p:sp>
        <p:nvSpPr>
          <p:cNvPr id="151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29126"/>
            <a:ext cx="12192000" cy="24288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здравоохранения Республики Мордовия </a:t>
            </a:r>
          </a:p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Маркин</a:t>
            </a:r>
          </a:p>
          <a:p>
            <a:pPr>
              <a:spcBef>
                <a:spcPct val="0"/>
              </a:spcBef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1600" b="1" dirty="0">
              <a:solidFill>
                <a:srgbClr val="2762E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rgbClr val="2762E5"/>
                </a:solidFill>
                <a:latin typeface="Times New Roman" pitchFamily="18" charset="0"/>
                <a:cs typeface="Times New Roman" pitchFamily="18" charset="0"/>
              </a:rPr>
              <a:t> 30  января 2020 г.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 descr="C:\Documents and Settings\Наташа\Мои документы\Мои рисунки\Р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7" y="214314"/>
            <a:ext cx="1386416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619751" y="500064"/>
            <a:ext cx="3947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МИНИСТЕРСТВО ЗДРАВООХРАНЕНИЯ </a:t>
            </a:r>
          </a:p>
          <a:p>
            <a:pPr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РЕСПУБЛИКИ      МОРДОВИЯ</a:t>
            </a:r>
          </a:p>
        </p:txBody>
      </p:sp>
    </p:spTree>
    <p:extLst>
      <p:ext uri="{BB962C8B-B14F-4D97-AF65-F5344CB8AC3E}">
        <p14:creationId xmlns:p14="http://schemas.microsoft.com/office/powerpoint/2010/main" val="12542616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4550" y="-1"/>
            <a:ext cx="9486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Создание/замена фельдшерских, фельдшерско-акушерских пунктов и врачебных амбулаторий в населённых пунктах с численностью населения от 101 человека до 2000 человек В рамках </a:t>
            </a:r>
            <a:r>
              <a:rPr lang="ru-RU" b="1" cap="all" dirty="0" err="1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b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РЕГИОНАЛЬНОГО ПРОЕКТА «РАЗВИТИЕ ПЕРВИЧНОЙ МЕДИКО-САНИТАРНОЙ ПОМОЩИ» В 2020 ГОДУ</a:t>
            </a:r>
            <a:endParaRPr lang="ru-RU" b="1" cap="all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53243" y="1512969"/>
            <a:ext cx="10389103" cy="10954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87" y="5425639"/>
            <a:ext cx="2441121" cy="1432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629" y="1600200"/>
            <a:ext cx="11650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Саранск: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Пушкино, д. Полянки;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Макаровка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земельный участок по ул. Ленинградская, д. 34;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Лямбирский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Татарская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Тавла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п. Николаевка;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Ардатовский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Турдаки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Жаренки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Л-Майдан, с. Солдатское;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Атюрьевский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Пичеполонга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Стрельниково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д. Новая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Кярьга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Атяшевский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Тетюши,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Киржеманы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Шейн-Майдан;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Березниковский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Дегилевка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Большеигнатовский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Протасово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Андреевка, с. Новое Баево;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Дубенский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Кочкурово,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Кабаево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Морга,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Енгалычево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Ломаты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Чеберчино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Ельниковский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Стародевичье;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Зубово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-Полянский район: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Булдыгино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Жуковка, с. Покровские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Селищи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Ачадово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Горенка;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Инсарский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Казеевка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Яндовище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Ичалковский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Тарханово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Кадошкинский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 Пушкино;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Ковылкинский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Троицк (амбулатория),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Н-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Лепьево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Самозлейка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Кочкуровский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Сабаево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Краснослободский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Сивинь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Новая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Карьга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Новый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д. Красная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Подгора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Мордовские Парки, с. Старая Рябка,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Шаверки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Ромодановский район: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Сахарного завода;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Рузаевский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с/з «Красное сельцо», с. Архангельское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Голицино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Мордовская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Пишля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Болдово,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Аргамаково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Инсар-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Акшино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Палаевка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Старошайговский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Летки, с. Старая Федоровка;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Темниковский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Старый Город, с. Старый Ковыляй, п.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Ушаковка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Русское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Тювеево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Теньгушевский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п.  Дачный,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Нароватово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Торбеевский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Кажлодка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Виндрей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с. Куликово;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Чамзинский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Кульмино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1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793" y="61580"/>
            <a:ext cx="9176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РЕГИОНАЛЬНОГО ПРОЕКТА «РАЗВИТИЕ ПЕРВИЧНОЙ МЕДИКО-САНИТАРНОЙ ПОМОЩИ» на 2020 ГОД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53852"/>
              </p:ext>
            </p:extLst>
          </p:nvPr>
        </p:nvGraphicFramePr>
        <p:xfrm>
          <a:off x="383721" y="1336988"/>
          <a:ext cx="11413671" cy="5470803"/>
        </p:xfrm>
        <a:graphic>
          <a:graphicData uri="http://schemas.openxmlformats.org/drawingml/2006/table">
            <a:tbl>
              <a:tblPr firstRow="1" firstCol="1" bandRow="1"/>
              <a:tblGrid>
                <a:gridCol w="563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2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6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6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85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92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показателя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Базовое значение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Период, год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Значение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граждан, прошедших профилактические осмотры, млн. чел.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0,446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0,449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0,454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впервые в жизни установленных неинфекционных заболеваний, выявленных при проведении диспансеризации и профилактическом медицинском осмотре у взрослого населения, от общего числа неинфекционных заболеваний с впервые установленным диагнозом, %</a:t>
                      </a: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26,2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26,2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26,2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5315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Количество медицинских организаций, участвующих в создании и тиражировании «Новой модели медицинской организации, оказывающей первичную медико-санитарную помощь» от общего количества медицинских организаций, оказывающих данный вид помощи, ед.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Доля записей к врачу, совершенных гражданами без очного обращения в регистратуру медицинской организации, %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31.10.2018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Доля обоснованных жалоб (от общего количества поступивших жалоб), урегулированных в досудебном порядке страховыми медицинскими организациями, %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дополнительный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69,6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72,6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76,6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19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Доля медицинских организаций, оказывающих в рамках обязательного медицинского страхования первичную медико-санитарную помощь, на базе которых функционируют каналы связи граждан со страховыми представителями страховых медицинских организаций (пост страхового представителя, телефон, терминал для связи со страховым представителем), %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дополнительный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54,9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74,5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Число лиц (пациентов), дополнительно эвакуированных с использованием санитарной авиации (ежегодно, человек)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дополнительный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Количество посещений при выездах мобильных медицинских бригад, тыс. посещений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дополнительный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Доля лиц, госпитализированных по экстренным показаниям в течение первых суток от общего числа больных, к которым совершены вылеты, %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дополнительный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315" marR="23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81500" y="1816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9473" y="1169576"/>
            <a:ext cx="981057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0" r="33810"/>
          <a:stretch/>
        </p:blipFill>
        <p:spPr>
          <a:xfrm>
            <a:off x="-1" y="5188625"/>
            <a:ext cx="4082144" cy="132647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26547" r="2937" b="10357"/>
          <a:stretch/>
        </p:blipFill>
        <p:spPr>
          <a:xfrm>
            <a:off x="8854283" y="4645479"/>
            <a:ext cx="3212530" cy="2157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731" y="61580"/>
            <a:ext cx="78538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ПРОЕКТ «БОРЬБА С СЕРДЕЧНО-СОСУДИСТЫМИ ЗАБОЛЕВАНИЯМИ»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13336" y="1093625"/>
            <a:ext cx="9933141" cy="1252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98670" y="1820636"/>
            <a:ext cx="6368143" cy="28899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сосудистый центр №2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базе ГБУЗ Республики Мордовия «Мордовская республиканская центральная клиническая больница»;</a:t>
            </a:r>
          </a:p>
          <a:p>
            <a:pPr indent="450215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Региональный сосудистый центр оснащен ангиографической системой;</a:t>
            </a:r>
          </a:p>
          <a:p>
            <a:pPr indent="450215"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первичное сосудистое отделение на базе ГБУЗ Республики Мордовия «Комсомольская ЦРБ» закуплено и поставлено следующее оборудование:  1) аппарат ультразвуковой для исследования сосудов сердца и мозга; 2) подъемник для больных в количестве 2 единиц.</a:t>
            </a: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>
              <a:spcAft>
                <a:spcPts val="0"/>
              </a:spcAft>
            </a:pP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18" descr="m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60242" y="1639065"/>
            <a:ext cx="5442535" cy="3235014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Снижение смертности от болезней системы кровообращения до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403,0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100 тыс. населения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82143" y="5115147"/>
            <a:ext cx="4925467" cy="1473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всего -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61,8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млн. рублей,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бюджет -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57,4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млн. рублей,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республиканский бюджет -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млн. рублей </a:t>
            </a:r>
          </a:p>
        </p:txBody>
      </p:sp>
      <p:sp>
        <p:nvSpPr>
          <p:cNvPr id="2" name="Овал 1"/>
          <p:cNvSpPr/>
          <p:nvPr/>
        </p:nvSpPr>
        <p:spPr>
          <a:xfrm>
            <a:off x="1771650" y="928993"/>
            <a:ext cx="2547255" cy="64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21" name="Кольцо 20"/>
          <p:cNvSpPr/>
          <p:nvPr/>
        </p:nvSpPr>
        <p:spPr>
          <a:xfrm>
            <a:off x="6131376" y="2122714"/>
            <a:ext cx="318409" cy="309759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6139540" y="2906979"/>
            <a:ext cx="302079" cy="302572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6147704" y="3363686"/>
            <a:ext cx="285751" cy="317922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48" y="4935505"/>
            <a:ext cx="1102179" cy="916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10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793" y="61580"/>
            <a:ext cx="9176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РЕГИОНАЛЬНОГО ПРОЕКТА «БОРЬБА С СЕРДЕЧНО-СОСУДИСТЫМИ ЗАБОЛЕВАНИЯМИ» В 2020 ГОДУ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41146" y="922565"/>
            <a:ext cx="954405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1336985"/>
            <a:ext cx="1102179" cy="91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83870" y="1560564"/>
            <a:ext cx="3135087" cy="79075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Финансирование проекта в 2020 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22821" y="1174639"/>
            <a:ext cx="5244989" cy="172266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– 136,35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бюджет – 130,31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Республиканский бюджет – 6,04 млн. рублей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436" y="3046059"/>
            <a:ext cx="11573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Переоснащение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медицинским оборудованием медицинские организации</a:t>
            </a:r>
            <a:endParaRPr lang="ru-RU" sz="2400" dirty="0">
              <a:ea typeface="Calibri"/>
              <a:cs typeface="Times New Roman"/>
            </a:endParaRPr>
          </a:p>
        </p:txBody>
      </p:sp>
      <p:graphicFrame>
        <p:nvGraphicFramePr>
          <p:cNvPr id="15" name="Схе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041724"/>
              </p:ext>
            </p:extLst>
          </p:nvPr>
        </p:nvGraphicFramePr>
        <p:xfrm>
          <a:off x="114299" y="3567793"/>
          <a:ext cx="11854543" cy="316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0" name="Группа 39"/>
          <p:cNvGrpSpPr/>
          <p:nvPr/>
        </p:nvGrpSpPr>
        <p:grpSpPr>
          <a:xfrm rot="16200000">
            <a:off x="4964811" y="1674165"/>
            <a:ext cx="460597" cy="540468"/>
            <a:chOff x="2800660" y="-50009"/>
            <a:chExt cx="460597" cy="540468"/>
          </a:xfrm>
          <a:scene3d>
            <a:camera prst="orthographicFront"/>
            <a:lightRig rig="flat" dir="t"/>
          </a:scene3d>
        </p:grpSpPr>
        <p:sp>
          <p:nvSpPr>
            <p:cNvPr id="41" name="Стрелка вправо 40"/>
            <p:cNvSpPr/>
            <p:nvPr/>
          </p:nvSpPr>
          <p:spPr>
            <a:xfrm rot="5414269">
              <a:off x="2760725" y="-10074"/>
              <a:ext cx="540468" cy="46059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 вправо 4"/>
            <p:cNvSpPr/>
            <p:nvPr/>
          </p:nvSpPr>
          <p:spPr>
            <a:xfrm rot="5414269">
              <a:off x="2830101" y="12956"/>
              <a:ext cx="402289" cy="276359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93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793" y="61580"/>
            <a:ext cx="9176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РЕГИОНАЛЬНОГО ПРОЕКТА «БОРЬБА С СЕРДЕЧНО-СОСУДИСТЫМИ ЗАБОЛЕВАНИЯМИ» на 2020 ГОД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81500" y="1816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9473" y="1169576"/>
            <a:ext cx="981057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28626"/>
              </p:ext>
            </p:extLst>
          </p:nvPr>
        </p:nvGraphicFramePr>
        <p:xfrm>
          <a:off x="726620" y="1554957"/>
          <a:ext cx="10189029" cy="4664090"/>
        </p:xfrm>
        <a:graphic>
          <a:graphicData uri="http://schemas.openxmlformats.org/drawingml/2006/table">
            <a:tbl>
              <a:tblPr firstRow="1" firstCol="1" bandRow="1"/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0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53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53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9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показателя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Базовое значение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Период,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Смертность от инфаркта миокарда, на 100 тыс. населения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Смертность от острого нарушения мозгового кровообращения, на 100 тыс. населения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основной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Больничная летальность от инфаркта миокарда,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ополнительный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Больничная летальность от острого нарушения мозгового кровообращения,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ополнительный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5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Отношение числа рентгенэндоваскулярных вмешательств в лечебных целях, к общему числу выбывших больных, перенесших острый коронарный синдром,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ополнительный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рентгенэндоваскулярных вмешательств в лечебных целях, тыс. 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ополнительный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1,319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1,464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5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профильных госпитализаций пациентов с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острыми нарушениями мозгового кровообращения, доставленных 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автомобилями скорой медицинской помощи,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ополнительный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5" marR="56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" b="92345" l="8000" r="100000">
                        <a14:foregroundMark x1="36846" y1="4235" x2="36846" y2="4235"/>
                        <a14:foregroundMark x1="44923" y1="7492" x2="44923" y2="7492"/>
                        <a14:foregroundMark x1="36462" y1="3746" x2="45923" y2="5049"/>
                        <a14:foregroundMark x1="35846" y1="4235" x2="27385" y2="9609"/>
                        <a14:foregroundMark x1="37077" y1="4886" x2="37923" y2="22313"/>
                        <a14:foregroundMark x1="46154" y1="5945" x2="51538" y2="12459"/>
                        <a14:foregroundMark x1="51692" y1="13355" x2="50308" y2="22557"/>
                        <a14:foregroundMark x1="27385" y1="10342" x2="25538" y2="16857"/>
                        <a14:foregroundMark x1="26615" y1="23860" x2="24692" y2="18811"/>
                        <a14:foregroundMark x1="27231" y1="11401" x2="24692" y2="16205"/>
                        <a14:foregroundMark x1="34231" y1="32573" x2="29231" y2="33632"/>
                        <a14:foregroundMark x1="29462" y1="34528" x2="24077" y2="42834"/>
                        <a14:foregroundMark x1="47615" y1="34039" x2="56846" y2="41287"/>
                        <a14:foregroundMark x1="62846" y1="40879" x2="75231" y2="41531"/>
                        <a14:foregroundMark x1="90077" y1="63274" x2="90077" y2="63274"/>
                        <a14:foregroundMark x1="89846" y1="65717" x2="89846" y2="65717"/>
                        <a14:foregroundMark x1="25538" y1="54560" x2="24077" y2="51303"/>
                        <a14:foregroundMark x1="25154" y1="50651" x2="27615" y2="49104"/>
                        <a14:foregroundMark x1="36692" y1="11645" x2="36692" y2="11645"/>
                        <a14:foregroundMark x1="36846" y1="10098" x2="36846" y2="10098"/>
                        <a14:foregroundMark x1="37538" y1="10993" x2="37538" y2="10993"/>
                        <a14:foregroundMark x1="19769" y1="71580" x2="19769" y2="71580"/>
                        <a14:foregroundMark x1="20000" y1="69218" x2="20000" y2="69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11" y="4808764"/>
            <a:ext cx="2378776" cy="224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44" b="97256" l="9091" r="89755">
                        <a14:foregroundMark x1="44300" y1="8087" x2="53030" y2="1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6782" r="27120" b="5405"/>
          <a:stretch/>
        </p:blipFill>
        <p:spPr>
          <a:xfrm>
            <a:off x="-195942" y="4808764"/>
            <a:ext cx="1258696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6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7731" y="61580"/>
            <a:ext cx="78538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ПРОЕКТ «БОРЬБА С ОНКОЛОГИЧЕСКИМИ ЗАБОЛЕВАНИЯМИ»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019472" y="831021"/>
            <a:ext cx="9933141" cy="1252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98672" y="1160947"/>
            <a:ext cx="6368143" cy="348648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/>
              </a:rPr>
              <a:t>     </a:t>
            </a:r>
          </a:p>
          <a:p>
            <a:pPr indent="450215" algn="just">
              <a:spcAft>
                <a:spcPts val="0"/>
              </a:spcAft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/>
              </a:rPr>
              <a:t>1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Проведена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информационно-коммуникационная кампании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, направленная на раннее выявление онкологических заболеваний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</a:rPr>
              <a:t>2 Обеспечено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</a:rPr>
              <a:t>финансирование оказания медицинской помощи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</a:rPr>
              <a:t>больным с онкологическими заболеваниями в соответствии с клиническими рекомендациями и протоколами лечения (на лечение онкологических больных за 2019 год было закуплено  лекарственных препаратов и изделий медицинского назначения на сумму 473,4 млн. рублей)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</a:rPr>
              <a:t> 3 Организован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</a:rPr>
              <a:t>центр амбулаторной онкологической помощи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</a:rPr>
              <a:t>на базе ГБУЗ Республики Мордовия «</a:t>
            </a:r>
            <a:r>
              <a:rPr lang="ru-RU" sz="1200" b="1" dirty="0" err="1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</a:rPr>
              <a:t>Краснослободская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 panose="02020603050405020304" pitchFamily="18" charset="0"/>
              </a:rPr>
              <a:t> центральная районная больница» с 10 койками дневного стационара, выполнено посещений в ЦАОП – 1534,  получили химиотерапевтическое лечение в ЦАОП – 76 человек.</a:t>
            </a:r>
          </a:p>
          <a:p>
            <a:pPr indent="450215" algn="just">
              <a:spcAft>
                <a:spcPts val="0"/>
              </a:spcAf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  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Переоснащен медицинским оборудованием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ГБУЗ Республики Мордовия «Республиканский онкологический диспансер», закуплено 74 ед. оборудования на сумму 188,7 млн. руб.</a:t>
            </a:r>
          </a:p>
          <a:p>
            <a:pPr indent="450215" algn="just">
              <a:spcAft>
                <a:spcPts val="0"/>
              </a:spcAf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Начато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нового поликлинического здания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ГБУЗ Республики Мордовия «Республиканский онкологический диспансер».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>
              <a:spcAft>
                <a:spcPts val="0"/>
              </a:spcAft>
            </a:pP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68" y="5301746"/>
            <a:ext cx="5259879" cy="1473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всего -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1 346,6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398,8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млн. рублей, республиканского бюджета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60,3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млн. рублей,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внебюджетных источников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887,5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0242" y="1639065"/>
            <a:ext cx="5442535" cy="3235014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от новообразований, в том числе от злокачественных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179,1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100 тыс. населения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2019 году (к 2024 году до 168,0 на 100 тыс. населения)</a:t>
            </a:r>
          </a:p>
        </p:txBody>
      </p:sp>
      <p:sp>
        <p:nvSpPr>
          <p:cNvPr id="2" name="Овал 1"/>
          <p:cNvSpPr/>
          <p:nvPr/>
        </p:nvSpPr>
        <p:spPr>
          <a:xfrm>
            <a:off x="1771650" y="928993"/>
            <a:ext cx="2547255" cy="64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6204847" y="3933450"/>
            <a:ext cx="228605" cy="231954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6151339" y="1314229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6172200" y="1701540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6180360" y="2583743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6180360" y="3371846"/>
            <a:ext cx="277581" cy="228599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2" y="4647430"/>
            <a:ext cx="2890158" cy="200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https://i.mycdn.me/i?r=AzEPZsRbOZEKgBhR0XGMT1RkcIAy3QHE-GJbQFo6oKsclK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4" y="4765260"/>
            <a:ext cx="2971899" cy="20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4" y="4957672"/>
            <a:ext cx="1102179" cy="916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30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793" y="61580"/>
            <a:ext cx="9176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РЕГИОНАЛЬНОГО ПРОЕКТА «БОРЬБА С ОНКОЛОГИЧЕСКИМИ  ЗАБОЛЕВАНИЯМИ» В 2020 ГОДУ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41146" y="922565"/>
            <a:ext cx="954405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1336985"/>
            <a:ext cx="1102179" cy="91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861456" y="1343193"/>
            <a:ext cx="3135087" cy="69277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Финансирование проекта в 2020 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078" y="2253343"/>
            <a:ext cx="5244989" cy="172266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– 1 902,1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бюджет – 646,6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Республиканский бюджет – 89,0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Внебюджетные источники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1166,5 млн. 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5399" y="1422345"/>
            <a:ext cx="2766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Проведение информационно-коммуникационной кампании, направленной на раннее выявление онкологических заболеваний 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20482" name="Picture 2" descr="https://rezonr.ru/wp-content/uploads/2019/02/reklama-v-smi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95" y="947463"/>
            <a:ext cx="2697380" cy="13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37996" y="2518074"/>
            <a:ext cx="264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2.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1200" b="1" dirty="0">
                <a:latin typeface="Times New Roman"/>
                <a:ea typeface="Times New Roman"/>
              </a:rPr>
              <a:t>2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 центров амбулаторной онкологической помощи на базе: ГБУЗ Республики Мордовия «Поликлиника №4» и ГБУЗ Республики Мордовия «Республиканская клиническая больница №5»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34" name="Picture 7" descr="\\Ge\временная для переброски\наташа2\IMG_20200120_0916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95" y="2363640"/>
            <a:ext cx="2697379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2573" y="4107698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Переоснащение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медицинским оборудованием ГБУЗ Республики Мордовия «Республиканский онкологический диспансер» на сумму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330,6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млн. руб.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20484" name="Picture 4" descr="https://barometr.kg/storage/app/uploads/public/5e0/6e1/64a/5e06e164ad7dd8691364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2" y="5277249"/>
            <a:ext cx="2925361" cy="14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29000" y="4229101"/>
            <a:ext cx="28194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 строительства нового поликлинического здания ГБУЗ Республики Мордовия «Республиканский онкологический диспансер» </a:t>
            </a:r>
          </a:p>
          <a:p>
            <a:pPr indent="450215" algn="just"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pic>
        <p:nvPicPr>
          <p:cNvPr id="35" name="Picture 7" descr="D:\наташа\ФОТО\IMG_51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5347342"/>
            <a:ext cx="2565400" cy="13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37997" y="4213712"/>
            <a:ext cx="264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/>
                <a:ea typeface="Times New Roman" panose="02020603050405020304" pitchFamily="18" charset="0"/>
              </a:rPr>
              <a:t>5.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</a:rPr>
              <a:t>Финансовое обеспечение оказания медицинской помощи больным с онкологическими заболеваниями в соответствии с клиническими рекомендациями и протоколами лечения</a:t>
            </a:r>
            <a:endParaRPr lang="ru-RU" sz="1200" dirty="0"/>
          </a:p>
        </p:txBody>
      </p:sp>
      <p:pic>
        <p:nvPicPr>
          <p:cNvPr id="36" name="Picture 18" descr="https://med88.ru/thumbs/f3792ab08ce3e51a4b3183c0b5f3b07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5383533"/>
            <a:ext cx="1330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 descr="https://wer.ru/upload/iblock/037/0376ff8b2e8020666ddd7d3a311b28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4" y="5390713"/>
            <a:ext cx="1196072" cy="12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200247" y="4230808"/>
            <a:ext cx="2809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/>
                <a:ea typeface="Times New Roman" panose="02020603050405020304" pitchFamily="18" charset="0"/>
              </a:rPr>
              <a:t>6.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 panose="02020603050405020304" pitchFamily="18" charset="0"/>
              </a:rPr>
              <a:t>Кадровая подготовка специалистов для укомплектования ЦАОП</a:t>
            </a:r>
            <a:endParaRPr lang="ru-RU" sz="1200" dirty="0"/>
          </a:p>
        </p:txBody>
      </p:sp>
      <p:pic>
        <p:nvPicPr>
          <p:cNvPr id="20486" name="Picture 6" descr="https://econet.ua/media/video_covers/9799/original.jpg?15120750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42" y="4844794"/>
            <a:ext cx="2697379" cy="16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3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793" y="61580"/>
            <a:ext cx="9176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РЕГИОНАЛЬНОГО ПРОЕКТА «БОРЬБА С ОНКОЛОГИЧЕСКИМИ  ЗАБОЛЕВАНИЯМИ» на 2020 ГОД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81500" y="1816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9473" y="1169576"/>
            <a:ext cx="981057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75755"/>
              </p:ext>
            </p:extLst>
          </p:nvPr>
        </p:nvGraphicFramePr>
        <p:xfrm>
          <a:off x="304799" y="1373500"/>
          <a:ext cx="11525248" cy="5276552"/>
        </p:xfrm>
        <a:graphic>
          <a:graphicData uri="http://schemas.openxmlformats.org/drawingml/2006/table">
            <a:tbl>
              <a:tblPr/>
              <a:tblGrid>
                <a:gridCol w="546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5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0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4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6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56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7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2250">
                <a:tc gridSpan="7"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Цель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смертности от новообразований,  в том числе от злокачественных к 2024 году (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168,0 случаев на 100 тыс. населения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47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показателя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Базовое значение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Период, год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92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смертности от новообразований, в том числе от злокачественных (</a:t>
                      </a: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168,0 случаев на 100 тыс. населения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основной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173,0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31.12.2019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841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злокачественных новообразований, выявленных на ранних стадиях (I-II стадии), 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ополни-тельный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58,6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31.12.2019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57,2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59,8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92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Удельный вес больных со злокачественными новообразованиями, состоящих на учете 5 лет и более, 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ополни-тельный</a:t>
                      </a: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31.12.2017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53,9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54,4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46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598" marR="12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Показатель одногодичной летальности больных со злокачественными новообразованиями (умерли в течение первого года с момента установления диагноза из числа больных, впервые  взятых на учет в предыдущем году), 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д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ополни-тельный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31.12.2017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20,6</a:t>
                      </a:r>
                    </a:p>
                  </a:txBody>
                  <a:tcPr marL="12598" marR="12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56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8"/>
          <a:stretch/>
        </p:blipFill>
        <p:spPr>
          <a:xfrm>
            <a:off x="7844595" y="5415850"/>
            <a:ext cx="2076296" cy="1444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0128" y="12550"/>
            <a:ext cx="97318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ПРОЕКТ «ПРОГРАММА РАЗВИТИЯ ДЕТСКОГО ЗДРАВОХРАНЕНИЯ РЕСПУБЛИКИ МОРДОВИЯ, ВКЛЮЧАЯ СОЗДАНИЕ СОВРЕМЕННОЙ ИНФРАСТРУКТУРЫ ОКАЗАНИЯ МЕДИЦИНСКОЙ ПОМОЩИ ДЕТЯМ»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019472" y="831021"/>
            <a:ext cx="9933141" cy="1252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98672" y="1160947"/>
            <a:ext cx="6368143" cy="4358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/>
              </a:rPr>
              <a:t>     </a:t>
            </a:r>
          </a:p>
          <a:p>
            <a:pPr indent="450215" algn="just">
              <a:spcAft>
                <a:spcPts val="0"/>
              </a:spcAft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/>
              </a:rPr>
              <a:t>1.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В 2019 году закуплено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43 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единицы медицинских изделий на сумму 61423375,00 рублей. Дооснащены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4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детских поликлиники/детских поликлинических отделения, полностью дооснащены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7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детских поликлиник/детских поликлинических отделений – 50,0% от запланированных к дооснащению. 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2. В 2019 году реализовали организационно-планировочные решения внутренних пространств, обеспечивающие комфортность пребывания детей,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7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детских поликлиник/детских поликлинических отделений. 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3. В </a:t>
            </a:r>
            <a:r>
              <a:rPr lang="ru-RU" sz="12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симуляционных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центрах обучено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53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специалиста в области </a:t>
            </a:r>
            <a:r>
              <a:rPr lang="ru-RU" sz="12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перинатологии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, неонатологии и педиатрии.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4. В 2019 году профилактически осмотрено детей в возрасте 15-17 лет: девочек – врачами акушерами-гинекологами; мальчиков – врачами детскими урологами-</a:t>
            </a:r>
            <a:r>
              <a:rPr lang="ru-RU" sz="12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андрологами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–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20845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человек. Охват составил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99,9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% от подлежащих осмотру.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5. Проведены выборочные проверки (аудиты) качества проведения профилактических медицинских осмотров несовершеннолетних: девочек – врачами акушерами-гинекологами; мальчиков – врачами детскими урологами-</a:t>
            </a:r>
            <a:r>
              <a:rPr lang="ru-RU" sz="12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андрологами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в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4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медицинских организациях.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6. Проведено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10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информационно-коммуникационных мероприятий, направленных на формирование и поддержание здорового образа жизни среди детей и их родителей/законных представителей.</a:t>
            </a:r>
          </a:p>
          <a:p>
            <a:pPr indent="450215" algn="just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7. 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6,4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 тыс. женщинам оказана медицинская помощь в период беременности, родов и в послеродовой период, в том числе за счет средств родовых сертификатов.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>
              <a:spcAft>
                <a:spcPts val="0"/>
              </a:spcAft>
            </a:pP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68" y="5301746"/>
            <a:ext cx="5259879" cy="1473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год: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всего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112,5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млн. рублей,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55,6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млн. рублей,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республиканский бюджет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13,9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млн. рублей,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43,0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млн.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0242" y="1639065"/>
            <a:ext cx="5442535" cy="3235014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младенческой смертности до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тыс. родившихся детей </a:t>
            </a:r>
          </a:p>
        </p:txBody>
      </p:sp>
      <p:sp>
        <p:nvSpPr>
          <p:cNvPr id="2" name="Овал 1"/>
          <p:cNvSpPr/>
          <p:nvPr/>
        </p:nvSpPr>
        <p:spPr>
          <a:xfrm>
            <a:off x="1771650" y="928993"/>
            <a:ext cx="2547255" cy="64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6172196" y="4908354"/>
            <a:ext cx="228605" cy="231954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6151339" y="2710322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6146808" y="3059342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6146808" y="3636936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6131380" y="4367889"/>
            <a:ext cx="277581" cy="228599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4" y="4957672"/>
            <a:ext cx="1102179" cy="91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Кольцо 16"/>
          <p:cNvSpPr/>
          <p:nvPr/>
        </p:nvSpPr>
        <p:spPr>
          <a:xfrm>
            <a:off x="6148616" y="2160593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6170386" y="1413319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5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7370" y="30151"/>
            <a:ext cx="9176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«ПРОГРАММА РАЗВИТИЯ ДЕТСКОГО ЗДРАВОХРАНЕНИЯ РЕСПУБЛИКИ МОРДОВИЯ, ВКЛЮЧАЯ СОЗДАНИЕ СОВРЕМЕННОЙ ИНФРАСТРУКТУРЫ ОКАЗАНИЯ МЕДИЦИНСКОЙ ПОМОЩИ ДЕТЯМ»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41146" y="922565"/>
            <a:ext cx="954405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1336985"/>
            <a:ext cx="1102179" cy="91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861456" y="1343193"/>
            <a:ext cx="3135087" cy="81217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Финансирование проекта в 2020 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49736" y="1174639"/>
            <a:ext cx="5735460" cy="172266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– 1272,5 млн. рублей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985,6 млн. рублей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 – 246,4 млн. рублей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40,5 млн. руб.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573" y="2344212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/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не менее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специалистов в области </a:t>
            </a:r>
            <a:r>
              <a:rPr lang="ru-RU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перинатологии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неонатологии и педиатрии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1243915"/>
            <a:ext cx="1293341" cy="1009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 rot="16200000">
            <a:off x="5367672" y="1442599"/>
            <a:ext cx="460597" cy="540468"/>
            <a:chOff x="2800660" y="-50009"/>
            <a:chExt cx="460597" cy="540468"/>
          </a:xfrm>
          <a:scene3d>
            <a:camera prst="orthographicFront"/>
            <a:lightRig rig="flat" dir="t"/>
          </a:scene3d>
        </p:grpSpPr>
        <p:sp>
          <p:nvSpPr>
            <p:cNvPr id="12" name="Стрелка вправо 11"/>
            <p:cNvSpPr/>
            <p:nvPr/>
          </p:nvSpPr>
          <p:spPr>
            <a:xfrm rot="5414269">
              <a:off x="2760725" y="-10074"/>
              <a:ext cx="540468" cy="46059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 rot="5414269">
              <a:off x="2830101" y="12956"/>
              <a:ext cx="402289" cy="276359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24461" y="4573665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/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Продолжение дооснащения медицинским оборудованием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детских поликлиник/детских поликлинических отделения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933" y="5662106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/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Продолжение реализации организационно-планировочных решений внутренних пространств 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медицинских организациях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69680" y="2433437"/>
            <a:ext cx="276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Проведение информационно-коммуникационной кампании (</a:t>
            </a:r>
            <a:r>
              <a:rPr lang="ru-RU" sz="1200" b="1" dirty="0">
                <a:latin typeface="Times New Roman"/>
                <a:ea typeface="Times New Roman"/>
              </a:rPr>
              <a:t>10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 мероприятий), по вопросам необходимости проведения профилактических медицинских осмотров несовершеннолетних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35089" y="3086358"/>
            <a:ext cx="2766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5.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казание медицинской помощи в период беременности, родов и в послеродовой период, в том числе за счет средств родовых сертификатов не менее </a:t>
            </a:r>
            <a:r>
              <a:rPr lang="ru-RU" sz="1200" b="1" dirty="0">
                <a:latin typeface="Times New Roman"/>
                <a:ea typeface="Times New Roman"/>
              </a:rPr>
              <a:t>5,9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тыс. женщин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44303" y="5523624"/>
            <a:ext cx="276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6.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Проведение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выборочных проверочных мероприятий (аудитов) направленных на улучшение качества проведения профилактических медицинских осмотров несовершеннолетних</a:t>
            </a:r>
            <a:endParaRPr lang="ru-RU" sz="1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00905" y="3080546"/>
            <a:ext cx="2766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7.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Проведение профилактических медицинских осмотров детей в возрасте 15-17 лет</a:t>
            </a:r>
            <a:endParaRPr lang="ru-RU" sz="1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3" name="Picture 4" descr="Малы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67" y="3996098"/>
            <a:ext cx="1624359" cy="131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0" descr="C:\Users\пользователь\Desktop\IMG_20191007_124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50" y="5405902"/>
            <a:ext cx="1501508" cy="12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IMG-20190917-WA00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31" y="3726877"/>
            <a:ext cx="1442651" cy="15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mediasubs.ru/group/uploads/de/detskaya-psihologiyakak-vospitat-geniya-a-ne-kretina/image2/YTUtNzhl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53" y="4065342"/>
            <a:ext cx="1766266" cy="14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>
            <a:fillRect/>
          </a:stretch>
        </p:blipFill>
        <p:spPr bwMode="auto">
          <a:xfrm>
            <a:off x="651317" y="3263867"/>
            <a:ext cx="2176516" cy="12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9270927" y="5800622"/>
            <a:ext cx="2766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8.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Строительство хирургического корпуса ГБУЗ Республики Мордовия «Детская республиканская клиническая больница»</a:t>
            </a:r>
            <a:endParaRPr lang="ru-RU" sz="1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052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ownloads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4902701" cy="27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900085" y="-6350"/>
            <a:ext cx="7291916" cy="2764120"/>
          </a:xfrm>
          <a:solidFill>
            <a:srgbClr val="ECFBA3"/>
          </a:solidFill>
        </p:spPr>
        <p:txBody>
          <a:bodyPr/>
          <a:lstStyle/>
          <a:p>
            <a:pPr algn="just"/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Демография – это сфера, где нет какого-то универсального, тем более узковедомственного решения. Каждый наш шаг, новый закон, государственную программу мы должны оценивать прежде всего с точки зрения высшего национального приоритета – сбережения и приумножения народа России.</a:t>
            </a:r>
            <a:endParaRPr lang="ru-RU" alt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5B83144-5B79-4943-8E5E-0445D6331832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638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70121"/>
              </p:ext>
            </p:extLst>
          </p:nvPr>
        </p:nvGraphicFramePr>
        <p:xfrm>
          <a:off x="0" y="2911476"/>
          <a:ext cx="12192000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Диаграмма" r:id="rId4" imgW="8210658" imgH="5562549" progId="MSGraph.Chart.8">
                  <p:embed followColorScheme="full"/>
                </p:oleObj>
              </mc:Choice>
              <mc:Fallback>
                <p:oleObj name="Диаграмма" r:id="rId4" imgW="8210658" imgH="55625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11476"/>
                        <a:ext cx="12192000" cy="397351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EE7F2"/>
                          </a:gs>
                          <a:gs pos="17999">
                            <a:srgbClr val="FBD49C"/>
                          </a:gs>
                          <a:gs pos="39000">
                            <a:srgbClr val="FBA97D"/>
                          </a:gs>
                          <a:gs pos="64000">
                            <a:srgbClr val="FAC77D"/>
                          </a:gs>
                          <a:gs pos="82001">
                            <a:srgbClr val="FEE7F2"/>
                          </a:gs>
                          <a:gs pos="100000">
                            <a:srgbClr val="FBEAC7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0" name="Picture 25" descr="250px-Flag_of_Mordov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2906713"/>
            <a:ext cx="93133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ФлагРФ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04" y="4223544"/>
            <a:ext cx="91863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4" y="2940051"/>
            <a:ext cx="3647016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1" y="4386263"/>
            <a:ext cx="4127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0889288" y="6539780"/>
            <a:ext cx="132926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ru-RU" alt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ru-RU" altLang="ru-RU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793" y="61580"/>
            <a:ext cx="9176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РЕГИОНАЛЬНОГО ПРОЕКТА «ПРОГРАММА РАЗВИТИЯ ДЕТСКОГО ЗДРАВОХРАНЕНИЯ РЕСПУБЛИКИ МОРДОВИЯ, ВКЛЮЧАЯ СОЗДАНИЕ СОВРЕМЕННОЙ ИНФРАСТРУКТУРЫ ОКАЗАНИЯ МЕДИЦИНСКОЙ ПОМОЩИ ДЕТЯМ» на 2020 ГОД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085092"/>
              </p:ext>
            </p:extLst>
          </p:nvPr>
        </p:nvGraphicFramePr>
        <p:xfrm>
          <a:off x="383721" y="1336988"/>
          <a:ext cx="11413671" cy="5414878"/>
        </p:xfrm>
        <a:graphic>
          <a:graphicData uri="http://schemas.openxmlformats.org/drawingml/2006/table">
            <a:tbl>
              <a:tblPr firstRow="1" firstCol="1" bandRow="1"/>
              <a:tblGrid>
                <a:gridCol w="563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2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6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6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85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92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преждевременных родов (22-37 недель) в перинатальном центре ГБУЗ Республики Мордовия «МРЦКБ»,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детей в возрасте 0-4 года на 1000 родившихся живыми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детей в возрасте 0-17 лет на 100000 детей соответствующего возраста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посещений детьми медицинских организаций с профилактическими целями,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взятых под диспансерное наблюдение детей в возрасте 0 – 17 лет с впервые в жизни установленными диагнозами болезней костно-мышечной системы и соединительной ткани,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19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взятых под диспансерное наблюдение детей в возрасте 0-17 лет с впервые в жизни установленными диагнозами болезней глаза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его придаточного аппарата,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взятых под диспансерное наблюдение детей в возрасте 0-17 лет с впервые в жизни установленными диагнозами болезней органов пищеварения,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взятых под диспансерное наблюдение детей в возрасте 0-17 лет с впервые в жизни установленными диагнозами болезней органов кровообращения,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взятых под диспансерное наблюдение детей в возрасте 0-17 лет с впервые в жизни установленными диагнозами болезней эндокринной системы, расстройств питания и нарушения обмена веществ, 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81500" y="1816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9473" y="1169576"/>
            <a:ext cx="981057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3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1" y="5407025"/>
            <a:ext cx="6702425" cy="37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6888" y="3860801"/>
            <a:ext cx="8901112" cy="455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50" y="3806825"/>
            <a:ext cx="77041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Смертность детей в возрасте 0-4 г.</a:t>
            </a:r>
            <a:r>
              <a:rPr lang="ru-RU" sz="24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2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(на 1000 родившихся живыми)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76400" y="4478339"/>
          <a:ext cx="5932488" cy="706797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51" marR="91451" marT="45741" marB="457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8401050" y="4365625"/>
            <a:ext cx="2020888" cy="647700"/>
          </a:xfrm>
          <a:prstGeom prst="wedgeRoundRectCallout">
            <a:avLst>
              <a:gd name="adj1" fmla="val -81657"/>
              <a:gd name="adj2" fmla="val 60782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3276" name="TextBox 7"/>
          <p:cNvSpPr txBox="1">
            <a:spLocks noChangeArrowheads="1"/>
          </p:cNvSpPr>
          <p:nvPr/>
        </p:nvSpPr>
        <p:spPr bwMode="auto">
          <a:xfrm>
            <a:off x="8616950" y="4365626"/>
            <a:ext cx="1574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latin typeface="Calibri" panose="020F0502020204030204" pitchFamily="34" charset="0"/>
              </a:rPr>
              <a:t>Снижение 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latin typeface="Calibri" panose="020F0502020204030204" pitchFamily="34" charset="0"/>
              </a:rPr>
              <a:t>25,0 % с 2015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163" y="5364164"/>
            <a:ext cx="6824662" cy="57943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Смертность детей в возрасте 0-17 лет </a:t>
            </a:r>
            <a:r>
              <a:rPr lang="ru-RU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(на 100 тыс.  </a:t>
            </a:r>
            <a:r>
              <a:rPr lang="ru-RU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етей  </a:t>
            </a:r>
            <a:r>
              <a:rPr lang="ru-RU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возраста)</a:t>
            </a:r>
            <a:endParaRPr lang="ru-RU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121" name="Group 65"/>
          <p:cNvGraphicFramePr>
            <a:graphicFrameLocks noGrp="1"/>
          </p:cNvGraphicFramePr>
          <p:nvPr/>
        </p:nvGraphicFramePr>
        <p:xfrm>
          <a:off x="1676400" y="6092825"/>
          <a:ext cx="5932488" cy="673100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54,1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</a:p>
                  </a:txBody>
                  <a:tcPr marL="91451" marR="91451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8193314" y="5886450"/>
            <a:ext cx="1898650" cy="728661"/>
          </a:xfrm>
          <a:prstGeom prst="wedgeRoundRectCallout">
            <a:avLst>
              <a:gd name="adj1" fmla="val -92560"/>
              <a:gd name="adj2" fmla="val 40681"/>
              <a:gd name="adj3" fmla="val 16667"/>
            </a:avLst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3299" name="TextBox 12"/>
          <p:cNvSpPr txBox="1">
            <a:spLocks noChangeArrowheads="1"/>
          </p:cNvSpPr>
          <p:nvPr/>
        </p:nvSpPr>
        <p:spPr bwMode="auto">
          <a:xfrm>
            <a:off x="8009164" y="5943601"/>
            <a:ext cx="2266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Снижение 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29,0 % с 2015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6401" y="3716338"/>
            <a:ext cx="1236663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9101" y="5300663"/>
            <a:ext cx="1223963" cy="1063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724150" y="0"/>
            <a:ext cx="7943850" cy="647700"/>
          </a:xfrm>
          <a:prstGeom prst="rect">
            <a:avLst/>
          </a:prstGeom>
          <a:solidFill>
            <a:srgbClr val="003399"/>
          </a:solidFill>
          <a:ln w="25400" algn="ctr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3303" name="TextBox 20"/>
          <p:cNvSpPr txBox="1">
            <a:spLocks noChangeArrowheads="1"/>
          </p:cNvSpPr>
          <p:nvPr/>
        </p:nvSpPr>
        <p:spPr bwMode="auto">
          <a:xfrm>
            <a:off x="3514725" y="0"/>
            <a:ext cx="711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</a:rPr>
              <a:t>Младенческая смертность в Республике Мордовия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white"/>
                </a:solidFill>
              </a:rPr>
              <a:t>(на 1000 родившихся живыми) </a:t>
            </a:r>
            <a:endParaRPr lang="ru-RU" altLang="ru-RU" sz="1200" b="1" dirty="0">
              <a:solidFill>
                <a:srgbClr val="FFFF00"/>
              </a:solidFill>
            </a:endParaRPr>
          </a:p>
        </p:txBody>
      </p:sp>
      <p:pic>
        <p:nvPicPr>
          <p:cNvPr id="53304" name="Picture 2" descr="http://mediasubs.ru/group/uploads/de/detskaya-psihologiyakak-vospitat-geniya-a-ne-kretina/image2/YTUtNzhl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836613"/>
            <a:ext cx="22669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30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46434"/>
              </p:ext>
            </p:extLst>
          </p:nvPr>
        </p:nvGraphicFramePr>
        <p:xfrm>
          <a:off x="2784475" y="579438"/>
          <a:ext cx="5616575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Диаграмма" r:id="rId4" imgW="4705256" imgH="2609979" progId="MSGraph.Chart.8">
                  <p:embed followColorScheme="full"/>
                </p:oleObj>
              </mc:Choice>
              <mc:Fallback>
                <p:oleObj name="Диаграмма" r:id="rId4" imgW="4705256" imgH="26099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579438"/>
                        <a:ext cx="5616575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5" descr="m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71676" cy="14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16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/>
          <a:stretch/>
        </p:blipFill>
        <p:spPr>
          <a:xfrm>
            <a:off x="0" y="5627236"/>
            <a:ext cx="4845052" cy="1267288"/>
          </a:xfrm>
          <a:prstGeom prst="rect">
            <a:avLst/>
          </a:prstGeom>
        </p:spPr>
      </p:pic>
      <p:sp>
        <p:nvSpPr>
          <p:cNvPr id="60417" name="Прямоугольник 4"/>
          <p:cNvSpPr>
            <a:spLocks noChangeArrowheads="1"/>
          </p:cNvSpPr>
          <p:nvPr/>
        </p:nvSpPr>
        <p:spPr bwMode="auto">
          <a:xfrm>
            <a:off x="1735138" y="0"/>
            <a:ext cx="104568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«ОБЕСПЕЧЕНИЕ МЕДИЦИНСКИХ ОРГАНИЗАЦИЙ СИСТЕМЫ ЗДРАВООХРАНЕНИЯ РЕСПУБЛИКИ МОРДОВИЯ КВАЛИФИЦИРОВАННЫМИ КАДРАМИ»</a:t>
            </a:r>
            <a:endParaRPr lang="ru-RU" alt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60625" y="1128032"/>
            <a:ext cx="9356725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00951" y="4539342"/>
            <a:ext cx="4695581" cy="129494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</a:t>
            </a:r>
          </a:p>
          <a:p>
            <a:pPr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</a:t>
            </a:r>
          </a:p>
          <a:p>
            <a:pPr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бюджет-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 </a:t>
            </a:r>
          </a:p>
          <a:p>
            <a:pPr indent="0" algn="just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источники -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60421" name="Picture 13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16488" y="1400628"/>
            <a:ext cx="6700837" cy="5343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49263" algn="just"/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Создан Центр содействия трудоустройству выпускников среднего профессионального образования;</a:t>
            </a:r>
          </a:p>
          <a:p>
            <a:pPr indent="449263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 площадках ГАОУ ДПО Республики Мордовия «Мордовский республиканский центр повышения квалификации специалистов здравоохранения» и ГБПОУ Республики Мордовия «Саранский медицинский колледж» в 2019 году  прошли первичную аккредитацию -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человек;</a:t>
            </a:r>
          </a:p>
          <a:p>
            <a:pPr indent="449263"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3. В  Мордовском региональном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Аккредитационно-симуляционном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центре на базе ФГБОУ ВО «Национальный исследовательский Мордовский государственный университет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им.Н.П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. Огарева» в 2019 году прошли первичную аккредитацию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427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человек и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46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врачей ординаторов;</a:t>
            </a:r>
          </a:p>
          <a:p>
            <a:pPr indent="449263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4. Дооснащены площадки  ГАОУ ДПО Республики Мордовия «Мордовский республиканский центр повышения квалификации специалистов здравоохранения» и ГБПОУ Республики Мордовия «Саранский медицинский колледж»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для проведения первичной и специализированной аккредитации специалистов со средним медицинским образованием;</a:t>
            </a:r>
          </a:p>
          <a:p>
            <a:pPr indent="449263"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5. В 2019 году заключено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114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договоров о целевом обучении с выпускниками школ,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34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договора о целевом обучении по программам ординатуры.</a:t>
            </a:r>
          </a:p>
          <a:p>
            <a:pPr indent="449263"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  <a:p>
            <a:pPr indent="449263" algn="just"/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Проведен анализ потребности во врачебных кадрах для оказания медицинской помощи в медицинских организация, подведомственных Минздраву Республики Мордовия:</a:t>
            </a:r>
          </a:p>
          <a:p>
            <a:pPr indent="449263" algn="just"/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– профицит врачей в целом составляет 111 человек;</a:t>
            </a:r>
          </a:p>
          <a:p>
            <a:pPr indent="449263" algn="just"/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- профицит врачей. Оказывающих медицинскую помощь в стационарных условиях  - 193 человека;</a:t>
            </a:r>
          </a:p>
          <a:p>
            <a:pPr marL="171450" indent="457200" algn="just"/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-   дефицит врачей, оказывающих медицинскую помощь в амбулаторных условиях составляет 82 человека. Наиболее выражена потребность в таких специалистах, как врачи педиатры участковые , врачи терапевты участковые, врачи общей практики, врачи онкологи, врачи урологи , врачи психиатры-наркологи</a:t>
            </a:r>
          </a:p>
          <a:p>
            <a:pPr marL="171450" indent="-171450" algn="just">
              <a:buFontTx/>
              <a:buChar char="-"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indent="449263" algn="just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indent="449263" algn="just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indent="449263" algn="just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1" y="4327521"/>
            <a:ext cx="847498" cy="71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286328"/>
            <a:ext cx="255428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914" y="2065564"/>
            <a:ext cx="4765223" cy="2179864"/>
          </a:xfrm>
          <a:prstGeom prst="roundRect">
            <a:avLst/>
          </a:prstGeom>
          <a:gradFill rotWithShape="1">
            <a:gsLst>
              <a:gs pos="0">
                <a:srgbClr val="730E00">
                  <a:lumMod val="110000"/>
                  <a:satMod val="105000"/>
                  <a:tint val="67000"/>
                </a:srgbClr>
              </a:gs>
              <a:gs pos="50000">
                <a:srgbClr val="730E00">
                  <a:lumMod val="105000"/>
                  <a:satMod val="103000"/>
                  <a:tint val="73000"/>
                </a:srgbClr>
              </a:gs>
              <a:gs pos="100000">
                <a:srgbClr val="730E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730E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20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Ликвидация </a:t>
            </a:r>
            <a:r>
              <a:rPr lang="ru-RU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кадрового дефицита </a:t>
            </a:r>
            <a:r>
              <a:rPr lang="ru-RU" sz="20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в медицинских организациях, оказывающих первичную медико-санитарную помощь в Республике Мордовия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35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241550" y="922338"/>
            <a:ext cx="954405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684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971550"/>
            <a:ext cx="1101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1288" y="1091407"/>
            <a:ext cx="4114800" cy="69373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проекта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1631" y="1887538"/>
            <a:ext cx="5245100" cy="17240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9,7 млн. рублей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 – 9,1 млн. рублей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1" name="Прямоугольник 23"/>
          <p:cNvSpPr>
            <a:spLocks noChangeArrowheads="1"/>
          </p:cNvSpPr>
          <p:nvPr/>
        </p:nvSpPr>
        <p:spPr bwMode="auto">
          <a:xfrm>
            <a:off x="-680" y="3888581"/>
            <a:ext cx="3592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>
                <a:latin typeface="Times New Roman" pitchFamily="18" charset="0"/>
              </a:rPr>
              <a:t>Функционирование отдела 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</a:rPr>
              <a:t>подготовки квалифицированных кадров</a:t>
            </a:r>
            <a:r>
              <a:rPr lang="ru-RU" sz="1600" b="1" dirty="0">
                <a:latin typeface="Times New Roman" pitchFamily="18" charset="0"/>
              </a:rPr>
              <a:t>                                           </a:t>
            </a:r>
          </a:p>
        </p:txBody>
      </p:sp>
      <p:pic>
        <p:nvPicPr>
          <p:cNvPr id="71707" name="Рисунок 165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2" y="4850947"/>
            <a:ext cx="26574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Прямоугольник 25"/>
          <p:cNvSpPr>
            <a:spLocks noChangeArrowheads="1"/>
          </p:cNvSpPr>
          <p:nvPr/>
        </p:nvSpPr>
        <p:spPr bwMode="auto">
          <a:xfrm>
            <a:off x="3265714" y="3772808"/>
            <a:ext cx="55353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Оснащение площадок на базах ГАОУ ДПО Республики Мордовия «Мордовский республиканский центр повышения квалификации специалистов здравоохранения» и ГБПОУ Республики Мордовия «Саранский медицинский колледж» для проведения первичной и специализированной аккредитации специалистов со средним медицинским образованием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695" name="Прямоугольник 27"/>
          <p:cNvSpPr>
            <a:spLocks noChangeArrowheads="1"/>
          </p:cNvSpPr>
          <p:nvPr/>
        </p:nvSpPr>
        <p:spPr bwMode="auto">
          <a:xfrm>
            <a:off x="8957809" y="3684588"/>
            <a:ext cx="31119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3.Дополнительное профессиональное образование (ординатура, повышение квалификации  профессиональная переподготовка врачей-онкологов, врачей-гериатров, врачей-патологоанатомов) </a:t>
            </a:r>
          </a:p>
        </p:txBody>
      </p:sp>
      <p:sp>
        <p:nvSpPr>
          <p:cNvPr id="71699" name="Прямоугольник 29"/>
          <p:cNvSpPr>
            <a:spLocks noChangeArrowheads="1"/>
          </p:cNvSpPr>
          <p:nvPr/>
        </p:nvSpPr>
        <p:spPr bwMode="auto">
          <a:xfrm>
            <a:off x="9334500" y="4025900"/>
            <a:ext cx="285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2132013" y="169863"/>
            <a:ext cx="12009437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РЕГИОНАЛЬНЫЙ ПРОЕКТ «ОБЕСПЕЧЕНИЕ МЕДИЦИНСКИХ ОРГАНИЗАЦИЙ СИСТЕМЫ ЗДРАВООХРАНЕНИЯ РЕСПУБЛИКИ МОРДОВИЯ КВАЛИФИЦИРОВАННЫМИ КАДРАМИ»</a:t>
            </a:r>
            <a:endParaRPr lang="ru-RU" b="1"/>
          </a:p>
        </p:txBody>
      </p:sp>
      <p:pic>
        <p:nvPicPr>
          <p:cNvPr id="71708" name="Рисунок 11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833938"/>
            <a:ext cx="279717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19" y="4927941"/>
            <a:ext cx="2705911" cy="17994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" b="100000" l="0" r="100000">
                        <a14:foregroundMark x1="14953" y1="44933" x2="14953" y2="88667"/>
                        <a14:foregroundMark x1="23598" y1="42800" x2="20093" y2="98667"/>
                        <a14:foregroundMark x1="28271" y1="43200" x2="25467" y2="98800"/>
                        <a14:foregroundMark x1="34112" y1="44000" x2="31542" y2="98800"/>
                        <a14:foregroundMark x1="38551" y1="43333" x2="35514" y2="98667"/>
                        <a14:foregroundMark x1="31075" y1="46000" x2="30607" y2="51600"/>
                        <a14:foregroundMark x1="14953" y1="44933" x2="21028" y2="43600"/>
                        <a14:foregroundMark x1="9112" y1="50533" x2="11916" y2="46667"/>
                        <a14:foregroundMark x1="4206" y1="59200" x2="6542" y2="54800"/>
                        <a14:foregroundMark x1="2103" y1="52133" x2="10514" y2="62800"/>
                        <a14:foregroundMark x1="45794" y1="45067" x2="39486" y2="98933"/>
                        <a14:foregroundMark x1="48364" y1="45333" x2="48131" y2="57200"/>
                        <a14:foregroundMark x1="50234" y1="46267" x2="51869" y2="58000"/>
                        <a14:foregroundMark x1="56308" y1="50400" x2="55607" y2="59333"/>
                        <a14:foregroundMark x1="57477" y1="50800" x2="63084" y2="59467"/>
                        <a14:foregroundMark x1="59813" y1="54133" x2="69393" y2="47067"/>
                        <a14:foregroundMark x1="62850" y1="57733" x2="71262" y2="49067"/>
                        <a14:foregroundMark x1="67991" y1="56800" x2="72664" y2="52800"/>
                        <a14:foregroundMark x1="77570" y1="67200" x2="7757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7" y="1251858"/>
            <a:ext cx="1492266" cy="2614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916" l="600" r="96700">
                        <a14:foregroundMark x1="10900" y1="7020" x2="25800" y2="6240"/>
                        <a14:foregroundMark x1="25900" y1="6552" x2="28900" y2="10140"/>
                        <a14:foregroundMark x1="11300" y1="31825" x2="35000" y2="30109"/>
                        <a14:foregroundMark x1="35400" y1="19813" x2="38000" y2="20905"/>
                        <a14:foregroundMark x1="34900" y1="20125" x2="35500" y2="14509"/>
                        <a14:foregroundMark x1="7900" y1="44618" x2="22000" y2="50234"/>
                        <a14:foregroundMark x1="49300" y1="17317" x2="49300" y2="18721"/>
                        <a14:foregroundMark x1="54900" y1="18409" x2="55000" y2="19657"/>
                        <a14:foregroundMark x1="57200" y1="21217" x2="57100" y2="22153"/>
                        <a14:foregroundMark x1="62700" y1="21685" x2="62900" y2="22777"/>
                        <a14:foregroundMark x1="53500" y1="40094" x2="53700" y2="45086"/>
                        <a14:foregroundMark x1="78300" y1="31825" x2="85600" y2="37285"/>
                        <a14:foregroundMark x1="84200" y1="33697" x2="88900" y2="36817"/>
                        <a14:foregroundMark x1="88900" y1="36349" x2="86800" y2="34165"/>
                        <a14:foregroundMark x1="84400" y1="32605" x2="86900" y2="33697"/>
                        <a14:foregroundMark x1="89200" y1="37441" x2="89600" y2="55382"/>
                        <a14:foregroundMark x1="73700" y1="16849" x2="73500" y2="14977"/>
                        <a14:foregroundMark x1="72400" y1="17317" x2="72600" y2="15133"/>
                        <a14:foregroundMark x1="73300" y1="14509" x2="74300" y2="14197"/>
                        <a14:foregroundMark x1="79900" y1="17941" x2="79900" y2="16849"/>
                        <a14:foregroundMark x1="84700" y1="21997" x2="84700" y2="20125"/>
                        <a14:foregroundMark x1="75500" y1="12324" x2="77400" y2="11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88" y="1091408"/>
            <a:ext cx="3931600" cy="2520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 b="20119"/>
          <a:stretch/>
        </p:blipFill>
        <p:spPr>
          <a:xfrm>
            <a:off x="3532771" y="5196452"/>
            <a:ext cx="1676044" cy="159623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8861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801" name="Rectangle 2"/>
          <p:cNvSpPr>
            <a:spLocks noChangeArrowheads="1"/>
          </p:cNvSpPr>
          <p:nvPr/>
        </p:nvSpPr>
        <p:spPr bwMode="auto">
          <a:xfrm>
            <a:off x="4381500" y="18161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15950" algn="l"/>
              </a:tabLst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9300" y="1169988"/>
            <a:ext cx="981075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804" name="Rectangle 100"/>
          <p:cNvSpPr>
            <a:spLocks noChangeArrowheads="1"/>
          </p:cNvSpPr>
          <p:nvPr/>
        </p:nvSpPr>
        <p:spPr bwMode="auto">
          <a:xfrm>
            <a:off x="2654666" y="212725"/>
            <a:ext cx="8768618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ЦЕЛЕВЫЕ ПОКАЗАТЕЛИ РЕГИОНАЛЬНОГО ПРОЕКТА</a:t>
            </a:r>
          </a:p>
          <a:p>
            <a:pPr algn="ctr"/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«ОБЕСПЕЧЕНИЕ МЕДИЦИНСКИХ ОРГАНИЗАЦИЙ СИСТЕМЫ </a:t>
            </a:r>
          </a:p>
          <a:p>
            <a:pPr algn="ctr"/>
            <a:r>
              <a:rPr lang="ru-RU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ЗДРАВООХРАНЕНИЯ РЕСПУБЛИКИ МОРДОВИЯ КВАЛИФИЦИРОВАННЫМИ КАДРАМИ»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6344" name="Group 15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09418"/>
              </p:ext>
            </p:extLst>
          </p:nvPr>
        </p:nvGraphicFramePr>
        <p:xfrm>
          <a:off x="204110" y="1503818"/>
          <a:ext cx="10727869" cy="4965564"/>
        </p:xfrm>
        <a:graphic>
          <a:graphicData uri="http://schemas.openxmlformats.org/drawingml/2006/table">
            <a:tbl>
              <a:tblPr/>
              <a:tblGrid>
                <a:gridCol w="498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9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6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6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8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50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38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38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показателя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Период, год 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врачами, работающими в государственных медицинских организациях,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 на 10 тыс. населения)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средними медицинскими работниками, работающими в государственных медицинских организациях,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 на 10 тыс. населения)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врачами, оказывающими медицинскую помощь в амбулаторных условиях,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 на 10 тыс. населения)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врачебных должностей в подразделениях, оказывающих медицинскую помощь в амбулаторных условиях (физическими лицами при коэффициенте совместительства 1,2),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Укомплектованность должностей среднего медицинского персонала в подразделениях, оказывающих медицинскую помощь в амбулаторных условиях (физическими лицами при коэффициенте совместительства 1,2),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специалистов, вовлеченных в систему непрерывного образования медицинских работников, в том числе с использованием дистанционных образовательных технологий, (тысяча 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2, 542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2,946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специалистов, допущенных к профессиональной деятельности через процедуру аккредитации от общего количества работающих специалистов, (%)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врачей, работающих в государственных и муниципальных медицинских организациях,              (чел.) в регионе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3 803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3836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средних медицинских работников, работающих в государственных и муниципальных медицинских организациях,              (чел.) в регионе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8078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8489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" b="99385" l="586" r="100000">
                        <a14:foregroundMark x1="15039" y1="6769" x2="26270" y2="20718"/>
                        <a14:foregroundMark x1="53809" y1="4000" x2="60059" y2="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5355" y="4367893"/>
            <a:ext cx="1986641" cy="23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3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46275" y="152400"/>
            <a:ext cx="10398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«СОЗДАНИЕ ЕДИНОГО ЦИФРОВОГО КОНТУРА В ЗДРАВООХРАНЕНИИ РЕСПУБЛИКИ МОРДОВИЯ НА ОСНОВЕ ЕДИНОЙ ГОСУДАРСТВЕННОЙ ИНФОРМАЦИОННОЙ СИСТЕМЫ ЗДРАВООХРАНЕНИЯ (ЕГИСЗ)»</a:t>
            </a:r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5969" y="1004249"/>
            <a:ext cx="2547255" cy="64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637" y="4519114"/>
            <a:ext cx="3625909" cy="1422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2019 год:</a:t>
            </a:r>
          </a:p>
          <a:p>
            <a:pPr lvl="0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всего – </a:t>
            </a:r>
            <a:r>
              <a:rPr lang="ru-RU" sz="1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118,1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рублей, </a:t>
            </a:r>
          </a:p>
          <a:p>
            <a:pPr lvl="0"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sz="1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87,0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рублей, </a:t>
            </a:r>
          </a:p>
          <a:p>
            <a:pPr lvl="0"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республиканский бюджет – </a:t>
            </a:r>
            <a:r>
              <a:rPr lang="ru-RU" sz="1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млн. рублей,</a:t>
            </a:r>
          </a:p>
          <a:p>
            <a:pPr lvl="0"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внебюджетные источники – </a:t>
            </a:r>
            <a:r>
              <a:rPr lang="ru-RU" sz="1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23,9 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8669" y="987773"/>
            <a:ext cx="8251765" cy="58596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800" b="1" dirty="0">
                <a:latin typeface="Times New Roman" panose="02020603050405020304" pitchFamily="18" charset="0"/>
              </a:rPr>
              <a:t>Итоги 2019 г.: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 1)  Доля медицинских организаций государственной системы здравоохранения, использующих медицинские информационные системы для организации и оказания медицинской помощи гражданам, обеспечивающих информационное взаимодействие с ЕГИСЗ,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60%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60%);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2)  Доля медицинских работников, участвующих в оказании медицинской помощи, для которых организованы автоматизированные рабочие места (АРМ), подключенные к медицинским информационным системам государственных медицинских организаций Республики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74% </a:t>
            </a:r>
            <a:r>
              <a:rPr lang="ru-RU" altLang="ru-RU" sz="800" dirty="0">
                <a:latin typeface="Times New Roman" panose="02020603050405020304" pitchFamily="18" charset="0"/>
              </a:rPr>
              <a:t>(план на 2019 г. – 74%);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3)  Количество автоматизированных рабочих мест в государственных и муниципальных медицинских организациях Республики Мордовия, ед.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4250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4250);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4)  Доля автоматизированных рабочих мест медицинских работников государственных медицинских организаций Республики Мордовия, подключенных к защищенной сети передачи данных Республики   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84%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84%);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5)  Количество ФАП и ФП, подключенных к сети Интернет, ед.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100);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6)  Доля государственных медицинских организаций, включая их структурные подразделения (в том числе ФАП и ФП, подключенные к сети Интернет) Республики Мордовия, использующих медицинские информационные системы, соответствующие требованиям Минздрава России, подключенные к подсистемам ЕГИСЗ,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37%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37%);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7)  Доля государственных медицинских организаций, и их структурных подразделений (включая ФАП и ФП, подключённых к сети Интернет) Республики Мордовия, которые формируют реестр счетов об оказанной медицинской помощи на основании сведений электронных медицинских карт граждан, застрахованных в системе ОМС,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24%);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8)  Доля государственных медицинских организаций Республики Мордовия, обеспечивающих информационное взаимодействие с информационными системами Фонда социального страхования в электронном виде,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20% </a:t>
            </a:r>
            <a:r>
              <a:rPr lang="ru-RU" altLang="ru-RU" sz="800" dirty="0">
                <a:latin typeface="Times New Roman" panose="02020603050405020304" pitchFamily="18" charset="0"/>
              </a:rPr>
              <a:t>(план на 2019 г. – 20%); 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9)  Доля государственных медицинских организаций Республики Мордовия, обеспечивающих информационное взаимодействие с информационными системами учреждений медико-социальной экспертизы для обмена документами в электронном виде, при направлении гражданина на медико-социальную экспертизу,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–20%);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10)  Доля медицинских организаций государственной системы здравоохранения, обеспечивающих преемственность оказания медицинской помощи путем организации информационного взаимодействия с централизованными подсистемами государственных информационных систем в сфере здравоохранения субъектов Российской Федерации,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25%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25%);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11)  Доля отделений (станций и подстанций) государственных медицинских организаций Республики Мордовия, обеспечивающих оказание скорой и неотложной медицинской помощи подключённых к централизованной системе (подсистеме) «Управление скорой и неотложной медицинской помощью» Республики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100% </a:t>
            </a:r>
            <a:r>
              <a:rPr lang="ru-RU" altLang="ru-RU" sz="800" dirty="0">
                <a:latin typeface="Times New Roman" panose="02020603050405020304" pitchFamily="18" charset="0"/>
              </a:rPr>
              <a:t>(план на 2019 г. – 100%);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12)  Доля государственных медицинских организаций и их структурных подразделений (включая ФАП и ФП, подключенных к сети Интернет) Республики Мордовия, участвующих в реализации программ льготного лекарственного обеспечения, подключенных к централизованной системе (подсистеме) «Управление льготным лекарственным обеспечением» Республики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34%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34%);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13)  Доля аптечных организаций Республики Мордовия, участвующих в реализации программ льготного лекарственного обеспечения, подключенных к централизованной системе (подсистеме) «Управление льготным лекарственным обеспечением» Республики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100%);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14)  Доля государственных медицинских организаций, и их структурных подразделений (включая ФАП и ФП, подключенные к сети Интернет) Республики Мордовия, оказывающих амбулаторно-поликлиническую помощь и осуществляющих первичный прием граждан, подключенных к централизованной системе (подсистеме) «Управление потоками пациентов» Республики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25%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25%);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15)  Доля государственных медицинских организаций, и их структурных подразделений (включая ФАП и ФП, подключенных к сети Интернет) Республики Мордовия, подключенных к централизованной системе (подсистеме) «Телемедицинские консультации» Республики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7% </a:t>
            </a:r>
            <a:r>
              <a:rPr lang="ru-RU" altLang="ru-RU" sz="800" dirty="0">
                <a:latin typeface="Times New Roman" panose="02020603050405020304" pitchFamily="18" charset="0"/>
              </a:rPr>
              <a:t>(план на 2019 г. – 7%);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16)  Доля государственных медицинских организаций Республики Мордовия, подключенных к централизованной системе (подсистеме) «Центральный архив медицинских изображений» Республики Мордовия,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4%);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17)  Доля государственных медицинских организаций, и их структурных подразделений (включая ФАП и ФП, подключенных к сети Интернет) Республики Мордовия, оказывающих медицинскую помощь, подключенных к государственной информационной системе в сфере здравоохранения Республики Мордовия, соответствующей требованиям Минздрава России,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36%); 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18)  Доля государственных медицинских организаций, и их структурных подразделений (включая ФАП и ФП подключенных к сети Интернет) Республики Мордовия, оказывающих медицинскую помощь, которые передают сведения о созданных электронных медицинских документах в подсистему «Реестр электронных медицинских документов» ЕГИСЗ,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2%);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19)  Доля медицинских организаций государственной системы здравоохранения, обеспечивающих доступ гражданам к электронным медицинским документам в Личном кабинете пациента «Мое здоровье» на Едином портале государственных услуг и функций,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4%</a:t>
            </a:r>
            <a:r>
              <a:rPr lang="ru-RU" altLang="ru-RU" sz="800" dirty="0">
                <a:latin typeface="Times New Roman" panose="02020603050405020304" pitchFamily="18" charset="0"/>
              </a:rPr>
              <a:t> (план на 2019 г. – 4%);</a:t>
            </a:r>
          </a:p>
          <a:p>
            <a:pPr algn="just">
              <a:defRPr/>
            </a:pPr>
            <a:r>
              <a:rPr lang="ru-RU" altLang="ru-RU" sz="800" dirty="0">
                <a:latin typeface="Times New Roman" panose="02020603050405020304" pitchFamily="18" charset="0"/>
              </a:rPr>
              <a:t>20) Число граждан, воспользовавшихся услугами (сервисами) в Личном кабинете пациента «Мое здоровье» на Едином портале государственных услуг и функций в отчетном году, – </a:t>
            </a:r>
            <a:r>
              <a:rPr lang="ru-RU" altLang="ru-RU" sz="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40 935 </a:t>
            </a:r>
            <a:r>
              <a:rPr lang="ru-RU" altLang="ru-RU" sz="800" dirty="0">
                <a:latin typeface="Times New Roman" panose="02020603050405020304" pitchFamily="18" charset="0"/>
              </a:rPr>
              <a:t>человек (план на 2019 г. – 39 710). По итогам года плановая цифра достигнута.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7" y="5941643"/>
            <a:ext cx="1102179" cy="9163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915" y="2065564"/>
            <a:ext cx="3726632" cy="2179864"/>
          </a:xfrm>
          <a:prstGeom prst="roundRect">
            <a:avLst/>
          </a:prstGeom>
          <a:gradFill rotWithShape="1">
            <a:gsLst>
              <a:gs pos="0">
                <a:srgbClr val="730E00">
                  <a:lumMod val="110000"/>
                  <a:satMod val="105000"/>
                  <a:tint val="67000"/>
                </a:srgbClr>
              </a:gs>
              <a:gs pos="50000">
                <a:srgbClr val="730E00">
                  <a:lumMod val="105000"/>
                  <a:satMod val="103000"/>
                  <a:tint val="73000"/>
                </a:srgbClr>
              </a:gs>
              <a:gs pos="100000">
                <a:srgbClr val="730E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730E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функционирования системы здравоохранения Республики Мордовия за счет создания единого цифрового контура здравоохранения на основе единой государственной информационной системы в сфере здравоохранения (ЕГИСЗ)</a:t>
            </a:r>
          </a:p>
        </p:txBody>
      </p:sp>
    </p:spTree>
    <p:extLst>
      <p:ext uri="{BB962C8B-B14F-4D97-AF65-F5344CB8AC3E}">
        <p14:creationId xmlns:p14="http://schemas.microsoft.com/office/powerpoint/2010/main" val="226374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Прямоугольник 2"/>
          <p:cNvSpPr>
            <a:spLocks noChangeArrowheads="1"/>
          </p:cNvSpPr>
          <p:nvPr/>
        </p:nvSpPr>
        <p:spPr bwMode="auto">
          <a:xfrm>
            <a:off x="1793875" y="0"/>
            <a:ext cx="10398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«СОЗДАНИЕ ЕДИНОГО ЦИФРОВОГО КОНТУРА В ЗДРАВООХРАНЕНИИ РЕСПУБЛИКИ МОРДОВИЯ НА ОСНОВЕ ЕДИНОЙ ГОСУДАРСТВЕННОЙ ИНФОРМАЦИОННОЙ СИСТЕМЫ ЗДРАВООХРАНЕНИЯ (ЕГИСЗ)»</a:t>
            </a:r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16163" y="931863"/>
            <a:ext cx="9707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2643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90950" y="2755900"/>
            <a:ext cx="6711950" cy="1443038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66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итогам 2019 года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запланированные </a:t>
            </a:r>
            <a:r>
              <a:rPr lang="ru-RU" alt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 достигнуты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7" name="Picture 2" descr="каранда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120900"/>
            <a:ext cx="24161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9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Прямоугольник 1"/>
          <p:cNvSpPr>
            <a:spLocks noChangeArrowheads="1"/>
          </p:cNvSpPr>
          <p:nvPr/>
        </p:nvSpPr>
        <p:spPr bwMode="auto">
          <a:xfrm>
            <a:off x="1793875" y="0"/>
            <a:ext cx="10398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«СОЗДАНИЕ ЕДИНОГО ЦИФРОВОГО КОНТУРА В ЗДРАВООХРАНЕНИИ РЕСПУБЛИКИ МОРДОВИЯ НА ОСНОВЕ ЕДИНОЙ ГОСУДАРСТВЕННОЙ ИНФОРМАЦИОННОЙ СИСТЕМЫ ЗДРАВООХРАНЕНИЯ (ЕГИСЗ)»</a:t>
            </a:r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316163" y="931863"/>
            <a:ext cx="9707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3667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Прямоугольник 4"/>
          <p:cNvSpPr>
            <a:spLocks noChangeArrowheads="1"/>
          </p:cNvSpPr>
          <p:nvPr/>
        </p:nvSpPr>
        <p:spPr bwMode="auto">
          <a:xfrm>
            <a:off x="2457450" y="3460750"/>
            <a:ext cx="943451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ctr">
              <a:lnSpc>
                <a:spcPct val="115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Планы работ:</a:t>
            </a:r>
          </a:p>
          <a:p>
            <a:pPr indent="449263" algn="just">
              <a:lnSpc>
                <a:spcPct val="115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Работа по обеспечению работоспособности Государственной информационной системы в сфере здравоохранения Республики Мордовия, медицинских информационных систем медицинских организаций.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Работа по модернизации и развитию медицинских информационных систем, используемых в медицинских организациях Республики Мордовия, в части обеспечения информационного взаимодействия с подсистемами ЕГИСЗ, а также межведомственного взаимодействия, в целях оказания медицинской помощи и электронных услуг (сервисов) для граждан.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Работа по модернизации и развитию Государственной информационной системы в сфере здравоохранения Республики Мордовия, в соответствии с требованиями Минздрава России.</a:t>
            </a:r>
          </a:p>
          <a:p>
            <a:pPr indent="449263" algn="just">
              <a:lnSpc>
                <a:spcPct val="115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Оснащение медицинских организаций современной вычислительной техникой.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1288" y="1092200"/>
            <a:ext cx="4114800" cy="69373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8213" y="2024063"/>
            <a:ext cx="4630737" cy="144303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329,0 </a:t>
            </a:r>
            <a:r>
              <a:rPr lang="ru-RU" alt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–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293,9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бюджет –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11,23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фонды –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23,9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р.</a:t>
            </a:r>
          </a:p>
        </p:txBody>
      </p:sp>
      <p:pic>
        <p:nvPicPr>
          <p:cNvPr id="113671" name="Рисунок 1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105025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4" descr="andorra_spain_monaco_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190625"/>
            <a:ext cx="346868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2" descr="каранда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7613"/>
            <a:ext cx="24161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7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801" name="Rectangle 2"/>
          <p:cNvSpPr>
            <a:spLocks noChangeArrowheads="1"/>
          </p:cNvSpPr>
          <p:nvPr/>
        </p:nvSpPr>
        <p:spPr bwMode="auto">
          <a:xfrm>
            <a:off x="4381500" y="18161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15950" algn="l"/>
              </a:tabLst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9300" y="1169988"/>
            <a:ext cx="981075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804" name="Rectangle 100"/>
          <p:cNvSpPr>
            <a:spLocks noChangeArrowheads="1"/>
          </p:cNvSpPr>
          <p:nvPr/>
        </p:nvSpPr>
        <p:spPr bwMode="auto">
          <a:xfrm>
            <a:off x="1980910" y="122918"/>
            <a:ext cx="10088916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«СОЗДАНИЕ ЕДИНОГО ЦИФРОВОГО КОНТУРА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ЗДРАВООХРАНЕНИИ РЕСПУБЛИКИ МОРДОВИЯ НА ОСНОВЕ ЕДИНОЙ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ГОСУДАРСТВЕННОЙ ИНФОРМАЦИОННОЙ СИСТЕМЫ ЗДРАВООХРАНЕНИЯ (ЕГИСЗ)»</a:t>
            </a:r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83442"/>
              </p:ext>
            </p:extLst>
          </p:nvPr>
        </p:nvGraphicFramePr>
        <p:xfrm>
          <a:off x="1009650" y="1663247"/>
          <a:ext cx="10330544" cy="43513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43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7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3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7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47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08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показателя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Базовое значение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Период,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граждан, воспользовавшихся услугами (сервисами) в Личном кабинете пациента «Мое здоровье» на Едином портале государственных услуг и функций в отчетном году, тыс. чел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23,05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31.10.2018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39,71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медицинских организаций государственной системы здравоохранения, использующих медицинские информационные системы для организации и оказания медицинской помощи гражданам, обеспечивающих информационное взаимодействие с ЕГИСЗ, 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31.10.2018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медицинских организаций государственной системы здравоохранения, обеспечивающих преемственность оказания медицинской помощи путем организации информационного взаимодействия с централизованными подсистемами государственных информационных систем в сфере здравоохранения субъектов Российской Федерации, 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31.10.2018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медицинских организаций государственной системы здравоохранения, обеспечивающих доступ гражданам к электронным медицинским документам в Личном кабинете пациента «Мое здоровье» на Едином портале государственных услуг и функций, 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Дополни-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тельный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ТВСП МО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31.10.2018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8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4953" y="448881"/>
            <a:ext cx="898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РЕГИОНАЛЬНЫЙ ПРОЕКТ «РАЗВИТИЕ ЭКСПОРТА МЕДИЦИНСКИХ УСЛУГ»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45371" y="1004249"/>
            <a:ext cx="7323438" cy="3114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</a:rPr>
              <a:t>По итогам на 2019 г.:</a:t>
            </a:r>
          </a:p>
          <a:p>
            <a:pPr algn="just"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 1) Разработана и внедрена программа коммуникационных мероприятий по повышению уровня информированности иностранных граждан о медицинских услугах, оказываемых на территории Республики Мордовия на период 2019-2024 гг. – 100% (План на 2019 – 100%)</a:t>
            </a:r>
          </a:p>
          <a:p>
            <a:pPr algn="just"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2) Разработан комплекс мер по увеличению объемов экспорта медицинских услуг – 100%. (План на 2019 год – 100%)</a:t>
            </a:r>
          </a:p>
          <a:p>
            <a:pPr algn="just"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3) Создана и функционирует рабочая группа регионального проекта «Развитие экспорта медицинских услуг»</a:t>
            </a:r>
          </a:p>
          <a:p>
            <a:pPr algn="just">
              <a:defRPr/>
            </a:pPr>
            <a:endParaRPr lang="ru-RU" altLang="ru-RU" sz="8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5371" y="4290354"/>
            <a:ext cx="7323438" cy="2352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РМ «Мордовская республиканская центральная клиническая больница» занималась приобретением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наглядных материалов агитации (плакатов, билбордов, видеоматериалов), доработкой сайтов, размещением и сопровождением материалов на сайтах и в соц. сетях, с целью повышения уровня информированности иностранных граждан о медицинских услугах, оказываемых на территории Республики Мордовия на период 2019-2021 гг.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40108" y="818213"/>
            <a:ext cx="8203179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36539" y="2364288"/>
            <a:ext cx="3747526" cy="1631151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Увеличение объема экспорта медицинских услуг не менее, чем в 4 раза по сравнению с 2017 годом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765969" y="1155700"/>
            <a:ext cx="2547255" cy="64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539" y="4527279"/>
            <a:ext cx="3959148" cy="1422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2019 год:</a:t>
            </a:r>
          </a:p>
          <a:p>
            <a:pPr lvl="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всего –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5,0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рублей,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 –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5,0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710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-833898" y="1"/>
            <a:ext cx="13652123" cy="6596062"/>
            <a:chOff x="-626165" y="0"/>
            <a:chExt cx="10689451" cy="6596062"/>
          </a:xfrm>
        </p:grpSpPr>
        <p:graphicFrame>
          <p:nvGraphicFramePr>
            <p:cNvPr id="174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114480"/>
                </p:ext>
              </p:extLst>
            </p:nvPr>
          </p:nvGraphicFramePr>
          <p:xfrm>
            <a:off x="-626165" y="565149"/>
            <a:ext cx="10689451" cy="6030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" name="Лист" r:id="rId3" imgW="10372801" imgH="5619621" progId="Excel.Sheet.8">
                    <p:embed/>
                  </p:oleObj>
                </mc:Choice>
                <mc:Fallback>
                  <p:oleObj name="Лист" r:id="rId3" imgW="10372801" imgH="5619621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26165" y="565149"/>
                          <a:ext cx="10689451" cy="6030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3" name="TextBox 4"/>
            <p:cNvSpPr txBox="1">
              <a:spLocks noChangeArrowheads="1"/>
            </p:cNvSpPr>
            <p:nvPr/>
          </p:nvSpPr>
          <p:spPr bwMode="auto">
            <a:xfrm>
              <a:off x="1000125" y="0"/>
              <a:ext cx="7273925" cy="461963"/>
            </a:xfrm>
            <a:prstGeom prst="rect">
              <a:avLst/>
            </a:prstGeom>
            <a:solidFill>
              <a:srgbClr val="0D7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ru-RU" alt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Показатели воспроизводства в Республике Мордовия</a:t>
              </a:r>
              <a:endParaRPr lang="ru-RU" altLang="ru-RU" sz="2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223818" y="4600575"/>
            <a:ext cx="26881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ru-RU" alt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ru-RU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5318" y="1897997"/>
            <a:ext cx="3746508" cy="144274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проекта в 2020 году предусмотрено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из средств из республиканского бюджета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0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4953" y="448881"/>
            <a:ext cx="729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РЕГИОНАЛЬНЫЙ ПРОЕКТ «РАЗВИТИЕ ЭКСПОРТА МЕДИЦИНСКИХ УСЛУГ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40108" y="818213"/>
            <a:ext cx="8203179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071169" y="1002601"/>
            <a:ext cx="4114800" cy="69373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проекта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85969" y="1830381"/>
            <a:ext cx="56929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работы по размещению информационного материала на различных информационных ресурсах о медицинских организациях и доступных медицинских услугах, оказываемых в Республике Мордовия, с целью привлечения иностранных граждан, для получения медицинской помощи в медицинских организациях Республики Мордовия путем расширения вычислительных мощностей регионального ЦОД и серверных мощностей государственных и муниципальных медицинских организаций.</a:t>
            </a:r>
          </a:p>
        </p:txBody>
      </p:sp>
      <p:pic>
        <p:nvPicPr>
          <p:cNvPr id="29698" name="Picture 2" descr="Хозяева или агентства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88" y="1985329"/>
            <a:ext cx="3049339" cy="30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andorra_spain_monaco_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1" y="3577430"/>
            <a:ext cx="3493963" cy="26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51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8991" y="162351"/>
            <a:ext cx="7953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РЕГИОНАЛЬНЫЙ ПРОЕКТ «РАЗВИТИЕ ЭКСПОРТА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МЕДИЦИНСКИХ УСЛУГ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25838"/>
              </p:ext>
            </p:extLst>
          </p:nvPr>
        </p:nvGraphicFramePr>
        <p:xfrm>
          <a:off x="489857" y="3159579"/>
          <a:ext cx="11413671" cy="358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Точечный рисунок" r:id="rId4" imgW="14956338" imgH="3543795" progId="Paint.Picture">
                  <p:embed/>
                </p:oleObj>
              </mc:Choice>
              <mc:Fallback>
                <p:oleObj name="Точечный рисунок" r:id="rId4" imgW="14956338" imgH="35437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7" y="3159579"/>
                        <a:ext cx="11413671" cy="3584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096258" y="1224642"/>
            <a:ext cx="9716809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482986"/>
              </p:ext>
            </p:extLst>
          </p:nvPr>
        </p:nvGraphicFramePr>
        <p:xfrm>
          <a:off x="1896744" y="1668667"/>
          <a:ext cx="8807239" cy="15138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30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97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4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1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21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29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29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95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показателя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Базовое значение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Период, год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пролеченных иностранных граждан (тыс. чел.)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тыс. чел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31.12.2017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5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906" y="61580"/>
            <a:ext cx="99196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ПРОЕКТ «Формирование системы мотивации граждан к здоровому образу жизни, включая здоровое питание и отказ от вредных привычек в Республике Мордовия»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62322" y="1157593"/>
            <a:ext cx="9933141" cy="1252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66013" y="1681843"/>
            <a:ext cx="6368143" cy="42862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1. В рамках информационно-коммуникационной кампании в местах массового пребывания людей размещена агитационная информация кампании «Ты сильнее»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43978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шт.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течении года сотрудниками медицинских организаций республики проведено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602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лекции о вреде курения, употребления алкоголя и правильном питании в образовательных организациях и на предприятиях Республики Мордовия;</a:t>
            </a: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3. Центрами здоровья было осмотрено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9992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чел., в том числе мобильным центром здоровья проведено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166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выездов и осмотрено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2800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чел.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4. Республиканским центром медицинской профилактики оказано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4055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консультативно-оздоровительных услуг и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1087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телефонных консультаций с использованием «телефона доверия»;</a:t>
            </a: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5. На базе ГБУЗ Республики Мордовия «Республиканский наркологический диспансер» организовано работа телефонной горячей линии по отказу от курения табака и употребления алкоголя;</a:t>
            </a: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6. Во взаимодействии с главными специалистами Министерства здравоохранения Республики Мордовия в профильных школах здоровья обучено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6962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чел. </a:t>
            </a:r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>
              <a:spcAft>
                <a:spcPts val="0"/>
              </a:spcAft>
            </a:pP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69" y="5033504"/>
            <a:ext cx="5259879" cy="1473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проекта в 2019 году предусмотрено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 из республиканского бюджета</a:t>
            </a:r>
            <a:r>
              <a:rPr lang="ru-RU" dirty="0"/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066" y="1972249"/>
            <a:ext cx="5442535" cy="2027768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увеличения доли граждан, ведущих здоровый образ жизни.</a:t>
            </a:r>
          </a:p>
        </p:txBody>
      </p:sp>
      <p:sp>
        <p:nvSpPr>
          <p:cNvPr id="2" name="Овал 1"/>
          <p:cNvSpPr/>
          <p:nvPr/>
        </p:nvSpPr>
        <p:spPr>
          <a:xfrm>
            <a:off x="1575707" y="1336987"/>
            <a:ext cx="2547255" cy="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19" name="Кольцо 18"/>
          <p:cNvSpPr/>
          <p:nvPr/>
        </p:nvSpPr>
        <p:spPr>
          <a:xfrm>
            <a:off x="6139539" y="1856831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6139538" y="2665794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6139541" y="3383461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6147707" y="3946887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6147707" y="4694507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6147707" y="5432205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5" y="4117147"/>
            <a:ext cx="1102179" cy="91635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032906" y="4117147"/>
            <a:ext cx="3135087" cy="69277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Финансирование проекта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192013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793" y="61580"/>
            <a:ext cx="9176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РЕГИОНАЛЬНОГО ПРОЕКТА «</a:t>
            </a: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системы мотивации граждан к здоровому образу жизни, включая здоровое питание и отказ от вредных привычек в Республике Мордовия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 В 2020 ГОДУ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32982" y="1600200"/>
            <a:ext cx="954405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169742"/>
            <a:ext cx="1102179" cy="91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43049" y="2257593"/>
            <a:ext cx="3135087" cy="69277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Финансирование проекта в 2020 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300" y="3094264"/>
            <a:ext cx="5244989" cy="88174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– 15,8 млн. рублей из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республиканского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41522" y="1666295"/>
            <a:ext cx="2873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1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Создание регионального центра общественного здоровья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19458" y="1699756"/>
            <a:ext cx="29554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дополнительных кабинетов по отказу от курения в ГБУЗ Республики Мордовия «Поликлиника № 2» и ГБУЗ Республики Мордовия «Поликлиника      № 4»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1253" y="4083727"/>
            <a:ext cx="304527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предприятиях и в организациях будут внедрены модельные корпоративные программы, содержащие наилучшие практики по укреплению здоровья работников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11653" y="4075562"/>
            <a:ext cx="28025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Проведение информационно-коммуникационные кампании по привлечению граждан к здоровому образу жизни, с использованием основных телекоммуникационных каналов для всех целевых аудиторий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60976" y="4132712"/>
            <a:ext cx="21200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Разработана и утверждена Региональная программа общественного здоровья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28140" y="5263224"/>
            <a:ext cx="262605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Разработаны и утверждены муниципальные программы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укрепления общественного здоровья в 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муниципальных районах </a:t>
            </a:r>
          </a:p>
        </p:txBody>
      </p:sp>
      <p:pic>
        <p:nvPicPr>
          <p:cNvPr id="23" name="Рисунок 22" descr="Описание: Описание: http://itd0.mycdn.me/image?id=858956384042&amp;t=20&amp;plc=WEB&amp;tkn=*lBxaS0qsxjmoknWm01gcW0-cAc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30" y="2188028"/>
            <a:ext cx="2055357" cy="167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Описание: Описание: https://avatars.mds.yandex.net/get-pdb/1486143/2ffd18c7-000c-44fd-9ea2-9c07bc05fa98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29" y="2657875"/>
            <a:ext cx="1546075" cy="147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Описание: Описание: Описание: https://im0-tub-ru.yandex.net/i?id=1e023f3d632254ce0b59a4a82bb5289a-l&amp;n=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1" y="5106761"/>
            <a:ext cx="18192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53" name="Picture 1" descr="1542892623_logoti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3786" y="5274128"/>
            <a:ext cx="1309493" cy="13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авая фигурная скобка 16"/>
          <p:cNvSpPr>
            <a:spLocks/>
          </p:cNvSpPr>
          <p:nvPr/>
        </p:nvSpPr>
        <p:spPr bwMode="auto">
          <a:xfrm>
            <a:off x="9195028" y="4940754"/>
            <a:ext cx="238125" cy="1714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780814" y="5056513"/>
            <a:ext cx="181247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Краснослободский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Лямбирский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Рузаевский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Старошайговский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Чамзинский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г.о. Саранск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73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9473" y="61580"/>
            <a:ext cx="91767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показатели РЕГИОНАЛЬНОГО ПРОЕКТА «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системы мотивации граждан к здоровому образу жизни, включая здоровое питание и отказ от вредных привычек в </a:t>
            </a:r>
          </a:p>
          <a:p>
            <a:pPr algn="ctr"/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Республике Мордовия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 на 2020 ГОД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81500" y="1816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70487" y="1520640"/>
            <a:ext cx="981057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55559"/>
              </p:ext>
            </p:extLst>
          </p:nvPr>
        </p:nvGraphicFramePr>
        <p:xfrm>
          <a:off x="195941" y="1816102"/>
          <a:ext cx="11854547" cy="4805135"/>
        </p:xfrm>
        <a:graphic>
          <a:graphicData uri="http://schemas.openxmlformats.org/drawingml/2006/table">
            <a:tbl>
              <a:tblPr/>
              <a:tblGrid>
                <a:gridCol w="1599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0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5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9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9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98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98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04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Тип показателя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Базовое значение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Период,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1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Розничные продажи алкогольной продукции на душу населения (в литрах)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i="1"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12,44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31.12.2016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1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Смертность мужчин в возрасте 16-59 лет (на 100 тыс. населения)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718,9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31.12.2017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599,6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1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Times New Roman"/>
                          <a:ea typeface="Arial Unicode MS"/>
                          <a:cs typeface="Times New Roman"/>
                        </a:rPr>
                        <a:t>Смертность женщин в  возрасте 16-54 лет (на 100 тыс. населения)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160,3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31.12.2017г.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156,9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154,6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1" l="9961" r="96777">
                        <a14:foregroundMark x1="80469" y1="40625" x2="86133" y2="45215"/>
                        <a14:foregroundMark x1="78809" y1="37988" x2="83691" y2="37891"/>
                        <a14:foregroundMark x1="73535" y1="37305" x2="83594" y2="37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2" r="12129"/>
          <a:stretch/>
        </p:blipFill>
        <p:spPr>
          <a:xfrm flipH="1">
            <a:off x="10951027" y="-1"/>
            <a:ext cx="1066801" cy="18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9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536575" y="1801813"/>
            <a:ext cx="10418763" cy="2716212"/>
          </a:xfrm>
          <a:prstGeom prst="rect">
            <a:avLst/>
          </a:prstGeom>
          <a:gradFill rotWithShape="1">
            <a:gsLst>
              <a:gs pos="0">
                <a:srgbClr val="4E6D8A"/>
              </a:gs>
              <a:gs pos="100000">
                <a:srgbClr val="7EB0DE">
                  <a:alpha val="65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2531" name="Picture 7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879" y="2400047"/>
            <a:ext cx="10519605" cy="27257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085975" y="0"/>
            <a:ext cx="10106025" cy="341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263650" y="5448300"/>
            <a:ext cx="1053782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8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68525"/>
              </p:ext>
            </p:extLst>
          </p:nvPr>
        </p:nvGraphicFramePr>
        <p:xfrm>
          <a:off x="0" y="3931920"/>
          <a:ext cx="12119956" cy="285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" name="Диаграмма" r:id="rId3" imgW="6410170" imgH="2390685" progId="MSGraph.Chart.8">
                  <p:embed/>
                </p:oleObj>
              </mc:Choice>
              <mc:Fallback>
                <p:oleObj name="Диаграмма" r:id="rId3" imgW="6410170" imgH="239068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31920"/>
                        <a:ext cx="12119956" cy="2852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58" name="Группа 1"/>
          <p:cNvGrpSpPr>
            <a:grpSpLocks/>
          </p:cNvGrpSpPr>
          <p:nvPr/>
        </p:nvGrpSpPr>
        <p:grpSpPr bwMode="auto">
          <a:xfrm>
            <a:off x="-4233" y="-100013"/>
            <a:ext cx="12204700" cy="6296026"/>
            <a:chOff x="-470842" y="-233264"/>
            <a:chExt cx="9153648" cy="6295927"/>
          </a:xfrm>
        </p:grpSpPr>
        <p:sp>
          <p:nvSpPr>
            <p:cNvPr id="7" name="Прямоугольник 13"/>
            <p:cNvSpPr txBox="1">
              <a:spLocks noChangeArrowheads="1"/>
            </p:cNvSpPr>
            <p:nvPr/>
          </p:nvSpPr>
          <p:spPr bwMode="auto">
            <a:xfrm>
              <a:off x="-470842" y="-233264"/>
              <a:ext cx="9144123" cy="6334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lt1"/>
                  </a:solidFill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latin typeface="Georgia" pitchFamily="18" charset="0"/>
                </a:rPr>
                <a:t>Общая смертность населения Республики Мордовия</a:t>
              </a:r>
            </a:p>
          </p:txBody>
        </p:sp>
        <p:sp>
          <p:nvSpPr>
            <p:cNvPr id="19469" name="Rectangle 8"/>
            <p:cNvSpPr>
              <a:spLocks noChangeArrowheads="1"/>
            </p:cNvSpPr>
            <p:nvPr/>
          </p:nvSpPr>
          <p:spPr bwMode="auto">
            <a:xfrm>
              <a:off x="0" y="-184663"/>
              <a:ext cx="138550" cy="36932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19470" name="Rectangle 9"/>
            <p:cNvSpPr>
              <a:spLocks noChangeArrowheads="1"/>
            </p:cNvSpPr>
            <p:nvPr/>
          </p:nvSpPr>
          <p:spPr bwMode="auto">
            <a:xfrm>
              <a:off x="0" y="-184663"/>
              <a:ext cx="138550" cy="36932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 altLang="ru-RU"/>
            </a:p>
          </p:txBody>
        </p:sp>
        <p:sp>
          <p:nvSpPr>
            <p:cNvPr id="19471" name="Text Box 4"/>
            <p:cNvSpPr txBox="1">
              <a:spLocks noChangeArrowheads="1"/>
            </p:cNvSpPr>
            <p:nvPr/>
          </p:nvSpPr>
          <p:spPr bwMode="auto">
            <a:xfrm>
              <a:off x="1500188" y="5786438"/>
              <a:ext cx="214312" cy="27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1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47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749769"/>
                </p:ext>
              </p:extLst>
            </p:nvPr>
          </p:nvGraphicFramePr>
          <p:xfrm>
            <a:off x="-467544" y="285502"/>
            <a:ext cx="9150350" cy="3505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1" name="Диаграмма" r:id="rId5" imgW="8210658" imgH="5562549" progId="MSGraph.Chart.8">
                    <p:embed followColorScheme="full"/>
                  </p:oleObj>
                </mc:Choice>
                <mc:Fallback>
                  <p:oleObj name="Диаграмма" r:id="rId5" imgW="8210658" imgH="5562549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67544" y="285502"/>
                          <a:ext cx="9150350" cy="3505001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EE7F2"/>
                            </a:gs>
                            <a:gs pos="17999">
                              <a:srgbClr val="FBD49C"/>
                            </a:gs>
                            <a:gs pos="39000">
                              <a:srgbClr val="FBA97D"/>
                            </a:gs>
                            <a:gs pos="64000">
                              <a:srgbClr val="FAC77D"/>
                            </a:gs>
                            <a:gs pos="82001">
                              <a:srgbClr val="FEE7F2"/>
                            </a:gs>
                            <a:gs pos="100000">
                              <a:srgbClr val="FBEAC7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59" name="Picture 5" descr="ФлагРФ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2017714"/>
            <a:ext cx="91651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5" descr="250px-Flag_of_Mordov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692150"/>
            <a:ext cx="93133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110" y="1700809"/>
            <a:ext cx="5061268" cy="151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7" y="1233489"/>
            <a:ext cx="440266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8927869" y="4070727"/>
            <a:ext cx="507076" cy="266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0415847" y="3734302"/>
            <a:ext cx="18554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(оперативные данные)</a:t>
            </a:r>
            <a:r>
              <a:rPr lang="ru-RU" altLang="ru-RU" sz="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829" y="0"/>
            <a:ext cx="10532326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07.05.2018 № 204 </a:t>
            </a:r>
            <a:r>
              <a:rPr lang="ru-RU" sz="2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</a:t>
            </a:r>
            <a:r>
              <a:rPr lang="ru-RU" sz="2000" b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</a:t>
            </a:r>
            <a:r>
              <a:rPr lang="ru-RU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года»</a:t>
            </a:r>
            <a:endParaRPr lang="ru-RU" sz="20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9132" r="82437" b="6850"/>
          <a:stretch>
            <a:fillRect/>
          </a:stretch>
        </p:blipFill>
        <p:spPr bwMode="auto">
          <a:xfrm>
            <a:off x="0" y="0"/>
            <a:ext cx="10398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236663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65313" y="2214563"/>
            <a:ext cx="10206037" cy="639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</a:rPr>
              <a:t>Снижение показателей смертности населения трудоспособного возраста, смертности от болезней системы кровообращения, смертности от новообразований, в том числе от злокачественных, младенческой смертности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43088" y="4481513"/>
            <a:ext cx="10228262" cy="434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</a:rPr>
              <a:t>Обеспечение охвата всех граждан профилактическими медицинскими осмотрами не реже одного раза в год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74838" y="2941638"/>
            <a:ext cx="10179050" cy="666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</a:rPr>
              <a:t>Ликвидация кадрового дефицита в медицинских организациях, оказывающих первичную медико-санитарную помощь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1866900" y="1487488"/>
            <a:ext cx="10083800" cy="573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Цели Национального проекта</a:t>
            </a:r>
          </a:p>
        </p:txBody>
      </p:sp>
      <p:sp>
        <p:nvSpPr>
          <p:cNvPr id="3" name="Прямоугольник 16"/>
          <p:cNvSpPr/>
          <p:nvPr/>
        </p:nvSpPr>
        <p:spPr>
          <a:xfrm>
            <a:off x="1838325" y="3700463"/>
            <a:ext cx="10225088" cy="696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</a:rPr>
              <a:t>Обеспечение оптимальной доступности для населения (в том числе для жителей населенных пунктов, расположенных в отдаленных местностях) медицинских организаций, оказывающих первичную медико-санитарную помощь 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4" name="Прямоугольник 14"/>
          <p:cNvSpPr/>
          <p:nvPr/>
        </p:nvSpPr>
        <p:spPr>
          <a:xfrm>
            <a:off x="1854200" y="5027613"/>
            <a:ext cx="10190163" cy="749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</a:rPr>
              <a:t>Оптимизация работы медицинских организаций, оказывающих первичную медико-санитарную помощь, сокращение времени ожидания в очереди при обращении граждан в указанные медицинские организации, упрощение процедуры записи на прием к врачу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" name="Прямоугольник 14"/>
          <p:cNvSpPr/>
          <p:nvPr/>
        </p:nvSpPr>
        <p:spPr>
          <a:xfrm>
            <a:off x="1857375" y="5861050"/>
            <a:ext cx="10218738" cy="565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</a:rPr>
              <a:t>Увеличение объема экспорта медицинских услуг не мене чем в четыре раза по сравнению с 2017 годом  </a:t>
            </a:r>
          </a:p>
          <a:p>
            <a:pPr algn="ctr" eaLnBrk="1" hangingPunct="1">
              <a:defRPr/>
            </a:pPr>
            <a:r>
              <a:rPr lang="ru-RU" altLang="ru-RU" sz="1600" b="1">
                <a:solidFill>
                  <a:srgbClr val="000000"/>
                </a:solidFill>
              </a:rPr>
              <a:t>(до 1 млрд. долларов США в год)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3084" name="AutoShape 28"/>
          <p:cNvSpPr>
            <a:spLocks noChangeArrowheads="1"/>
          </p:cNvSpPr>
          <p:nvPr/>
        </p:nvSpPr>
        <p:spPr bwMode="auto">
          <a:xfrm>
            <a:off x="841375" y="2354263"/>
            <a:ext cx="1006475" cy="277812"/>
          </a:xfrm>
          <a:prstGeom prst="rightArrow">
            <a:avLst>
              <a:gd name="adj1" fmla="val 50000"/>
              <a:gd name="adj2" fmla="val 90572"/>
            </a:avLst>
          </a:prstGeom>
          <a:solidFill>
            <a:srgbClr val="99FF99"/>
          </a:solidFill>
          <a:ln w="9525">
            <a:solidFill>
              <a:srgbClr val="63A0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3085" name="Picture 35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1531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AutoShape 36"/>
          <p:cNvSpPr>
            <a:spLocks noChangeArrowheads="1"/>
          </p:cNvSpPr>
          <p:nvPr/>
        </p:nvSpPr>
        <p:spPr bwMode="auto">
          <a:xfrm>
            <a:off x="863600" y="3198813"/>
            <a:ext cx="1006475" cy="277812"/>
          </a:xfrm>
          <a:prstGeom prst="rightArrow">
            <a:avLst>
              <a:gd name="adj1" fmla="val 50000"/>
              <a:gd name="adj2" fmla="val 90572"/>
            </a:avLst>
          </a:prstGeom>
          <a:solidFill>
            <a:srgbClr val="99FF99"/>
          </a:solidFill>
          <a:ln w="9525">
            <a:solidFill>
              <a:srgbClr val="63A0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87" name="AutoShape 37"/>
          <p:cNvSpPr>
            <a:spLocks noChangeArrowheads="1"/>
          </p:cNvSpPr>
          <p:nvPr/>
        </p:nvSpPr>
        <p:spPr bwMode="auto">
          <a:xfrm>
            <a:off x="820738" y="4541838"/>
            <a:ext cx="1006475" cy="277812"/>
          </a:xfrm>
          <a:prstGeom prst="rightArrow">
            <a:avLst>
              <a:gd name="adj1" fmla="val 50000"/>
              <a:gd name="adj2" fmla="val 90572"/>
            </a:avLst>
          </a:prstGeom>
          <a:solidFill>
            <a:srgbClr val="99FF99"/>
          </a:solidFill>
          <a:ln w="9525">
            <a:solidFill>
              <a:srgbClr val="63A0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88" name="AutoShape 38"/>
          <p:cNvSpPr>
            <a:spLocks noChangeArrowheads="1"/>
          </p:cNvSpPr>
          <p:nvPr/>
        </p:nvSpPr>
        <p:spPr bwMode="auto">
          <a:xfrm>
            <a:off x="814388" y="3906838"/>
            <a:ext cx="1006475" cy="277812"/>
          </a:xfrm>
          <a:prstGeom prst="rightArrow">
            <a:avLst>
              <a:gd name="adj1" fmla="val 50000"/>
              <a:gd name="adj2" fmla="val 90572"/>
            </a:avLst>
          </a:prstGeom>
          <a:solidFill>
            <a:srgbClr val="99FF99"/>
          </a:solidFill>
          <a:ln w="9525">
            <a:solidFill>
              <a:srgbClr val="63A0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89" name="AutoShape 39"/>
          <p:cNvSpPr>
            <a:spLocks noChangeArrowheads="1"/>
          </p:cNvSpPr>
          <p:nvPr/>
        </p:nvSpPr>
        <p:spPr bwMode="auto">
          <a:xfrm>
            <a:off x="852488" y="5238750"/>
            <a:ext cx="1006475" cy="277813"/>
          </a:xfrm>
          <a:prstGeom prst="rightArrow">
            <a:avLst>
              <a:gd name="adj1" fmla="val 50000"/>
              <a:gd name="adj2" fmla="val 90571"/>
            </a:avLst>
          </a:prstGeom>
          <a:solidFill>
            <a:srgbClr val="99FF99"/>
          </a:solidFill>
          <a:ln w="9525">
            <a:solidFill>
              <a:srgbClr val="63A0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90" name="AutoShape 40"/>
          <p:cNvSpPr>
            <a:spLocks noChangeArrowheads="1"/>
          </p:cNvSpPr>
          <p:nvPr/>
        </p:nvSpPr>
        <p:spPr bwMode="auto">
          <a:xfrm>
            <a:off x="854075" y="5988050"/>
            <a:ext cx="1006475" cy="277813"/>
          </a:xfrm>
          <a:prstGeom prst="rightArrow">
            <a:avLst>
              <a:gd name="adj1" fmla="val 50000"/>
              <a:gd name="adj2" fmla="val 90571"/>
            </a:avLst>
          </a:prstGeom>
          <a:solidFill>
            <a:srgbClr val="99FF99"/>
          </a:solidFill>
          <a:ln w="9525">
            <a:solidFill>
              <a:srgbClr val="63A0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91" name="Прямоугольник 17"/>
          <p:cNvSpPr>
            <a:spLocks noChangeArrowheads="1"/>
          </p:cNvSpPr>
          <p:nvPr/>
        </p:nvSpPr>
        <p:spPr bwMode="auto">
          <a:xfrm rot="-5400000">
            <a:off x="-1547019" y="4072732"/>
            <a:ext cx="4230687" cy="584200"/>
          </a:xfrm>
          <a:prstGeom prst="rect">
            <a:avLst/>
          </a:prstGeom>
          <a:solidFill>
            <a:srgbClr val="8CF08E"/>
          </a:solidFill>
          <a:ln w="12700" algn="ctr">
            <a:solidFill>
              <a:srgbClr val="385723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313571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m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1688" y="89119"/>
            <a:ext cx="65840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«Здравоохранение»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94013" y="701675"/>
            <a:ext cx="9031287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12750" y="1617663"/>
            <a:ext cx="5135563" cy="1181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Развитие первичной медико-санитарной помощи</a:t>
            </a:r>
            <a:endParaRPr lang="ru-RU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738" y="4268333"/>
            <a:ext cx="5135562" cy="1355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Борьба с онкологическими заболеваниями</a:t>
            </a:r>
            <a:endParaRPr lang="ru-RU" altLang="ru-RU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749" y="2960234"/>
            <a:ext cx="5135563" cy="1106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Борьба с сердечно-сосудистыми заболеваниями</a:t>
            </a:r>
            <a:endParaRPr lang="ru-RU" altLang="ru-RU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0138" y="820753"/>
            <a:ext cx="10171646" cy="70788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 2024 г. ожидаемой продолжительности жизни при рождении </a:t>
            </a:r>
            <a:r>
              <a:rPr lang="ru-RU" sz="2000" b="1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78,18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8"/>
          <p:cNvSpPr/>
          <p:nvPr/>
        </p:nvSpPr>
        <p:spPr>
          <a:xfrm>
            <a:off x="5921375" y="4268332"/>
            <a:ext cx="6067425" cy="1355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Создание единого цифрового контура в здравоохранении Республики Мордовия на основе единой государственной информационной системы здравоохранения</a:t>
            </a:r>
          </a:p>
        </p:txBody>
      </p:sp>
      <p:sp>
        <p:nvSpPr>
          <p:cNvPr id="4" name="Прямоугольник 9"/>
          <p:cNvSpPr/>
          <p:nvPr/>
        </p:nvSpPr>
        <p:spPr>
          <a:xfrm>
            <a:off x="5975351" y="2960233"/>
            <a:ext cx="5976937" cy="1106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Обеспечение медицинских организаций системы здравоохранения Республики Мордовия квалифицированными кадрами</a:t>
            </a:r>
          </a:p>
        </p:txBody>
      </p:sp>
      <p:sp>
        <p:nvSpPr>
          <p:cNvPr id="6" name="Прямоугольник 7"/>
          <p:cNvSpPr/>
          <p:nvPr/>
        </p:nvSpPr>
        <p:spPr>
          <a:xfrm>
            <a:off x="5921375" y="1611313"/>
            <a:ext cx="6030913" cy="1181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Развитие детского здравоохранения Республики Мордовия, включая создание современной инфраструктуры оказания медицинской помощи детям</a:t>
            </a:r>
          </a:p>
        </p:txBody>
      </p:sp>
      <p:sp>
        <p:nvSpPr>
          <p:cNvPr id="13" name="Прямоугольник 9"/>
          <p:cNvSpPr/>
          <p:nvPr/>
        </p:nvSpPr>
        <p:spPr>
          <a:xfrm>
            <a:off x="3100728" y="5751514"/>
            <a:ext cx="5976937" cy="1033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Развитие экспорта медицинских услуг</a:t>
            </a:r>
          </a:p>
        </p:txBody>
      </p:sp>
    </p:spTree>
    <p:extLst>
      <p:ext uri="{BB962C8B-B14F-4D97-AF65-F5344CB8AC3E}">
        <p14:creationId xmlns:p14="http://schemas.microsoft.com/office/powerpoint/2010/main" val="18200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6"/>
          <a:stretch/>
        </p:blipFill>
        <p:spPr>
          <a:xfrm>
            <a:off x="1" y="1933070"/>
            <a:ext cx="12091306" cy="487053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" y="1146314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3" descr="m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37562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5408" y="76897"/>
            <a:ext cx="916849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«Здравоохранение»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94013" y="783318"/>
            <a:ext cx="9031287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770914" y="2494190"/>
            <a:ext cx="5421086" cy="16344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– 4362,9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бюджет – 2674,4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Республиканский бюджет – 457,0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Внебюджетные источники – 1 231,5 млн.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98221" y="1340129"/>
            <a:ext cx="3069772" cy="69277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Финансирование проекта в 2019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64234" y="1340129"/>
            <a:ext cx="3135087" cy="69277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Финансирование проекта в 2020 году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97" y="2522764"/>
            <a:ext cx="5244989" cy="169000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– 1374,8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бюджет – 601,1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Республиканский бюджет – 118,8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Внебюджетные источники – 954,9 млн. рублей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8" b="95530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167"/>
          <a:stretch/>
        </p:blipFill>
        <p:spPr>
          <a:xfrm>
            <a:off x="9147891" y="5079076"/>
            <a:ext cx="3170947" cy="187036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53833" y="4534336"/>
            <a:ext cx="4508524" cy="71392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Мониторится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всего 66 показателей.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Достигнуто – 63 показателя (95,5%)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06" y="1053105"/>
            <a:ext cx="1428750" cy="138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99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7731" y="61580"/>
            <a:ext cx="78538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ПРОЕКТ «РАЗВИТИЕ ПЕРВИЧНОЙ </a:t>
            </a: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МЕДИКО-САНИТАРНОЙ 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ПОМОЩИ»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78" y="4563836"/>
            <a:ext cx="6589222" cy="227665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019472" y="831021"/>
            <a:ext cx="9933141" cy="1252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98671" y="928993"/>
            <a:ext cx="6368143" cy="363484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Построено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фельдшерско-акушерских пунктов в сельской местности: с. </a:t>
            </a:r>
            <a:r>
              <a:rPr lang="ru-RU" sz="13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Адашево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3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Кадошкинского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района; с. </a:t>
            </a:r>
            <a:r>
              <a:rPr lang="ru-RU" sz="13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Батушево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3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Атяшевского</a:t>
            </a:r>
            <a:r>
              <a:rPr lang="ru-RU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района;</a:t>
            </a: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 региональный центр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первичной медико-санитарной помощи (региональные проектные офисы) (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РЦ ПМСП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структурных подразделений медицинских организаций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вступили в создание и тиражирование «Новой модели медицинской организации, оказывающей первичную медико-санитарную помощь»;</a:t>
            </a: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Завершено строительство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посадочной вертолетной  площадки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ГБУЗ Республики Мордовия «Мордовская республиканская центральная клиническая больница»;</a:t>
            </a: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5. Профилактическими медицинскими осмотрами (в том числе диспансеризацией) охвачено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357471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 (96,7% от годового плана), из них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105052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 ‒ лица старше 65 лет (29,38 %);</a:t>
            </a: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6. Охвачено посещениями при выездах мобильных медицинских бригад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111,6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 тыс. человек;</a:t>
            </a: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7. Создана региональная система диспетчеризации скорой медицинской помощи;</a:t>
            </a:r>
          </a:p>
          <a:p>
            <a:pPr indent="450215" algn="just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8. Страховые медицинские организации провели информирование 43,2% застрахованных лиц старше 18 лет о праве на прохождение профилактического медицинского осмотра. </a:t>
            </a:r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/>
            <a:endParaRPr lang="ru-RU" sz="1200" b="1" dirty="0">
              <a:solidFill>
                <a:sysClr val="windowText" lastClr="000000"/>
              </a:solidFill>
            </a:endParaRPr>
          </a:p>
          <a:p>
            <a:pPr indent="450215" algn="just">
              <a:spcAft>
                <a:spcPts val="0"/>
              </a:spcAft>
            </a:pP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69" y="5033504"/>
            <a:ext cx="5259879" cy="1473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2019 год: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-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бюджет -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рублей, республиканский  бюджет -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млн. рублей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0242" y="1639065"/>
            <a:ext cx="5442535" cy="3235014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оптимальной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доступности</a:t>
            </a:r>
            <a:r>
              <a:rPr lang="ru-RU" sz="1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населения медицинских организаций, оказывающих первичную медико-санитарную помощь;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охвата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граждан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профилактическими медицинскими осмотрами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реже одного раза в год;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оптимизация работы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медицинских организаций, оказывающих первичную медико-санитарную помощь,; формирование системы защиты прав пациентов.</a:t>
            </a:r>
          </a:p>
        </p:txBody>
      </p:sp>
      <p:sp>
        <p:nvSpPr>
          <p:cNvPr id="2" name="Овал 1"/>
          <p:cNvSpPr/>
          <p:nvPr/>
        </p:nvSpPr>
        <p:spPr>
          <a:xfrm>
            <a:off x="1771650" y="928993"/>
            <a:ext cx="2547255" cy="64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6172200" y="1020536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6172197" y="1403772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6172198" y="1774372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6172200" y="2310493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6172200" y="2871108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6172200" y="3431722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6172200" y="3742450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6172199" y="3973286"/>
            <a:ext cx="228601" cy="230836"/>
          </a:xfrm>
          <a:prstGeom prst="donut">
            <a:avLst>
              <a:gd name="adj" fmla="val 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6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793" y="61580"/>
            <a:ext cx="9176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РЕГИОНАЛЬНОГО ПРОЕКТА «РАЗВИТИЕ ПЕРВИЧНОЙ МЕДИКО-САНИТАРНОЙ ПОМОЩИ» В 2020 ГОДУ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41146" y="922565"/>
            <a:ext cx="954405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1336985"/>
            <a:ext cx="1102179" cy="91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8" descr="m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9473" cy="13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10391" y="1343193"/>
            <a:ext cx="3135087" cy="69277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Финансирование проекта в 2020 году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300" y="2253343"/>
            <a:ext cx="5244989" cy="172266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– 712,01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бюджет – 618,05 млн. рублей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Республиканский бюджет – 93,96 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19156" y="964166"/>
            <a:ext cx="5200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1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Создание/замена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фельдшерских, фельдшерско-акушерских пунктов и врачебных амбулаторий 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в населённых пунктах с численностью населения от 101 человека до 2000 человек</a:t>
            </a:r>
            <a:endParaRPr lang="ru-RU" sz="1200" dirty="0">
              <a:ea typeface="Calibri"/>
              <a:cs typeface="Times New Roman"/>
            </a:endParaRPr>
          </a:p>
        </p:txBody>
      </p:sp>
      <p:graphicFrame>
        <p:nvGraphicFramePr>
          <p:cNvPr id="15" name="Схе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958182"/>
              </p:ext>
            </p:extLst>
          </p:nvPr>
        </p:nvGraphicFramePr>
        <p:xfrm>
          <a:off x="5992586" y="1846126"/>
          <a:ext cx="6024390" cy="206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Группа 15"/>
          <p:cNvGrpSpPr/>
          <p:nvPr/>
        </p:nvGrpSpPr>
        <p:grpSpPr>
          <a:xfrm rot="20260947">
            <a:off x="9104104" y="1795163"/>
            <a:ext cx="460597" cy="540468"/>
            <a:chOff x="2800660" y="-50009"/>
            <a:chExt cx="460597" cy="540468"/>
          </a:xfrm>
          <a:scene3d>
            <a:camera prst="orthographicFront"/>
            <a:lightRig rig="flat" dir="t"/>
          </a:scene3d>
        </p:grpSpPr>
        <p:sp>
          <p:nvSpPr>
            <p:cNvPr id="17" name="Стрелка вправо 16"/>
            <p:cNvSpPr/>
            <p:nvPr/>
          </p:nvSpPr>
          <p:spPr>
            <a:xfrm rot="5414269">
              <a:off x="2760725" y="-10074"/>
              <a:ext cx="540468" cy="46059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5414269">
              <a:off x="2830101" y="12956"/>
              <a:ext cx="402289" cy="276359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-40820" y="4026577"/>
            <a:ext cx="3592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году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создании и тиражировании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«Новой модели медицинской организации,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оказывающей первичную медико-санитарную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помощь» участвуют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медицинских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организаций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885"/>
            <a:ext cx="3331029" cy="18278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460639" y="4026577"/>
            <a:ext cx="3045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мобильных комплексов: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передвижных ФАП,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передвижных флюорографических установки,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передвижных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маммографических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установок,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передвижных стоматологических кабинета .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000" b="78333" l="5588" r="90639">
                        <a14:foregroundMark x1="84325" y1="52889" x2="84325" y2="52889"/>
                        <a14:foregroundMark x1="43832" y1="59556" x2="43832" y2="59556"/>
                        <a14:foregroundMark x1="23875" y1="54889" x2="23875" y2="54889"/>
                        <a14:foregroundMark x1="44848" y1="58333" x2="44848" y2="58333"/>
                        <a14:foregroundMark x1="24964" y1="60111" x2="24964" y2="60111"/>
                        <a14:foregroundMark x1="14659" y1="58111" x2="14659" y2="58111"/>
                        <a14:foregroundMark x1="11901" y1="56889" x2="11901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9" t="12294" r="11874" b="19768"/>
          <a:stretch/>
        </p:blipFill>
        <p:spPr bwMode="auto">
          <a:xfrm>
            <a:off x="3595803" y="5747656"/>
            <a:ext cx="2362538" cy="128213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505917" y="4026577"/>
            <a:ext cx="280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Выполнение вылетов санитарной авиации не менее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вылетов</a:t>
            </a:r>
          </a:p>
        </p:txBody>
      </p:sp>
      <p:sp>
        <p:nvSpPr>
          <p:cNvPr id="29" name="Прямоугольник 28"/>
          <p:cNvSpPr>
            <a:spLocks/>
          </p:cNvSpPr>
          <p:nvPr/>
        </p:nvSpPr>
        <p:spPr>
          <a:xfrm>
            <a:off x="6759974" y="4672908"/>
            <a:ext cx="2159506" cy="121261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01600">
              <a:srgbClr val="FFC000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                                        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08431" y="3976007"/>
            <a:ext cx="2857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Проведение профилактических медицинских осмотров, в том числе диспансеризации населения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454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тыс. человек</a:t>
            </a:r>
          </a:p>
        </p:txBody>
      </p:sp>
      <p:pic>
        <p:nvPicPr>
          <p:cNvPr id="31" name="Рисунок 3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3"/>
          <a:stretch>
            <a:fillRect/>
          </a:stretch>
        </p:blipFill>
        <p:spPr bwMode="auto">
          <a:xfrm>
            <a:off x="9590670" y="4776763"/>
            <a:ext cx="2293118" cy="1188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6607755" y="5965353"/>
            <a:ext cx="4311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охвата застрахованных лиц информированием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страховыми медицинскими представителями о праве на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прохождение профилактического медицинского осмотра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47,3%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3" name="Рисунок 3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810" r="5170" b="13387"/>
          <a:stretch>
            <a:fillRect/>
          </a:stretch>
        </p:blipFill>
        <p:spPr bwMode="auto">
          <a:xfrm>
            <a:off x="10763201" y="5988666"/>
            <a:ext cx="1021995" cy="880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60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1760</TotalTime>
  <Words>6077</Words>
  <Application>Microsoft Office PowerPoint</Application>
  <PresentationFormat>Произвольный</PresentationFormat>
  <Paragraphs>791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Тема Office</vt:lpstr>
      <vt:lpstr>4_Тема Office</vt:lpstr>
      <vt:lpstr>1_Тема Office</vt:lpstr>
      <vt:lpstr>Диаграмма</vt:lpstr>
      <vt:lpstr>Лист</vt:lpstr>
      <vt:lpstr>Точечный рисунок</vt:lpstr>
      <vt:lpstr>Об итогах работы Министерства здравоохранения Республики Мордовия за 2019 год</vt:lpstr>
      <vt:lpstr>Демография – это сфера, где нет какого-то универсального, тем более узковедомственного решения. Каждый наш шаг, новый закон, государственную программу мы должны оценивать прежде всего с точки зрения высшего национального приоритета – сбережения и приумножения народа России.</vt:lpstr>
      <vt:lpstr>Презентация PowerPoint</vt:lpstr>
      <vt:lpstr>Презентация PowerPoint</vt:lpstr>
      <vt:lpstr>Указ Президента Российской Федерации от 07.05.2018 № 204  «О национальных целях и стратегических задачах развития Российской Федерации на период до 2024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</dc:creator>
  <cp:lastModifiedBy>user</cp:lastModifiedBy>
  <cp:revision>276</cp:revision>
  <cp:lastPrinted>2020-01-30T05:59:34Z</cp:lastPrinted>
  <dcterms:created xsi:type="dcterms:W3CDTF">2018-11-15T09:39:37Z</dcterms:created>
  <dcterms:modified xsi:type="dcterms:W3CDTF">2020-02-07T07:48:05Z</dcterms:modified>
</cp:coreProperties>
</file>