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handoutMasterIdLst>
    <p:handoutMasterId r:id="rId18"/>
  </p:handoutMasterIdLst>
  <p:sldIdLst>
    <p:sldId id="289" r:id="rId2"/>
    <p:sldId id="455" r:id="rId3"/>
    <p:sldId id="440" r:id="rId4"/>
    <p:sldId id="442" r:id="rId5"/>
    <p:sldId id="438" r:id="rId6"/>
    <p:sldId id="457" r:id="rId7"/>
    <p:sldId id="501" r:id="rId8"/>
    <p:sldId id="503" r:id="rId9"/>
    <p:sldId id="506" r:id="rId10"/>
    <p:sldId id="508" r:id="rId11"/>
    <p:sldId id="510" r:id="rId12"/>
    <p:sldId id="521" r:id="rId13"/>
    <p:sldId id="450" r:id="rId14"/>
    <p:sldId id="498" r:id="rId15"/>
    <p:sldId id="267" r:id="rId16"/>
  </p:sldIdLst>
  <p:sldSz cx="9144000" cy="5143500" type="screen16x9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2883" autoAdjust="0"/>
  </p:normalViewPr>
  <p:slideViewPr>
    <p:cSldViewPr>
      <p:cViewPr varScale="1">
        <p:scale>
          <a:sx n="140" d="100"/>
          <a:sy n="140" d="100"/>
        </p:scale>
        <p:origin x="105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55;&#1088;&#1077;&#1079;&#1077;&#1085;&#1090;%20&#1079;&#1072;%20%202023\&#1057;&#1051;&#1040;&#1049;&#1044;%20&#1088;&#1072;&#1073;%20&#1087;&#1088;&#1077;&#1079;&#1053;&#1054;&#1042;&#1067;&#104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1" b="1" dirty="0" err="1"/>
              <a:t>Аппендэктомия</a:t>
            </a:r>
            <a:r>
              <a:rPr lang="ru-RU" sz="1101" b="1" dirty="0"/>
              <a:t> (количество операций)</a:t>
            </a:r>
          </a:p>
        </c:rich>
      </c:tx>
      <c:overlay val="0"/>
      <c:spPr>
        <a:noFill/>
        <a:ln w="25419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1874325497610737E-2"/>
          <c:y val="0.2281604187169739"/>
          <c:w val="0.87270162042860178"/>
          <c:h val="0.547509171510407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'1'!$D$21</c:f>
              <c:strCache>
                <c:ptCount val="1"/>
                <c:pt idx="0">
                  <c:v>открытая</c:v>
                </c:pt>
              </c:strCache>
            </c:strRef>
          </c:tx>
          <c:spPr>
            <a:solidFill>
              <a:srgbClr val="4F81BD"/>
            </a:solidFill>
            <a:ln w="25419">
              <a:noFill/>
            </a:ln>
          </c:spPr>
          <c:invertIfNegative val="0"/>
          <c:dLbls>
            <c:dLbl>
              <c:idx val="0"/>
              <c:layout>
                <c:manualLayout>
                  <c:x val="-9.9838969404187086E-2"/>
                  <c:y val="5.35605702187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EA-4A2F-BAB5-690E1E07E586}"/>
                </c:ext>
              </c:extLst>
            </c:dLbl>
            <c:dLbl>
              <c:idx val="1"/>
              <c:layout>
                <c:manualLayout>
                  <c:x val="-8.6956521739130543E-2"/>
                  <c:y val="6.329885571311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EA-4A2F-BAB5-690E1E07E586}"/>
                </c:ext>
              </c:extLst>
            </c:dLbl>
            <c:dLbl>
              <c:idx val="2"/>
              <c:layout>
                <c:manualLayout>
                  <c:x val="-8.3735909822866758E-2"/>
                  <c:y val="-4.8691427471627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EA-4A2F-BAB5-690E1E07E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'1'!$E$20:$G$20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'1'!$E$21:$G$21</c:f>
              <c:numCache>
                <c:formatCode>General</c:formatCode>
                <c:ptCount val="3"/>
                <c:pt idx="0">
                  <c:v>565</c:v>
                </c:pt>
                <c:pt idx="1">
                  <c:v>638</c:v>
                </c:pt>
                <c:pt idx="2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EA-4A2F-BAB5-690E1E07E586}"/>
            </c:ext>
          </c:extLst>
        </c:ser>
        <c:ser>
          <c:idx val="1"/>
          <c:order val="1"/>
          <c:tx>
            <c:strRef>
              <c:f>'1'!$D$22</c:f>
              <c:strCache>
                <c:ptCount val="1"/>
                <c:pt idx="0">
                  <c:v>LS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-9.6618357487922732E-2"/>
                  <c:y val="1.9476570988650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EA-4A2F-BAB5-690E1E07E586}"/>
                </c:ext>
              </c:extLst>
            </c:dLbl>
            <c:dLbl>
              <c:idx val="1"/>
              <c:layout>
                <c:manualLayout>
                  <c:x val="-9.0177133655394551E-2"/>
                  <c:y val="2.921485648297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EA-4A2F-BAB5-690E1E07E586}"/>
                </c:ext>
              </c:extLst>
            </c:dLbl>
            <c:dLbl>
              <c:idx val="2"/>
              <c:layout>
                <c:manualLayout>
                  <c:x val="-8.6956521739130543E-2"/>
                  <c:y val="2.434571373581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EA-4A2F-BAB5-690E1E07E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'1'!$E$20:$G$20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'1'!$E$22:$G$22</c:f>
              <c:numCache>
                <c:formatCode>General</c:formatCode>
                <c:ptCount val="3"/>
                <c:pt idx="0">
                  <c:v>64</c:v>
                </c:pt>
                <c:pt idx="1">
                  <c:v>117</c:v>
                </c:pt>
                <c:pt idx="2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1EA-4A2F-BAB5-690E1E07E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065664"/>
        <c:axId val="142067200"/>
        <c:axId val="0"/>
      </c:bar3DChart>
      <c:catAx>
        <c:axId val="14206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1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067200"/>
        <c:crosses val="autoZero"/>
        <c:auto val="1"/>
        <c:lblAlgn val="ctr"/>
        <c:lblOffset val="100"/>
        <c:noMultiLvlLbl val="0"/>
      </c:catAx>
      <c:valAx>
        <c:axId val="142067200"/>
        <c:scaling>
          <c:orientation val="minMax"/>
        </c:scaling>
        <c:delete val="0"/>
        <c:axPos val="l"/>
        <c:majorGridlines>
          <c:spPr>
            <a:ln w="953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1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065664"/>
        <c:crosses val="autoZero"/>
        <c:crossBetween val="between"/>
      </c:valAx>
      <c:spPr>
        <a:noFill/>
        <a:ln w="25419">
          <a:noFill/>
        </a:ln>
      </c:spPr>
    </c:plotArea>
    <c:legend>
      <c:legendPos val="b"/>
      <c:overlay val="0"/>
      <c:spPr>
        <a:noFill/>
        <a:ln w="25419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32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99" b="1" dirty="0" err="1"/>
              <a:t>Холецистэктомия</a:t>
            </a:r>
            <a:r>
              <a:rPr lang="ru-RU" sz="1099" b="1" dirty="0"/>
              <a:t> при остром холецистите                                                                                           (количество операций)</a:t>
            </a:r>
          </a:p>
        </c:rich>
      </c:tx>
      <c:overlay val="0"/>
      <c:spPr>
        <a:noFill/>
        <a:ln w="2538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'2'!$J$3</c:f>
              <c:strCache>
                <c:ptCount val="1"/>
                <c:pt idx="0">
                  <c:v>открытая</c:v>
                </c:pt>
              </c:strCache>
            </c:strRef>
          </c:tx>
          <c:spPr>
            <a:solidFill>
              <a:srgbClr val="4F81BD"/>
            </a:solidFill>
            <a:ln w="25380">
              <a:noFill/>
            </a:ln>
          </c:spPr>
          <c:invertIfNegative val="0"/>
          <c:dLbls>
            <c:dLbl>
              <c:idx val="0"/>
              <c:layout>
                <c:manualLayout>
                  <c:x val="-8.8685015290520156E-2"/>
                  <c:y val="9.2592592592592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40-42EC-88D0-A8D41053B0B7}"/>
                </c:ext>
              </c:extLst>
            </c:dLbl>
            <c:dLbl>
              <c:idx val="1"/>
              <c:layout>
                <c:manualLayout>
                  <c:x val="-9.4801223241590224E-2"/>
                  <c:y val="2.314814814814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40-42EC-88D0-A8D41053B0B7}"/>
                </c:ext>
              </c:extLst>
            </c:dLbl>
            <c:dLbl>
              <c:idx val="2"/>
              <c:layout>
                <c:manualLayout>
                  <c:x val="-7.9510703363914373E-2"/>
                  <c:y val="-4.6296296296297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40-42EC-88D0-A8D41053B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'2'!$K$2:$M$2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'2'!$K$3:$M$3</c:f>
              <c:numCache>
                <c:formatCode>General</c:formatCode>
                <c:ptCount val="3"/>
                <c:pt idx="0">
                  <c:v>101</c:v>
                </c:pt>
                <c:pt idx="1">
                  <c:v>129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40-42EC-88D0-A8D41053B0B7}"/>
            </c:ext>
          </c:extLst>
        </c:ser>
        <c:ser>
          <c:idx val="1"/>
          <c:order val="1"/>
          <c:tx>
            <c:strRef>
              <c:f>'2'!$J$4</c:f>
              <c:strCache>
                <c:ptCount val="1"/>
                <c:pt idx="0">
                  <c:v>LS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8685015290520156E-2"/>
                  <c:y val="1.3888888888888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40-42EC-88D0-A8D41053B0B7}"/>
                </c:ext>
              </c:extLst>
            </c:dLbl>
            <c:dLbl>
              <c:idx val="1"/>
              <c:layout>
                <c:manualLayout>
                  <c:x val="-8.8685015290520156E-2"/>
                  <c:y val="1.85185185185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40-42EC-88D0-A8D41053B0B7}"/>
                </c:ext>
              </c:extLst>
            </c:dLbl>
            <c:dLbl>
              <c:idx val="2"/>
              <c:layout>
                <c:manualLayout>
                  <c:x val="-9.1743119266055009E-2"/>
                  <c:y val="1.85185185185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40-42EC-88D0-A8D41053B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'2'!$K$2:$M$2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'2'!$K$4:$M$4</c:f>
              <c:numCache>
                <c:formatCode>General</c:formatCode>
                <c:ptCount val="3"/>
                <c:pt idx="0">
                  <c:v>353</c:v>
                </c:pt>
                <c:pt idx="1">
                  <c:v>463</c:v>
                </c:pt>
                <c:pt idx="2">
                  <c:v>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040-42EC-88D0-A8D41053B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500608"/>
        <c:axId val="142502144"/>
        <c:axId val="0"/>
      </c:bar3DChart>
      <c:catAx>
        <c:axId val="14250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4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99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502144"/>
        <c:crosses val="autoZero"/>
        <c:auto val="1"/>
        <c:lblAlgn val="ctr"/>
        <c:lblOffset val="100"/>
        <c:noMultiLvlLbl val="0"/>
      </c:catAx>
      <c:valAx>
        <c:axId val="142502144"/>
        <c:scaling>
          <c:orientation val="minMax"/>
          <c:max val="700"/>
        </c:scaling>
        <c:delete val="0"/>
        <c:axPos val="l"/>
        <c:majorGridlines>
          <c:spPr>
            <a:ln w="951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99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500608"/>
        <c:crosses val="autoZero"/>
        <c:crossBetween val="between"/>
        <c:majorUnit val="100"/>
      </c:valAx>
      <c:spPr>
        <a:noFill/>
        <a:ln w="25380">
          <a:noFill/>
        </a:ln>
      </c:spPr>
    </c:plotArea>
    <c:legend>
      <c:legendPos val="b"/>
      <c:overlay val="0"/>
      <c:spPr>
        <a:noFill/>
        <a:ln w="25380">
          <a:noFill/>
        </a:ln>
      </c:spPr>
      <c:txPr>
        <a:bodyPr rot="0" spcFirstLastPara="1" vertOverflow="ellipsis" vert="horz" wrap="square" anchor="ctr" anchorCtr="1"/>
        <a:lstStyle/>
        <a:p>
          <a:pPr>
            <a:defRPr sz="899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17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/>
              <a:t>Перфорированная язва                                                                                                        (количество операций)</a:t>
            </a:r>
          </a:p>
        </c:rich>
      </c:tx>
      <c:overlay val="0"/>
      <c:spPr>
        <a:noFill/>
        <a:ln w="25403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'3'!$K$3</c:f>
              <c:strCache>
                <c:ptCount val="1"/>
                <c:pt idx="0">
                  <c:v>открытая</c:v>
                </c:pt>
              </c:strCache>
            </c:strRef>
          </c:tx>
          <c:spPr>
            <a:solidFill>
              <a:srgbClr val="4F81BD"/>
            </a:solidFill>
            <a:ln w="25403">
              <a:noFill/>
            </a:ln>
          </c:spPr>
          <c:invertIfNegative val="0"/>
          <c:dLbls>
            <c:dLbl>
              <c:idx val="0"/>
              <c:layout>
                <c:manualLayout>
                  <c:x val="-8.8786824353481383E-2"/>
                  <c:y val="3.2220943613348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AA-40EC-AAFE-2254B97720F7}"/>
                </c:ext>
              </c:extLst>
            </c:dLbl>
            <c:dLbl>
              <c:idx val="1"/>
              <c:layout>
                <c:manualLayout>
                  <c:x val="-8.2663595087723765E-2"/>
                  <c:y val="-8.438721080574862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AA-40EC-AAFE-2254B97720F7}"/>
                </c:ext>
              </c:extLst>
            </c:dLbl>
            <c:dLbl>
              <c:idx val="2"/>
              <c:layout>
                <c:manualLayout>
                  <c:x val="-9.1848438986359707E-2"/>
                  <c:y val="4.6029919447640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AA-40EC-AAFE-2254B9772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'3'!$L$2:$N$2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'3'!$L$3:$N$3</c:f>
              <c:numCache>
                <c:formatCode>General</c:formatCode>
                <c:ptCount val="3"/>
                <c:pt idx="0">
                  <c:v>53</c:v>
                </c:pt>
                <c:pt idx="1">
                  <c:v>83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AA-40EC-AAFE-2254B97720F7}"/>
            </c:ext>
          </c:extLst>
        </c:ser>
        <c:ser>
          <c:idx val="1"/>
          <c:order val="1"/>
          <c:tx>
            <c:strRef>
              <c:f>'3'!$K$4</c:f>
              <c:strCache>
                <c:ptCount val="1"/>
                <c:pt idx="0">
                  <c:v>LS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96019804548452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AA-40EC-AAFE-2254B97720F7}"/>
                </c:ext>
              </c:extLst>
            </c:dLbl>
            <c:dLbl>
              <c:idx val="1"/>
              <c:layout>
                <c:manualLayout>
                  <c:x val="-7.3478751189087727E-2"/>
                  <c:y val="2.301495972382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AA-40EC-AAFE-2254B97720F7}"/>
                </c:ext>
              </c:extLst>
            </c:dLbl>
            <c:dLbl>
              <c:idx val="2"/>
              <c:layout>
                <c:manualLayout>
                  <c:x val="-8.2663595087723724E-2"/>
                  <c:y val="1.8411967779056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AA-40EC-AAFE-2254B9772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'3'!$L$2:$N$2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'3'!$L$4:$N$4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EAA-40EC-AAFE-2254B9772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969856"/>
        <c:axId val="143082240"/>
        <c:axId val="0"/>
      </c:bar3DChart>
      <c:catAx>
        <c:axId val="14296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082240"/>
        <c:crosses val="autoZero"/>
        <c:auto val="1"/>
        <c:lblAlgn val="ctr"/>
        <c:lblOffset val="100"/>
        <c:noMultiLvlLbl val="0"/>
      </c:catAx>
      <c:valAx>
        <c:axId val="143082240"/>
        <c:scaling>
          <c:orientation val="minMax"/>
          <c:max val="100"/>
          <c:min val="0"/>
        </c:scaling>
        <c:delete val="0"/>
        <c:axPos val="l"/>
        <c:majorGridlines>
          <c:spPr>
            <a:ln w="952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969856"/>
        <c:crosses val="autoZero"/>
        <c:crossBetween val="between"/>
        <c:majorUnit val="20"/>
      </c:valAx>
      <c:spPr>
        <a:noFill/>
        <a:ln w="25403">
          <a:noFill/>
        </a:ln>
      </c:spPr>
    </c:plotArea>
    <c:legend>
      <c:legendPos val="b"/>
      <c:overlay val="0"/>
      <c:spPr>
        <a:noFill/>
        <a:ln w="25403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6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err="1"/>
              <a:t>Холецистэктомия</a:t>
            </a:r>
            <a:r>
              <a:rPr lang="ru-RU" sz="1100" b="1" dirty="0"/>
              <a:t> при хроническом холецистите                                                                         (количество операций)</a:t>
            </a:r>
          </a:p>
        </c:rich>
      </c:tx>
      <c:layout>
        <c:manualLayout>
          <c:xMode val="edge"/>
          <c:yMode val="edge"/>
          <c:x val="0.20120734908136576"/>
          <c:y val="3.3994480593462779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'4'!$K$3</c:f>
              <c:strCache>
                <c:ptCount val="1"/>
                <c:pt idx="0">
                  <c:v>открытая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7.9238085730713392E-2"/>
                  <c:y val="8.603380112236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81-4472-862D-F28D08C4E8AA}"/>
                </c:ext>
              </c:extLst>
            </c:dLbl>
            <c:dLbl>
              <c:idx val="1"/>
              <c:layout>
                <c:manualLayout>
                  <c:x val="-7.6190467048762894E-2"/>
                  <c:y val="-8.6033801122368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81-4472-862D-F28D08C4E8AA}"/>
                </c:ext>
              </c:extLst>
            </c:dLbl>
            <c:dLbl>
              <c:idx val="2"/>
              <c:layout>
                <c:manualLayout>
                  <c:x val="-7.0095229684861829E-2"/>
                  <c:y val="-1.2905070168355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81-4472-862D-F28D08C4E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'4'!$L$2:$N$2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'4'!$L$3:$N$3</c:f>
              <c:numCache>
                <c:formatCode>General</c:formatCode>
                <c:ptCount val="3"/>
                <c:pt idx="0">
                  <c:v>15</c:v>
                </c:pt>
                <c:pt idx="1">
                  <c:v>43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81-4472-862D-F28D08C4E8AA}"/>
            </c:ext>
          </c:extLst>
        </c:ser>
        <c:ser>
          <c:idx val="1"/>
          <c:order val="1"/>
          <c:tx>
            <c:strRef>
              <c:f>'4'!$K$4</c:f>
              <c:strCache>
                <c:ptCount val="1"/>
                <c:pt idx="0">
                  <c:v>LS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7523797822416491E-2"/>
                  <c:y val="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81-4472-862D-F28D08C4E8AA}"/>
                </c:ext>
              </c:extLst>
            </c:dLbl>
            <c:dLbl>
              <c:idx val="1"/>
              <c:layout>
                <c:manualLayout>
                  <c:x val="-9.7523797822416533E-2"/>
                  <c:y val="4.3016900561184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81-4472-862D-F28D08C4E8AA}"/>
                </c:ext>
              </c:extLst>
            </c:dLbl>
            <c:dLbl>
              <c:idx val="2"/>
              <c:layout>
                <c:manualLayout>
                  <c:x val="-8.8380941776564928E-2"/>
                  <c:y val="-3.441352044894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81-4472-862D-F28D08C4E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'4'!$L$2:$N$2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'4'!$L$4:$N$4</c:f>
              <c:numCache>
                <c:formatCode>General</c:formatCode>
                <c:ptCount val="3"/>
                <c:pt idx="0">
                  <c:v>564</c:v>
                </c:pt>
                <c:pt idx="1">
                  <c:v>624</c:v>
                </c:pt>
                <c:pt idx="2">
                  <c:v>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81-4472-862D-F28D08C4E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697792"/>
        <c:axId val="143699328"/>
        <c:axId val="0"/>
      </c:bar3DChart>
      <c:catAx>
        <c:axId val="1436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99328"/>
        <c:crosses val="autoZero"/>
        <c:auto val="1"/>
        <c:lblAlgn val="ctr"/>
        <c:lblOffset val="100"/>
        <c:noMultiLvlLbl val="0"/>
      </c:catAx>
      <c:valAx>
        <c:axId val="143699328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97792"/>
        <c:crosses val="autoZero"/>
        <c:crossBetween val="between"/>
        <c:majorUnit val="100"/>
        <c:minorUnit val="2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885056301755534"/>
          <c:y val="0.90559342985352642"/>
          <c:w val="0.24736968910449997"/>
          <c:h val="6.8600118533570398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Количество ЭРХПГ (на 100 тыс. населения)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'6'!$F$7:$H$7</c:f>
              <c:strCache>
                <c:ptCount val="3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'6'!$F$8:$H$8</c:f>
              <c:numCache>
                <c:formatCode>General</c:formatCode>
                <c:ptCount val="3"/>
                <c:pt idx="0">
                  <c:v>0.31000000000000028</c:v>
                </c:pt>
                <c:pt idx="1">
                  <c:v>0.78</c:v>
                </c:pt>
                <c:pt idx="2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D-42FD-BD9E-8E59BD1DB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029696"/>
        <c:axId val="112031232"/>
        <c:axId val="0"/>
      </c:bar3DChart>
      <c:catAx>
        <c:axId val="11202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31232"/>
        <c:crosses val="autoZero"/>
        <c:auto val="1"/>
        <c:lblAlgn val="ctr"/>
        <c:lblOffset val="100"/>
        <c:noMultiLvlLbl val="0"/>
      </c:catAx>
      <c:valAx>
        <c:axId val="11203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02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9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99" b="1" dirty="0"/>
              <a:t>Аллопластика паховой грыжи                                      (количество операций)</a:t>
            </a:r>
          </a:p>
        </c:rich>
      </c:tx>
      <c:layout>
        <c:manualLayout>
          <c:xMode val="edge"/>
          <c:yMode val="edge"/>
          <c:x val="0.28095033575348538"/>
          <c:y val="2.9675925925926085E-2"/>
        </c:manualLayout>
      </c:layout>
      <c:overlay val="0"/>
      <c:spPr>
        <a:noFill/>
        <a:ln w="25377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'9'!$J$3</c:f>
              <c:strCache>
                <c:ptCount val="1"/>
                <c:pt idx="0">
                  <c:v>местно</c:v>
                </c:pt>
              </c:strCache>
            </c:strRef>
          </c:tx>
          <c:spPr>
            <a:solidFill>
              <a:srgbClr val="4F81BD"/>
            </a:solidFill>
            <a:ln w="25377">
              <a:noFill/>
            </a:ln>
          </c:spPr>
          <c:invertIfNegative val="0"/>
          <c:dLbls>
            <c:dLbl>
              <c:idx val="0"/>
              <c:layout>
                <c:manualLayout>
                  <c:x val="-9.2518984148839065E-2"/>
                  <c:y val="2.7842227378190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3B-495A-8174-4FD0E962BAF6}"/>
                </c:ext>
              </c:extLst>
            </c:dLbl>
            <c:dLbl>
              <c:idx val="1"/>
              <c:layout>
                <c:manualLayout>
                  <c:x val="-8.0954111130234208E-2"/>
                  <c:y val="1.8561484918793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3B-495A-8174-4FD0E962BAF6}"/>
                </c:ext>
              </c:extLst>
            </c:dLbl>
            <c:dLbl>
              <c:idx val="2"/>
              <c:layout>
                <c:manualLayout>
                  <c:x val="-7.8062892875583184E-2"/>
                  <c:y val="-1.8561484918793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3B-495A-8174-4FD0E962B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'9'!$K$2:$M$2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'9'!$K$3:$M$3</c:f>
              <c:numCache>
                <c:formatCode>General</c:formatCode>
                <c:ptCount val="3"/>
                <c:pt idx="0">
                  <c:v>162</c:v>
                </c:pt>
                <c:pt idx="1">
                  <c:v>151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3B-495A-8174-4FD0E962BAF6}"/>
            </c:ext>
          </c:extLst>
        </c:ser>
        <c:ser>
          <c:idx val="1"/>
          <c:order val="1"/>
          <c:tx>
            <c:strRef>
              <c:f>'9'!$J$4</c:f>
              <c:strCache>
                <c:ptCount val="1"/>
                <c:pt idx="0">
                  <c:v>аллопластика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0954111130234208E-2"/>
                  <c:y val="-4.6403712296983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3B-495A-8174-4FD0E962BAF6}"/>
                </c:ext>
              </c:extLst>
            </c:dLbl>
            <c:dLbl>
              <c:idx val="1"/>
              <c:layout>
                <c:manualLayout>
                  <c:x val="-7.8062892875582962E-2"/>
                  <c:y val="9.2807424593967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3B-495A-8174-4FD0E962BAF6}"/>
                </c:ext>
              </c:extLst>
            </c:dLbl>
            <c:dLbl>
              <c:idx val="2"/>
              <c:layout>
                <c:manualLayout>
                  <c:x val="-9.8301420658141445E-2"/>
                  <c:y val="-4.6403712296983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3B-495A-8174-4FD0E962B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'9'!$K$2:$M$2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</c:v>
                </c:pt>
              </c:strCache>
            </c:strRef>
          </c:cat>
          <c:val>
            <c:numRef>
              <c:f>'9'!$K$4:$M$4</c:f>
              <c:numCache>
                <c:formatCode>General</c:formatCode>
                <c:ptCount val="3"/>
                <c:pt idx="0">
                  <c:v>484</c:v>
                </c:pt>
                <c:pt idx="1">
                  <c:v>491</c:v>
                </c:pt>
                <c:pt idx="2">
                  <c:v>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3B-495A-8174-4FD0E962BA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4356480"/>
        <c:axId val="144358016"/>
        <c:axId val="0"/>
      </c:bar3DChart>
      <c:catAx>
        <c:axId val="14435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99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58016"/>
        <c:crosses val="autoZero"/>
        <c:auto val="1"/>
        <c:lblAlgn val="ctr"/>
        <c:lblOffset val="100"/>
        <c:noMultiLvlLbl val="0"/>
      </c:catAx>
      <c:valAx>
        <c:axId val="144358016"/>
        <c:scaling>
          <c:orientation val="minMax"/>
        </c:scaling>
        <c:delete val="0"/>
        <c:axPos val="l"/>
        <c:majorGridlines>
          <c:spPr>
            <a:ln w="951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899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356480"/>
        <c:crosses val="autoZero"/>
        <c:crossBetween val="between"/>
      </c:valAx>
      <c:spPr>
        <a:noFill/>
        <a:ln w="25377">
          <a:noFill/>
        </a:ln>
      </c:spPr>
    </c:plotArea>
    <c:legend>
      <c:legendPos val="b"/>
      <c:overlay val="0"/>
      <c:spPr>
        <a:noFill/>
        <a:ln w="25377">
          <a:noFill/>
        </a:ln>
      </c:spPr>
      <c:txPr>
        <a:bodyPr rot="0" spcFirstLastPara="1" vertOverflow="ellipsis" vert="horz" wrap="square" anchor="ctr" anchorCtr="1"/>
        <a:lstStyle/>
        <a:p>
          <a:pPr>
            <a:defRPr sz="899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17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РМ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</c:v>
                </c:pt>
                <c:pt idx="1">
                  <c:v>83</c:v>
                </c:pt>
                <c:pt idx="2">
                  <c:v>84</c:v>
                </c:pt>
                <c:pt idx="3">
                  <c:v>60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88-4D5F-98DB-84B2B65898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2</c:v>
                </c:pt>
                <c:pt idx="2">
                  <c:v>1</c:v>
                </c:pt>
                <c:pt idx="3">
                  <c:v>25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8-4D5F-98DB-84B2B6589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213888"/>
        <c:axId val="144215424"/>
      </c:barChart>
      <c:catAx>
        <c:axId val="14421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215424"/>
        <c:crosses val="autoZero"/>
        <c:auto val="1"/>
        <c:lblAlgn val="ctr"/>
        <c:lblOffset val="100"/>
        <c:noMultiLvlLbl val="0"/>
      </c:catAx>
      <c:valAx>
        <c:axId val="14421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21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38856643556117"/>
          <c:y val="0.3018714686463409"/>
          <c:w val="0.12131122067518023"/>
          <c:h val="0.16319764073833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0.69811</cdr:x>
      <cdr:y>0.18421</cdr:y>
    </cdr:from>
    <cdr:to>
      <cdr:x>0.81042</cdr:x>
      <cdr:y>0.26944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664296" y="504056"/>
          <a:ext cx="428625" cy="2332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sz="900" b="1" dirty="0"/>
            <a:t>1</a:t>
          </a:r>
          <a:r>
            <a:rPr lang="ru-RU" sz="900" b="1" dirty="0"/>
            <a:t>5,5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0.20755</cdr:x>
      <cdr:y>0.65789</cdr:y>
    </cdr:from>
    <cdr:to>
      <cdr:x>0.31986</cdr:x>
      <cdr:y>0.74225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792088" y="1800200"/>
          <a:ext cx="428625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9pPr>
        </a:lstStyle>
        <a:p xmlns:a="http://schemas.openxmlformats.org/drawingml/2006/main">
          <a:r>
            <a:rPr lang="ru-RU" sz="900" b="1" dirty="0"/>
            <a:t>0,31</a:t>
          </a:r>
        </a:p>
      </cdr:txBody>
    </cdr:sp>
  </cdr:relSizeAnchor>
  <cdr:relSizeAnchor xmlns:cdr="http://schemas.openxmlformats.org/drawingml/2006/chartDrawing">
    <cdr:from>
      <cdr:x>0.4717</cdr:x>
      <cdr:y>0.65789</cdr:y>
    </cdr:from>
    <cdr:to>
      <cdr:x>0.58401</cdr:x>
      <cdr:y>0.74225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1800200" y="1800200"/>
          <a:ext cx="428625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Arial"/>
              <a:ea typeface="Arial Unicode MS"/>
            </a:defRPr>
          </a:lvl9pPr>
        </a:lstStyle>
        <a:p xmlns:a="http://schemas.openxmlformats.org/drawingml/2006/main">
          <a:r>
            <a:rPr lang="ru-RU" sz="900" b="1" dirty="0"/>
            <a:t>0,78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0.21622</cdr:x>
      <cdr:y>0.21429</cdr:y>
    </cdr:from>
    <cdr:to>
      <cdr:x>0.31081</cdr:x>
      <cdr:y>0.29825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152128" y="864096"/>
          <a:ext cx="504032" cy="338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Arial Unicode MS"/>
            </a:rPr>
            <a:t>73</a:t>
          </a:r>
        </a:p>
      </cdr:txBody>
    </cdr:sp>
  </cdr:relSizeAnchor>
  <cdr:relSizeAnchor xmlns:cdr="http://schemas.openxmlformats.org/drawingml/2006/chartDrawing">
    <cdr:from>
      <cdr:x>0.35135</cdr:x>
      <cdr:y>0.14286</cdr:y>
    </cdr:from>
    <cdr:to>
      <cdr:x>0.44594</cdr:x>
      <cdr:y>0.22682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1872208" y="576064"/>
          <a:ext cx="504032" cy="338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Arial Unicode MS"/>
            </a:rPr>
            <a:t>83</a:t>
          </a:r>
        </a:p>
      </cdr:txBody>
    </cdr:sp>
  </cdr:relSizeAnchor>
  <cdr:relSizeAnchor xmlns:cdr="http://schemas.openxmlformats.org/drawingml/2006/chartDrawing">
    <cdr:from>
      <cdr:x>0.5</cdr:x>
      <cdr:y>0.14286</cdr:y>
    </cdr:from>
    <cdr:to>
      <cdr:x>0.5946</cdr:x>
      <cdr:y>0.22682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2664296" y="576064"/>
          <a:ext cx="504084" cy="338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Arial Unicode MS"/>
            </a:rPr>
            <a:t>84</a:t>
          </a:r>
        </a:p>
      </cdr:txBody>
    </cdr:sp>
  </cdr:relSizeAnchor>
  <cdr:relSizeAnchor xmlns:cdr="http://schemas.openxmlformats.org/drawingml/2006/chartDrawing">
    <cdr:from>
      <cdr:x>0.64865</cdr:x>
      <cdr:y>0.33929</cdr:y>
    </cdr:from>
    <cdr:to>
      <cdr:x>0.74324</cdr:x>
      <cdr:y>0.42325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3456384" y="1368152"/>
          <a:ext cx="504031" cy="338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0" dirty="0">
              <a:latin typeface="Calibri"/>
              <a:ea typeface="Arial Unicode MS"/>
            </a:rPr>
            <a:t>60</a:t>
          </a:r>
          <a:endParaRPr kumimoji="0" lang="ru-RU" sz="16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Calibri"/>
            <a:ea typeface="Arial Unicode MS"/>
          </a:endParaRPr>
        </a:p>
      </cdr:txBody>
    </cdr:sp>
  </cdr:relSizeAnchor>
  <cdr:relSizeAnchor xmlns:cdr="http://schemas.openxmlformats.org/drawingml/2006/chartDrawing">
    <cdr:from>
      <cdr:x>0.72973</cdr:x>
      <cdr:y>0.07143</cdr:y>
    </cdr:from>
    <cdr:to>
      <cdr:x>0.82432</cdr:x>
      <cdr:y>0.15539</cdr:y>
    </cdr:to>
    <cdr:sp macro="" textlink="">
      <cdr:nvSpPr>
        <cdr:cNvPr id="6" name="TextBox 8"/>
        <cdr:cNvSpPr txBox="1"/>
      </cdr:nvSpPr>
      <cdr:spPr>
        <a:xfrm xmlns:a="http://schemas.openxmlformats.org/drawingml/2006/main">
          <a:off x="3888432" y="288032"/>
          <a:ext cx="504056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ea typeface="Arial Unicode MS" pitchFamily="34" charset="-128"/>
              <a:cs typeface="Arial Unicode MS" pitchFamily="34" charset="-128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Arial Unicode MS"/>
            </a:rPr>
            <a:t>89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F0523D1-E6E1-431E-B618-34E2CA3F2AE0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53A4B87-260B-45AF-9A81-4D1CC17870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902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C54A0D-5318-4C57-B930-9217240EDCCF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2FBD4BE-B953-4721-A902-8C508FC06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72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F45D6DA1-3C5D-415C-BA9B-DD2615827E8B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538CD9D4-BA7F-42F6-8BAB-271045C4665F}" type="slidenum">
              <a:rPr lang="ru-RU" altLang="ru-RU">
                <a:latin typeface="Calibri" pitchFamily="34" charset="0"/>
              </a:rPr>
              <a:pPr/>
              <a:t>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6260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267495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769580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3078163" y="1851025"/>
            <a:ext cx="2987675" cy="3292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3078088" y="1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42946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9031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384788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32836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1327150"/>
            <a:ext cx="3168650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022914" y="1463546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2943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0" y="2787650"/>
            <a:ext cx="9144000" cy="2355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095375"/>
            <a:ext cx="60118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5283455" y="1491631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347707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85197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/>
          <p:cNvSpPr/>
          <p:nvPr userDrawn="1"/>
        </p:nvSpPr>
        <p:spPr>
          <a:xfrm>
            <a:off x="354013" y="1131888"/>
            <a:ext cx="2849562" cy="3649662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Rounded Rectangle 16"/>
          <p:cNvSpPr/>
          <p:nvPr userDrawn="1"/>
        </p:nvSpPr>
        <p:spPr>
          <a:xfrm>
            <a:off x="531813" y="1347788"/>
            <a:ext cx="107950" cy="324008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Half Frame 17"/>
          <p:cNvSpPr/>
          <p:nvPr userDrawn="1"/>
        </p:nvSpPr>
        <p:spPr>
          <a:xfrm rot="5400000">
            <a:off x="2593182" y="1237456"/>
            <a:ext cx="501650" cy="503237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120752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738AE6-D4B3-4176-B534-56CA2576E5A8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FEB32E-8CC1-4E6D-A829-6CCB51EBE8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0797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3563938" y="0"/>
            <a:ext cx="558006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51920" y="123479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851920" y="699543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361479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8F6058-7F9B-4336-B878-27B5D18108A9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0DC510-C854-48EB-A6D6-97DFF5A25F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32606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B6C0AD0-484D-4A59-9C6D-0F6C6A5FB944}" type="datetimeFigureOut">
              <a:rPr lang="ru-RU"/>
              <a:pPr>
                <a:defRPr/>
              </a:pPr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22CFFD-ECB0-4A17-AAAF-A2A010409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237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Rectangle 1"/>
          <p:cNvSpPr/>
          <p:nvPr userDrawn="1"/>
        </p:nvSpPr>
        <p:spPr>
          <a:xfrm>
            <a:off x="0" y="0"/>
            <a:ext cx="9144000" cy="1131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83687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82903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4"/>
          <p:cNvSpPr>
            <a:spLocks/>
          </p:cNvSpPr>
          <p:nvPr userDrawn="1"/>
        </p:nvSpPr>
        <p:spPr bwMode="auto">
          <a:xfrm>
            <a:off x="0" y="1588"/>
            <a:ext cx="8761413" cy="5141912"/>
          </a:xfrm>
          <a:custGeom>
            <a:avLst/>
            <a:gdLst>
              <a:gd name="T0" fmla="*/ 43 w 11682484"/>
              <a:gd name="T1" fmla="*/ 0 h 6855404"/>
              <a:gd name="T2" fmla="*/ 502 w 11682484"/>
              <a:gd name="T3" fmla="*/ 429 h 6855404"/>
              <a:gd name="T4" fmla="*/ 3703 w 11682484"/>
              <a:gd name="T5" fmla="*/ 1309 h 6855404"/>
              <a:gd name="T6" fmla="*/ 3703 w 11682484"/>
              <a:gd name="T7" fmla="*/ 2180 h 6855404"/>
              <a:gd name="T8" fmla="*/ 3078 w 11682484"/>
              <a:gd name="T9" fmla="*/ 2180 h 6855404"/>
              <a:gd name="T10" fmla="*/ 3034 w 11682484"/>
              <a:gd name="T11" fmla="*/ 2126 h 6855404"/>
              <a:gd name="T12" fmla="*/ 1774 w 11682484"/>
              <a:gd name="T13" fmla="*/ 1174 h 6855404"/>
              <a:gd name="T14" fmla="*/ 895 w 11682484"/>
              <a:gd name="T15" fmla="*/ 1145 h 6855404"/>
              <a:gd name="T16" fmla="*/ 20 w 11682484"/>
              <a:gd name="T17" fmla="*/ 2100 h 6855404"/>
              <a:gd name="T18" fmla="*/ 1 w 11682484"/>
              <a:gd name="T19" fmla="*/ 2180 h 6855404"/>
              <a:gd name="T20" fmla="*/ 0 w 11682484"/>
              <a:gd name="T21" fmla="*/ 2180 h 6855404"/>
              <a:gd name="T22" fmla="*/ 0 w 11682484"/>
              <a:gd name="T23" fmla="*/ 1822 h 6855404"/>
              <a:gd name="T24" fmla="*/ 0 w 11682484"/>
              <a:gd name="T25" fmla="*/ 626 h 6855404"/>
              <a:gd name="T26" fmla="*/ 0 w 11682484"/>
              <a:gd name="T27" fmla="*/ 263 h 6855404"/>
              <a:gd name="T28" fmla="*/ 1 w 11682484"/>
              <a:gd name="T29" fmla="*/ 263 h 6855404"/>
              <a:gd name="T30" fmla="*/ 1 w 11682484"/>
              <a:gd name="T31" fmla="*/ 153 h 6855404"/>
              <a:gd name="T32" fmla="*/ 1 w 11682484"/>
              <a:gd name="T33" fmla="*/ 110 h 6855404"/>
              <a:gd name="T34" fmla="*/ 1 w 11682484"/>
              <a:gd name="T35" fmla="*/ 110 h 6855404"/>
              <a:gd name="T36" fmla="*/ 1 w 11682484"/>
              <a:gd name="T37" fmla="*/ 2 h 6855404"/>
              <a:gd name="T38" fmla="*/ 40 w 11682484"/>
              <a:gd name="T39" fmla="*/ 2 h 68554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lnTo>
                  <a:pt x="1357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3" name="Freeform: Shape 20"/>
          <p:cNvSpPr>
            <a:spLocks/>
          </p:cNvSpPr>
          <p:nvPr userDrawn="1"/>
        </p:nvSpPr>
        <p:spPr bwMode="auto">
          <a:xfrm rot="213804">
            <a:off x="-14288" y="82550"/>
            <a:ext cx="9056688" cy="1538288"/>
          </a:xfrm>
          <a:custGeom>
            <a:avLst/>
            <a:gdLst>
              <a:gd name="T0" fmla="*/ 1 w 12075996"/>
              <a:gd name="T1" fmla="*/ 83 h 2051564"/>
              <a:gd name="T2" fmla="*/ 1345 w 12075996"/>
              <a:gd name="T3" fmla="*/ 0 h 2051564"/>
              <a:gd name="T4" fmla="*/ 1429 w 12075996"/>
              <a:gd name="T5" fmla="*/ 32 h 2051564"/>
              <a:gd name="T6" fmla="*/ 2462 w 12075996"/>
              <a:gd name="T7" fmla="*/ 457 h 2051564"/>
              <a:gd name="T8" fmla="*/ 3814 w 12075996"/>
              <a:gd name="T9" fmla="*/ 57 h 2051564"/>
              <a:gd name="T10" fmla="*/ 3831 w 12075996"/>
              <a:gd name="T11" fmla="*/ 12 h 2051564"/>
              <a:gd name="T12" fmla="*/ 3831 w 12075996"/>
              <a:gd name="T13" fmla="*/ 16 h 2051564"/>
              <a:gd name="T14" fmla="*/ 3817 w 12075996"/>
              <a:gd name="T15" fmla="*/ 60 h 2051564"/>
              <a:gd name="T16" fmla="*/ 2496 w 12075996"/>
              <a:gd name="T17" fmla="*/ 553 h 2051564"/>
              <a:gd name="T18" fmla="*/ 1027 w 12075996"/>
              <a:gd name="T19" fmla="*/ 76 h 2051564"/>
              <a:gd name="T20" fmla="*/ 493 w 12075996"/>
              <a:gd name="T21" fmla="*/ 106 h 2051564"/>
              <a:gd name="T22" fmla="*/ 1 w 12075996"/>
              <a:gd name="T23" fmla="*/ 142 h 2051564"/>
              <a:gd name="T24" fmla="*/ 1 w 12075996"/>
              <a:gd name="T25" fmla="*/ 145 h 2051564"/>
              <a:gd name="T26" fmla="*/ 0 w 12075996"/>
              <a:gd name="T27" fmla="*/ 145 h 2051564"/>
              <a:gd name="T28" fmla="*/ 0 w 12075996"/>
              <a:gd name="T29" fmla="*/ 136 h 2051564"/>
              <a:gd name="T30" fmla="*/ 1 w 12075996"/>
              <a:gd name="T31" fmla="*/ 136 h 20515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lnTo>
                  <a:pt x="1" y="2642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4" name="Freeform: Shape 9"/>
          <p:cNvSpPr>
            <a:spLocks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reeform: Shape 29"/>
          <p:cNvSpPr/>
          <p:nvPr userDrawn="1"/>
        </p:nvSpPr>
        <p:spPr>
          <a:xfrm>
            <a:off x="257175" y="0"/>
            <a:ext cx="1338263" cy="51435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lIns="68580" tIns="34290" rIns="68580" bIns="3429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2076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3696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a typeface="SimSun" pitchFamily="2" charset="-122"/>
              </a:defRPr>
            </a:lvl1pPr>
          </a:lstStyle>
          <a:p>
            <a:pPr>
              <a:defRPr/>
            </a:pPr>
            <a:fld id="{56C73F34-F6C1-4B8E-A302-C10DF7E4A1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947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0" y="735013"/>
            <a:ext cx="792163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 userDrawn="1"/>
        </p:nvCxnSpPr>
        <p:spPr>
          <a:xfrm>
            <a:off x="792163" y="735013"/>
            <a:ext cx="8351837" cy="0"/>
          </a:xfrm>
          <a:prstGeom prst="line">
            <a:avLst/>
          </a:prstGeom>
          <a:ln w="381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 userDrawn="1"/>
        </p:nvSpPr>
        <p:spPr>
          <a:xfrm>
            <a:off x="0" y="5002213"/>
            <a:ext cx="9144000" cy="1412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37574" y="78612"/>
            <a:ext cx="8352420" cy="5576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17375E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 userDrawn="1"/>
        </p:nvSpPr>
        <p:spPr>
          <a:xfrm>
            <a:off x="3563938" y="0"/>
            <a:ext cx="5580062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51920" y="123479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851920" y="699543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04645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47621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Rectangle 1"/>
          <p:cNvSpPr/>
          <p:nvPr userDrawn="1"/>
        </p:nvSpPr>
        <p:spPr>
          <a:xfrm>
            <a:off x="0" y="0"/>
            <a:ext cx="9144000" cy="1131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9361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>
          <a:xfrm>
            <a:off x="0" y="0"/>
            <a:ext cx="9144000" cy="1131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78655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0" y="0"/>
            <a:ext cx="9144000" cy="1131888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Rectangle 11"/>
          <p:cNvSpPr/>
          <p:nvPr userDrawn="1"/>
        </p:nvSpPr>
        <p:spPr>
          <a:xfrm>
            <a:off x="519113" y="1528763"/>
            <a:ext cx="1965325" cy="14716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Rectangle 12"/>
          <p:cNvSpPr/>
          <p:nvPr userDrawn="1"/>
        </p:nvSpPr>
        <p:spPr>
          <a:xfrm>
            <a:off x="6588125" y="1528763"/>
            <a:ext cx="1965325" cy="1471612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Rectangle 13"/>
          <p:cNvSpPr/>
          <p:nvPr userDrawn="1"/>
        </p:nvSpPr>
        <p:spPr>
          <a:xfrm>
            <a:off x="2320925" y="3203575"/>
            <a:ext cx="1965325" cy="147161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14"/>
          <p:cNvSpPr/>
          <p:nvPr userDrawn="1"/>
        </p:nvSpPr>
        <p:spPr>
          <a:xfrm>
            <a:off x="4811713" y="3203575"/>
            <a:ext cx="1965325" cy="14716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206053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390422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ko-KR" noProof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2436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66" r:id="rId2"/>
    <p:sldLayoutId id="2147485167" r:id="rId3"/>
    <p:sldLayoutId id="2147485157" r:id="rId4"/>
    <p:sldLayoutId id="2147485168" r:id="rId5"/>
    <p:sldLayoutId id="2147485169" r:id="rId6"/>
    <p:sldLayoutId id="2147485170" r:id="rId7"/>
    <p:sldLayoutId id="2147485158" r:id="rId8"/>
    <p:sldLayoutId id="2147485159" r:id="rId9"/>
    <p:sldLayoutId id="2147485160" r:id="rId10"/>
    <p:sldLayoutId id="2147485171" r:id="rId11"/>
    <p:sldLayoutId id="2147485161" r:id="rId12"/>
    <p:sldLayoutId id="2147485162" r:id="rId13"/>
    <p:sldLayoutId id="2147485163" r:id="rId14"/>
    <p:sldLayoutId id="2147485172" r:id="rId15"/>
    <p:sldLayoutId id="2147485173" r:id="rId16"/>
    <p:sldLayoutId id="2147485164" r:id="rId17"/>
    <p:sldLayoutId id="2147485174" r:id="rId18"/>
    <p:sldLayoutId id="2147485175" r:id="rId19"/>
    <p:sldLayoutId id="2147485176" r:id="rId20"/>
    <p:sldLayoutId id="2147485177" r:id="rId21"/>
    <p:sldLayoutId id="2147485178" r:id="rId22"/>
    <p:sldLayoutId id="2147485165" r:id="rId23"/>
    <p:sldLayoutId id="2147485179" r:id="rId24"/>
    <p:sldLayoutId id="2147485180" r:id="rId25"/>
    <p:sldLayoutId id="2147485181" r:id="rId26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itchFamily="34" charset="-128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itchFamily="34" charset="-128"/>
          <a:cs typeface="Arial Unicode MS" pitchFamily="34" charset="-128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itchFamily="34" charset="-128"/>
          <a:cs typeface="Arial Unicode MS" pitchFamily="34" charset="-128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itchFamily="34" charset="-128"/>
          <a:cs typeface="Arial Unicode MS" pitchFamily="34" charset="-128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itchFamily="34" charset="-128"/>
          <a:cs typeface="Arial Unicode MS" pitchFamily="34" charset="-128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itchFamily="34" charset="-128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itchFamily="34" charset="-128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itchFamily="34" charset="-128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 pitchFamily="34" charset="-128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 Unicode MS" pitchFamily="34" charset="-128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42875" y="1492250"/>
            <a:ext cx="9001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1"/>
                </a:solidFill>
                <a:cs typeface="Arial" charset="0"/>
              </a:rPr>
              <a:t>Место хирургии Республики Мордовия в РФ. 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accent1"/>
                </a:solidFill>
                <a:cs typeface="Arial" charset="0"/>
              </a:rPr>
              <a:t>Состояние хирургической службы РМ в 2023 году. 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accent1"/>
                </a:solidFill>
                <a:cs typeface="Arial" charset="0"/>
              </a:rPr>
              <a:t>Задачи перед службой на 2024 год.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79388" y="3940175"/>
            <a:ext cx="5545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1400" i="1" dirty="0">
                <a:solidFill>
                  <a:schemeClr val="accent1"/>
                </a:solidFill>
              </a:rPr>
              <a:t>Алагулов Алексей Александрович</a:t>
            </a:r>
          </a:p>
          <a:p>
            <a:pPr eaLnBrk="1" hangingPunct="1"/>
            <a:r>
              <a:rPr lang="ru-RU" altLang="ru-RU" sz="1400" i="1" dirty="0">
                <a:solidFill>
                  <a:schemeClr val="accent1"/>
                </a:solidFill>
              </a:rPr>
              <a:t>Главный внештатный специалист-хирург МЗ РМ,                главный врач </a:t>
            </a:r>
            <a:r>
              <a:rPr lang="ru-RU" altLang="ru-RU" sz="1400" i="1" dirty="0">
                <a:solidFill>
                  <a:srgbClr val="027696"/>
                </a:solidFill>
              </a:rPr>
              <a:t>ГБУЗ РМ «Республиканская клиническая больница имени С.В. Каткова» </a:t>
            </a:r>
            <a:endParaRPr lang="ru-RU" altLang="ru-RU" i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2750" y="4679950"/>
            <a:ext cx="6477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2024 г.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627534"/>
            <a:ext cx="3456186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Количество операций под 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УЗИ наведением</a:t>
            </a:r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 год.</a:t>
            </a:r>
            <a:endParaRPr lang="ru-RU" altLang="ru-RU" sz="1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92649"/>
              </p:ext>
            </p:extLst>
          </p:nvPr>
        </p:nvGraphicFramePr>
        <p:xfrm>
          <a:off x="1258888" y="4084638"/>
          <a:ext cx="1828800" cy="6477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РМ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ПФО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РФ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46,02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24,75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43,93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64" name="Диаграмма 15"/>
          <p:cNvGraphicFramePr>
            <a:graphicFrameLocks/>
          </p:cNvGraphicFramePr>
          <p:nvPr/>
        </p:nvGraphicFramePr>
        <p:xfrm>
          <a:off x="344488" y="1225550"/>
          <a:ext cx="3990975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" r:id="rId2" imgW="3987130" imgH="2767824" progId="">
                  <p:embed/>
                </p:oleObj>
              </mc:Choice>
              <mc:Fallback>
                <p:oleObj r:id="rId2" imgW="3987130" imgH="2767824" progId="">
                  <p:embed/>
                  <p:pic>
                    <p:nvPicPr>
                      <p:cNvPr id="0" name="Picture 10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225550"/>
                        <a:ext cx="3990975" cy="276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8"/>
          <p:cNvSpPr txBox="1"/>
          <p:nvPr/>
        </p:nvSpPr>
        <p:spPr>
          <a:xfrm>
            <a:off x="1187450" y="2579688"/>
            <a:ext cx="571500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ysClr val="windowText" lastClr="000000"/>
                </a:solidFill>
                <a:latin typeface="Calibri"/>
              </a:rPr>
              <a:t>17,77</a:t>
            </a:r>
            <a:endParaRPr lang="ru-RU" b="1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8" name="TextBox 6"/>
          <p:cNvSpPr txBox="1"/>
          <p:nvPr/>
        </p:nvSpPr>
        <p:spPr>
          <a:xfrm>
            <a:off x="2195513" y="2455863"/>
            <a:ext cx="571500" cy="231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ysClr val="windowText" lastClr="000000"/>
                </a:solidFill>
                <a:latin typeface="Calibri"/>
              </a:rPr>
              <a:t>23,71</a:t>
            </a:r>
            <a:endParaRPr lang="ru-RU" b="1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3132138" y="1851025"/>
            <a:ext cx="571500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>
                <a:solidFill>
                  <a:sysClr val="windowText" lastClr="000000"/>
                </a:solidFill>
                <a:latin typeface="Calibri"/>
              </a:rPr>
              <a:t>46,02</a:t>
            </a:r>
            <a:endParaRPr lang="ru-RU" b="1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99992" y="627534"/>
            <a:ext cx="3744416" cy="431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Показатель д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оли аллопластики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паховой грыжи</a:t>
            </a:r>
          </a:p>
        </p:txBody>
      </p:sp>
      <p:graphicFrame>
        <p:nvGraphicFramePr>
          <p:cNvPr id="11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983592"/>
              </p:ext>
            </p:extLst>
          </p:nvPr>
        </p:nvGraphicFramePr>
        <p:xfrm>
          <a:off x="4644008" y="1203598"/>
          <a:ext cx="367240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06954"/>
              </p:ext>
            </p:extLst>
          </p:nvPr>
        </p:nvGraphicFramePr>
        <p:xfrm>
          <a:off x="5796136" y="4083918"/>
          <a:ext cx="1871664" cy="648072"/>
        </p:xfrm>
        <a:graphic>
          <a:graphicData uri="http://schemas.openxmlformats.org/drawingml/2006/table">
            <a:tbl>
              <a:tblPr/>
              <a:tblGrid>
                <a:gridCol w="623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РМ</a:t>
                      </a:r>
                    </a:p>
                  </a:txBody>
                  <a:tcPr marL="9522" marR="9522" marT="951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ПФО</a:t>
                      </a:r>
                    </a:p>
                  </a:txBody>
                  <a:tcPr marL="9522" marR="9522" marT="951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РФ</a:t>
                      </a:r>
                    </a:p>
                  </a:txBody>
                  <a:tcPr marL="9522" marR="9522" marT="951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98,91</a:t>
                      </a:r>
                    </a:p>
                  </a:txBody>
                  <a:tcPr marL="9522" marR="9522" marT="951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81,75</a:t>
                      </a:r>
                    </a:p>
                  </a:txBody>
                  <a:tcPr marL="9522" marR="9522" marT="951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84,43</a:t>
                      </a:r>
                    </a:p>
                  </a:txBody>
                  <a:tcPr marL="9522" marR="9522" marT="9510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8"/>
          <p:cNvSpPr txBox="1"/>
          <p:nvPr/>
        </p:nvSpPr>
        <p:spPr>
          <a:xfrm>
            <a:off x="7164288" y="1779662"/>
            <a:ext cx="619125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98,91 %</a:t>
            </a:r>
            <a:endParaRPr lang="ru-RU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6300192" y="1923678"/>
            <a:ext cx="571500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76,48 %</a:t>
            </a:r>
            <a:endParaRPr lang="ru-RU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5436096" y="1923678"/>
            <a:ext cx="619125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74,92 %</a:t>
            </a:r>
            <a:endParaRPr lang="ru-RU" b="1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 год.</a:t>
            </a:r>
            <a:endParaRPr lang="ru-RU" altLang="ru-RU" sz="1200" b="1" dirty="0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67544" y="843558"/>
          <a:ext cx="8352928" cy="408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105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latin typeface="+mn-lt"/>
                        </a:rPr>
                        <a:t>Нозологии: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РМ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ПФО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+mn-lt"/>
                        </a:rPr>
                        <a:t>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05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>
                          <a:solidFill>
                            <a:srgbClr val="4BACC6">
                              <a:lumMod val="75000"/>
                            </a:srgbClr>
                          </a:solidFill>
                          <a:latin typeface="+mn-lt"/>
                          <a:cs typeface="Arial" pitchFamily="34" charset="0"/>
                        </a:rPr>
                        <a:t>Летальность при острой кишечной непроходимости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0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Летальность при остром аппендиците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05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Летальность при перфорированной язве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4BACC6">
                              <a:lumMod val="75000"/>
                            </a:srgbClr>
                          </a:solidFill>
                          <a:latin typeface="+mn-lt"/>
                          <a:cs typeface="Arial" pitchFamily="34" charset="0"/>
                        </a:rPr>
                        <a:t>Послеоперационная летальность при ущемленной грыжи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Послеоперационная летальность при остром холецистите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4BACC6">
                              <a:lumMod val="75000"/>
                            </a:srgbClr>
                          </a:solidFill>
                          <a:latin typeface="+mn-lt"/>
                          <a:cs typeface="Arial" pitchFamily="34" charset="0"/>
                        </a:rPr>
                        <a:t>Летальности при остром панкреатите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Послеоперационной летальности при ГД кровотечениях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767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Послеоперационная летальность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5" marR="91435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91435" marR="91435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3,05</a:t>
                      </a:r>
                    </a:p>
                  </a:txBody>
                  <a:tcPr marL="91435" marR="91435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3,18</a:t>
                      </a:r>
                    </a:p>
                  </a:txBody>
                  <a:tcPr marL="91435" marR="91435" marT="45700" marB="45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767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Госпитальная летальность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5" marR="91435" marT="45700" marB="457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763265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Летальность по отдельным нозологиям при экстренных состояниях 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850" y="590550"/>
            <a:ext cx="849630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Рейтинг субъекта РФ, характеризующего уровень оказания помощи взрослому населению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43558"/>
            <a:ext cx="3079750" cy="410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4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 год</a:t>
            </a:r>
            <a:endParaRPr lang="ru-RU" altLang="ru-RU" sz="12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419872" y="915566"/>
          <a:ext cx="532859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5796136" y="1275606"/>
            <a:ext cx="50405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1403649" y="1933037"/>
            <a:ext cx="504056" cy="2332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15,62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5004048" y="1275606"/>
            <a:ext cx="50405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4283968" y="1275606"/>
            <a:ext cx="50405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6588224" y="1275606"/>
            <a:ext cx="50405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7668344" y="2787774"/>
            <a:ext cx="864071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 Unicode MS"/>
              </a:rPr>
              <a:t>43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>
                <a:solidFill>
                  <a:sysClr val="windowText" lastClr="000000"/>
                </a:solidFill>
                <a:latin typeface="Calibri"/>
                <a:ea typeface="Arial Unicode MS"/>
              </a:rPr>
              <a:t>Расчетное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Arial Unicode MS"/>
              </a:rPr>
              <a:t>значение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483518"/>
            <a:ext cx="688975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ВЫВОДЫ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915566"/>
            <a:ext cx="8763000" cy="36004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698500" indent="-3429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endParaRPr lang="ru-RU" sz="2100" b="1" spc="-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0" indent="-3429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b="1" spc="-1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Обеспеченность населения койками на 10 тыс. населения </a:t>
            </a:r>
            <a:r>
              <a:rPr lang="ru-RU" b="1" spc="-10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0,5 больше  </a:t>
            </a:r>
            <a:r>
              <a:rPr lang="ru-RU" b="1" spc="-1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показателя </a:t>
            </a:r>
            <a:r>
              <a:rPr lang="ru-RU" b="1" spc="-10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ПФО</a:t>
            </a:r>
            <a:r>
              <a:rPr lang="ru-RU" b="1" spc="-1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;</a:t>
            </a:r>
          </a:p>
          <a:p>
            <a:pPr marL="698500" indent="-3429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endParaRPr lang="ru-RU" b="1" spc="-1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marL="698500" indent="-3429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b="1" spc="-1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Увеличилось общее количество </a:t>
            </a:r>
            <a:r>
              <a:rPr lang="ru-RU" b="1" spc="-10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операций на 3,4%;</a:t>
            </a:r>
          </a:p>
          <a:p>
            <a:pPr marL="698500" indent="-3429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endParaRPr lang="ru-RU" b="1" spc="-10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pPr marL="698500" indent="-3429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b="1" spc="-1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Увеличилось количество </a:t>
            </a:r>
            <a:r>
              <a:rPr lang="ru-RU" b="1" spc="-10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лапароскопических</a:t>
            </a:r>
            <a:r>
              <a:rPr lang="ru-RU" b="1" spc="-1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операций  </a:t>
            </a:r>
            <a:r>
              <a:rPr lang="ru-RU" b="1" spc="-10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до 50%;</a:t>
            </a:r>
          </a:p>
          <a:p>
            <a:pPr marL="698500" indent="-3429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endParaRPr lang="ru-RU" b="1" spc="-1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 marL="698500" indent="-3429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b="1" spc="-1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Отмечается снижение послеоперационной летальности до </a:t>
            </a:r>
            <a:r>
              <a:rPr lang="ru-RU" b="1" spc="-10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2,2%</a:t>
            </a:r>
            <a:r>
              <a:rPr lang="ru-RU" b="1" spc="-1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59396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2024.</a:t>
            </a:r>
            <a:endParaRPr lang="ru-RU" altLang="ru-RU" sz="1200" b="1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00113" y="590550"/>
            <a:ext cx="688975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Задачи на 2024 год.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0175" y="915988"/>
            <a:ext cx="8763000" cy="4103687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12800" indent="-4572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b="1" spc="-10" dirty="0">
                <a:solidFill>
                  <a:schemeClr val="tx1"/>
                </a:solidFill>
                <a:cs typeface="Times New Roman" panose="02020603050405020304" pitchFamily="18" charset="0"/>
              </a:rPr>
              <a:t>Оказывать медицинскую помощь на основании данных доказательной медицины;</a:t>
            </a:r>
          </a:p>
          <a:p>
            <a:pPr marL="812800" indent="-4572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endParaRPr lang="ru-RU" b="1" spc="-1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12800" indent="-4572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b="1" spc="-10" dirty="0">
                <a:solidFill>
                  <a:schemeClr val="tx1"/>
                </a:solidFill>
                <a:cs typeface="Times New Roman" panose="02020603050405020304" pitchFamily="18" charset="0"/>
              </a:rPr>
              <a:t>Увеличить процент </a:t>
            </a:r>
            <a:r>
              <a:rPr lang="ru-RU" b="1" spc="-10" dirty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лапароскопических</a:t>
            </a:r>
            <a:r>
              <a:rPr lang="ru-RU" b="1" spc="-10" dirty="0">
                <a:solidFill>
                  <a:schemeClr val="tx1"/>
                </a:solidFill>
                <a:cs typeface="Times New Roman" panose="02020603050405020304" pitchFamily="18" charset="0"/>
              </a:rPr>
              <a:t> операций при оказания хирургической помощи </a:t>
            </a:r>
            <a:r>
              <a:rPr lang="ru-RU" b="1" spc="-10" dirty="0">
                <a:solidFill>
                  <a:srgbClr val="FF0000"/>
                </a:solidFill>
                <a:cs typeface="Times New Roman" panose="02020603050405020304" pitchFamily="18" charset="0"/>
              </a:rPr>
              <a:t>до 70%</a:t>
            </a:r>
            <a:r>
              <a:rPr lang="ru-RU" b="1" spc="-1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  <a:p>
            <a:pPr marL="812800" indent="-4572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endParaRPr lang="ru-RU" b="1" spc="-1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12800" indent="-4572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b="1" spc="-10" dirty="0">
                <a:solidFill>
                  <a:schemeClr val="tx1"/>
                </a:solidFill>
                <a:cs typeface="Times New Roman" panose="02020603050405020304" pitchFamily="18" charset="0"/>
              </a:rPr>
              <a:t>Увеличить показатель оперативной активности </a:t>
            </a:r>
            <a:r>
              <a:rPr lang="ru-RU" b="1" spc="-10" dirty="0">
                <a:solidFill>
                  <a:srgbClr val="FF0000"/>
                </a:solidFill>
                <a:cs typeface="Times New Roman" panose="02020603050405020304" pitchFamily="18" charset="0"/>
              </a:rPr>
              <a:t> до 60%;</a:t>
            </a:r>
          </a:p>
          <a:p>
            <a:pPr marL="812800" indent="-4572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endParaRPr lang="ru-RU" b="1" spc="-1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12800" indent="-457200" algn="just" eaLnBrk="1" fontAlgn="auto" hangingPunct="1">
              <a:spcBef>
                <a:spcPts val="310"/>
              </a:spcBef>
              <a:spcAft>
                <a:spcPts val="0"/>
              </a:spcAft>
              <a:buFont typeface="+mj-lt"/>
              <a:buAutoNum type="arabicPeriod"/>
              <a:tabLst>
                <a:tab pos="354965" algn="l"/>
                <a:tab pos="355600" algn="l"/>
              </a:tabLst>
              <a:defRPr/>
            </a:pPr>
            <a:r>
              <a:rPr lang="ru-RU" b="1" spc="-10" dirty="0">
                <a:solidFill>
                  <a:schemeClr val="tx1"/>
                </a:solidFill>
                <a:cs typeface="Times New Roman" panose="02020603050405020304" pitchFamily="18" charset="0"/>
              </a:rPr>
              <a:t>Удерживать показателя послеоперационной летальности ниже </a:t>
            </a:r>
            <a:r>
              <a:rPr lang="ru-RU" b="1" spc="-10" dirty="0">
                <a:solidFill>
                  <a:srgbClr val="FF0000"/>
                </a:solidFill>
                <a:cs typeface="Times New Roman" panose="02020603050405020304" pitchFamily="18" charset="0"/>
              </a:rPr>
              <a:t>3%</a:t>
            </a:r>
            <a:r>
              <a:rPr lang="ru-RU" b="1" spc="-10" dirty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0420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2024.</a:t>
            </a:r>
            <a:endParaRPr lang="ru-RU" altLang="ru-RU" sz="1200" b="1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438" y="2139950"/>
            <a:ext cx="46085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03350" y="636588"/>
            <a:ext cx="6291263" cy="3222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3-х уровневая система оказания хирургической помощи в РМ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98550" y="944563"/>
          <a:ext cx="7200900" cy="8239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9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МРЦКБ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РКБ им. </a:t>
                      </a:r>
                    </a:p>
                    <a:p>
                      <a:pPr algn="ctr"/>
                      <a:r>
                        <a:rPr lang="ru-RU" sz="1200" dirty="0"/>
                        <a:t>С.В. Каткова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804" marB="458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РКБ №4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804" marB="45804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ru-RU" sz="1200" dirty="0"/>
                        <a:t>РКБ №1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804" marB="458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30288" y="2493963"/>
          <a:ext cx="3598863" cy="5699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5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91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dk1"/>
                          </a:solidFill>
                        </a:rPr>
                        <a:t>Торбеевская</a:t>
                      </a:r>
                      <a:r>
                        <a:rPr lang="ru-RU" sz="1000" b="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0" baseline="0" dirty="0">
                          <a:solidFill>
                            <a:schemeClr val="dk1"/>
                          </a:solidFill>
                        </a:rPr>
                        <a:t>ЦРБ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01" marR="9140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/>
                        <a:t>Краснослободская ЦРБ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01" marR="91401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Комсомольская ЦРБ</a:t>
                      </a:r>
                    </a:p>
                  </a:txBody>
                  <a:tcPr marL="91401" marR="91401"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35038" y="4156075"/>
          <a:ext cx="7958136" cy="57626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4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8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00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47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solidFill>
                            <a:schemeClr val="dk1"/>
                          </a:solidFill>
                        </a:rPr>
                        <a:t>Теньгушевская</a:t>
                      </a:r>
                      <a:endParaRPr lang="ru-RU" sz="950" b="0" baseline="0" dirty="0">
                        <a:solidFill>
                          <a:schemeClr val="dk1"/>
                        </a:solidFill>
                      </a:endParaRPr>
                    </a:p>
                    <a:p>
                      <a:pPr algn="ctr"/>
                      <a:r>
                        <a:rPr lang="ru-RU" sz="950" b="0" baseline="0" dirty="0">
                          <a:solidFill>
                            <a:schemeClr val="dk1"/>
                          </a:solidFill>
                        </a:rPr>
                        <a:t>РБ</a:t>
                      </a:r>
                      <a:endParaRPr lang="ru-RU" sz="95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/>
                        <a:t>Темниковская</a:t>
                      </a:r>
                    </a:p>
                    <a:p>
                      <a:pPr algn="ctr"/>
                      <a:r>
                        <a:rPr lang="ru-RU" sz="950" b="0" dirty="0"/>
                        <a:t>РБ</a:t>
                      </a:r>
                      <a:endParaRPr lang="ru-RU" sz="95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solidFill>
                            <a:schemeClr val="tx1"/>
                          </a:solidFill>
                        </a:rPr>
                        <a:t>Ардатовская</a:t>
                      </a:r>
                    </a:p>
                    <a:p>
                      <a:pPr algn="ctr"/>
                      <a:r>
                        <a:rPr lang="ru-RU" sz="950" b="0" dirty="0">
                          <a:solidFill>
                            <a:schemeClr val="tx1"/>
                          </a:solidFill>
                        </a:rPr>
                        <a:t>РБ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solidFill>
                            <a:schemeClr val="tx1"/>
                          </a:solidFill>
                        </a:rPr>
                        <a:t>Атяшевская</a:t>
                      </a:r>
                    </a:p>
                    <a:p>
                      <a:pPr algn="ctr"/>
                      <a:r>
                        <a:rPr lang="ru-RU" sz="950" b="0" dirty="0">
                          <a:solidFill>
                            <a:schemeClr val="tx1"/>
                          </a:solidFill>
                        </a:rPr>
                        <a:t>РБ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solidFill>
                            <a:schemeClr val="tx1"/>
                          </a:solidFill>
                        </a:rPr>
                        <a:t>Дубенская</a:t>
                      </a:r>
                    </a:p>
                    <a:p>
                      <a:pPr algn="ctr"/>
                      <a:r>
                        <a:rPr lang="ru-RU" sz="950" b="0" dirty="0">
                          <a:solidFill>
                            <a:schemeClr val="tx1"/>
                          </a:solidFill>
                        </a:rPr>
                        <a:t>КБ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solidFill>
                            <a:schemeClr val="tx1"/>
                          </a:solidFill>
                        </a:rPr>
                        <a:t>Инсарская</a:t>
                      </a:r>
                    </a:p>
                    <a:p>
                      <a:pPr algn="ctr"/>
                      <a:r>
                        <a:rPr lang="ru-RU" sz="950" b="0" baseline="0" dirty="0">
                          <a:solidFill>
                            <a:schemeClr val="tx1"/>
                          </a:solidFill>
                        </a:rPr>
                        <a:t>РБ</a:t>
                      </a:r>
                      <a:endParaRPr lang="ru-RU" sz="95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solidFill>
                            <a:schemeClr val="tx1"/>
                          </a:solidFill>
                        </a:rPr>
                        <a:t>Старошайговская </a:t>
                      </a:r>
                    </a:p>
                    <a:p>
                      <a:pPr algn="ctr"/>
                      <a:r>
                        <a:rPr lang="ru-RU" sz="950" b="0" dirty="0">
                          <a:solidFill>
                            <a:schemeClr val="tx1"/>
                          </a:solidFill>
                        </a:rPr>
                        <a:t>РБ</a:t>
                      </a:r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0" dirty="0">
                          <a:solidFill>
                            <a:schemeClr val="tx1"/>
                          </a:solidFill>
                        </a:rPr>
                        <a:t>З.-Полянская</a:t>
                      </a:r>
                    </a:p>
                    <a:p>
                      <a:pPr algn="ctr"/>
                      <a:r>
                        <a:rPr lang="ru-RU" sz="950" b="0" dirty="0">
                          <a:solidFill>
                            <a:schemeClr val="tx1"/>
                          </a:solidFill>
                        </a:rPr>
                        <a:t>РБ</a:t>
                      </a:r>
                    </a:p>
                  </a:txBody>
                  <a:tcPr marL="91441" marR="91441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956175" y="2484438"/>
          <a:ext cx="3459162" cy="5699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991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Ичалковская 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ЦРБ</a:t>
                      </a:r>
                    </a:p>
                  </a:txBody>
                  <a:tcPr marL="91451" marR="9145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Рузаевская </a:t>
                      </a:r>
                    </a:p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ЦРБ</a:t>
                      </a:r>
                    </a:p>
                  </a:txBody>
                  <a:tcPr marL="91451" marR="91451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Ковылкинская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0" baseline="0" dirty="0">
                          <a:solidFill>
                            <a:schemeClr val="tx1"/>
                          </a:solidFill>
                        </a:rPr>
                        <a:t>ЦРБ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31750" y="958850"/>
            <a:ext cx="977900" cy="417513"/>
          </a:xfrm>
          <a:prstGeom prst="right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III </a:t>
            </a:r>
            <a:r>
              <a:rPr lang="ru-RU" sz="1000" dirty="0">
                <a:solidFill>
                  <a:schemeClr val="tx1"/>
                </a:solidFill>
              </a:rPr>
              <a:t>уровень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1750" y="2465388"/>
            <a:ext cx="977900" cy="439737"/>
          </a:xfrm>
          <a:prstGeom prst="right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II </a:t>
            </a:r>
            <a:r>
              <a:rPr lang="ru-RU" sz="1000" dirty="0">
                <a:solidFill>
                  <a:schemeClr val="tx1"/>
                </a:solidFill>
              </a:rPr>
              <a:t>уровень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4925" y="4270375"/>
            <a:ext cx="865188" cy="492125"/>
          </a:xfrm>
          <a:prstGeom prst="rightArrow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</a:rPr>
              <a:t>I </a:t>
            </a:r>
            <a:r>
              <a:rPr lang="ru-RU" sz="1000" dirty="0">
                <a:solidFill>
                  <a:schemeClr val="tx1"/>
                </a:solidFill>
              </a:rPr>
              <a:t>уровень</a:t>
            </a:r>
          </a:p>
        </p:txBody>
      </p:sp>
      <p:sp>
        <p:nvSpPr>
          <p:cNvPr id="18" name="Выгнутая вправо стрелка 17"/>
          <p:cNvSpPr/>
          <p:nvPr/>
        </p:nvSpPr>
        <p:spPr>
          <a:xfrm rot="10800000">
            <a:off x="582613" y="1376363"/>
            <a:ext cx="425450" cy="1119187"/>
          </a:xfrm>
          <a:prstGeom prst="curvedLeftArrow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rot="10800000">
            <a:off x="492125" y="2905125"/>
            <a:ext cx="442913" cy="1365250"/>
          </a:xfrm>
          <a:prstGeom prst="curvedLeftArrow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16200000">
            <a:off x="4075113" y="2813050"/>
            <a:ext cx="1387475" cy="327025"/>
          </a:xfrm>
          <a:prstGeom prst="stripedRightArrow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93" name="TextBox 23"/>
          <p:cNvSpPr txBox="1">
            <a:spLocks noChangeArrowheads="1"/>
          </p:cNvSpPr>
          <p:nvPr/>
        </p:nvSpPr>
        <p:spPr bwMode="auto">
          <a:xfrm>
            <a:off x="4270375" y="3670300"/>
            <a:ext cx="107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ru-RU" altLang="ru-RU" sz="1400" dirty="0" err="1"/>
              <a:t>ЭКМПиМЭ</a:t>
            </a:r>
            <a:endParaRPr lang="ru-RU" altLang="ru-RU" sz="1400"/>
          </a:p>
        </p:txBody>
      </p:sp>
      <p:sp>
        <p:nvSpPr>
          <p:cNvPr id="11" name="Стрелка углом вверх 10"/>
          <p:cNvSpPr/>
          <p:nvPr/>
        </p:nvSpPr>
        <p:spPr>
          <a:xfrm rot="16200000">
            <a:off x="7126288" y="2535237"/>
            <a:ext cx="2882900" cy="358775"/>
          </a:xfrm>
          <a:prstGeom prst="bentUpArrow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95" name="Picture 67" descr="https://thumbs.dreamstime.com/b/%D0%BC%D0%B0%D1%88%D0%B8%D0%BD%D0%B0-%D1%81%D0%BA%D0%BE%D1%80%D0%BE%D0%B9-%D0%BF%D0%BE%D0%BC%D0%BE%D1%89%D0%B8-8904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1790700"/>
            <a:ext cx="555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96" name="TextBox 32"/>
          <p:cNvSpPr txBox="1">
            <a:spLocks noChangeArrowheads="1"/>
          </p:cNvSpPr>
          <p:nvPr/>
        </p:nvSpPr>
        <p:spPr bwMode="auto">
          <a:xfrm>
            <a:off x="935038" y="2163763"/>
            <a:ext cx="7588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900"/>
              <a:t>ЭКМПиМЭ</a:t>
            </a:r>
          </a:p>
        </p:txBody>
      </p:sp>
      <p:pic>
        <p:nvPicPr>
          <p:cNvPr id="18497" name="Picture 67" descr="https://thumbs.dreamstime.com/b/%D0%BC%D0%B0%D1%88%D0%B8%D0%BD%D0%B0-%D1%81%D0%BA%D0%BE%D1%80%D0%BE%D0%B9-%D0%BF%D0%BE%D0%BC%D0%BE%D1%89%D0%B8-8904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3" y="3167063"/>
            <a:ext cx="555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8" name="Picture 67" descr="https://thumbs.dreamstime.com/b/%D0%BC%D0%B0%D1%88%D0%B8%D0%BD%D0%B0-%D1%81%D0%BA%D0%BE%D1%80%D0%BE%D0%B9-%D0%BF%D0%BE%D0%BC%D0%BE%D1%89%D0%B8-8904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160713"/>
            <a:ext cx="5556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99" name="TextBox 24"/>
          <p:cNvSpPr txBox="1">
            <a:spLocks noChangeArrowheads="1"/>
          </p:cNvSpPr>
          <p:nvPr/>
        </p:nvSpPr>
        <p:spPr bwMode="auto">
          <a:xfrm>
            <a:off x="655638" y="3535363"/>
            <a:ext cx="7588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900"/>
              <a:t>ЭКМПиМЭ</a:t>
            </a:r>
          </a:p>
        </p:txBody>
      </p:sp>
      <p:sp>
        <p:nvSpPr>
          <p:cNvPr id="18500" name="TextBox 24"/>
          <p:cNvSpPr txBox="1">
            <a:spLocks noChangeArrowheads="1"/>
          </p:cNvSpPr>
          <p:nvPr/>
        </p:nvSpPr>
        <p:spPr bwMode="auto">
          <a:xfrm>
            <a:off x="7931150" y="3670300"/>
            <a:ext cx="7572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900"/>
              <a:t>ЭКМПиМЭ</a:t>
            </a:r>
          </a:p>
        </p:txBody>
      </p:sp>
      <p:pic>
        <p:nvPicPr>
          <p:cNvPr id="18501" name="Picture 75" descr="https://catherineasquithgallery.com/uploads/posts/2021-02/1614516564_159-p-telefon-na-belom-fone-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16300"/>
            <a:ext cx="6969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6083300" y="3160713"/>
            <a:ext cx="588963" cy="484187"/>
          </a:xfrm>
          <a:prstGeom prst="wedgeEllipseCallout">
            <a:avLst>
              <a:gd name="adj1" fmla="val -89697"/>
              <a:gd name="adj2" fmla="val 64408"/>
            </a:avLst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чат</a:t>
            </a:r>
          </a:p>
        </p:txBody>
      </p:sp>
      <p:sp>
        <p:nvSpPr>
          <p:cNvPr id="18503" name="TextBox 3"/>
          <p:cNvSpPr txBox="1">
            <a:spLocks noChangeArrowheads="1"/>
          </p:cNvSpPr>
          <p:nvPr/>
        </p:nvSpPr>
        <p:spPr bwMode="auto">
          <a:xfrm>
            <a:off x="3084513" y="1974850"/>
            <a:ext cx="1455737" cy="2762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sz="1200"/>
              <a:t>ДЕЖУРНЫЕ ДНИ</a:t>
            </a:r>
          </a:p>
        </p:txBody>
      </p:sp>
      <p:sp>
        <p:nvSpPr>
          <p:cNvPr id="18504" name="TextBox 4"/>
          <p:cNvSpPr txBox="1">
            <a:spLocks noChangeArrowheads="1"/>
          </p:cNvSpPr>
          <p:nvPr/>
        </p:nvSpPr>
        <p:spPr bwMode="auto">
          <a:xfrm>
            <a:off x="1693863" y="1428750"/>
            <a:ext cx="593725" cy="231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ru-RU" altLang="ru-RU" sz="900"/>
              <a:t>четверг</a:t>
            </a:r>
          </a:p>
        </p:txBody>
      </p:sp>
      <p:sp>
        <p:nvSpPr>
          <p:cNvPr id="18505" name="TextBox 30"/>
          <p:cNvSpPr txBox="1">
            <a:spLocks noChangeArrowheads="1"/>
          </p:cNvSpPr>
          <p:nvPr/>
        </p:nvSpPr>
        <p:spPr bwMode="auto">
          <a:xfrm>
            <a:off x="3114675" y="1360488"/>
            <a:ext cx="134937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ru-RU" altLang="ru-RU" sz="900" dirty="0"/>
              <a:t>вторник, пятница,</a:t>
            </a:r>
          </a:p>
          <a:p>
            <a:pPr algn="ctr"/>
            <a:r>
              <a:rPr lang="ru-RU" altLang="ru-RU" sz="900" dirty="0"/>
              <a:t>суббота, воскресенье</a:t>
            </a:r>
          </a:p>
        </p:txBody>
      </p:sp>
      <p:sp>
        <p:nvSpPr>
          <p:cNvPr id="18506" name="TextBox 31"/>
          <p:cNvSpPr txBox="1">
            <a:spLocks noChangeArrowheads="1"/>
          </p:cNvSpPr>
          <p:nvPr/>
        </p:nvSpPr>
        <p:spPr bwMode="auto">
          <a:xfrm>
            <a:off x="5027613" y="1422400"/>
            <a:ext cx="1349375" cy="230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ru-RU" altLang="ru-RU" sz="900"/>
              <a:t>понедельник, среда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90725" y="1660525"/>
            <a:ext cx="0" cy="452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990725" y="2111375"/>
            <a:ext cx="11239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789363" y="1768475"/>
            <a:ext cx="0" cy="261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81663" y="1663700"/>
            <a:ext cx="0" cy="447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8503" idx="3"/>
          </p:cNvCxnSpPr>
          <p:nvPr/>
        </p:nvCxnSpPr>
        <p:spPr>
          <a:xfrm flipV="1">
            <a:off x="4540250" y="2111375"/>
            <a:ext cx="114141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12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2024.</a:t>
            </a:r>
            <a:endParaRPr lang="ru-RU" altLang="ru-RU" sz="1200" b="1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 txBox="1">
            <a:spLocks/>
          </p:cNvSpPr>
          <p:nvPr/>
        </p:nvSpPr>
        <p:spPr bwMode="auto">
          <a:xfrm>
            <a:off x="611188" y="30163"/>
            <a:ext cx="79930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b="1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8175" y="76200"/>
            <a:ext cx="4967288" cy="1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374775" y="633029"/>
            <a:ext cx="6291263" cy="4318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Обеспеченность населения койками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1059582"/>
          <a:ext cx="4768526" cy="150473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8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7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ПОКАЗАТЕЛИ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2021</a:t>
                      </a:r>
                    </a:p>
                    <a:p>
                      <a:pPr algn="ctr"/>
                      <a:r>
                        <a:rPr lang="ru-RU" sz="1200" b="1" dirty="0"/>
                        <a:t> год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  <a:p>
                      <a:pPr algn="ctr"/>
                      <a:r>
                        <a:rPr lang="ru-RU" sz="1200" b="1" dirty="0"/>
                        <a:t>год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2023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40">
                <a:tc>
                  <a:txBody>
                    <a:bodyPr/>
                    <a:lstStyle/>
                    <a:p>
                      <a:r>
                        <a:rPr lang="ru-RU" sz="1200" b="1" dirty="0"/>
                        <a:t>Количество хирургических </a:t>
                      </a:r>
                    </a:p>
                    <a:p>
                      <a:r>
                        <a:rPr lang="ru-RU" sz="1200" b="1" dirty="0"/>
                        <a:t>отделений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21">
                <a:tc>
                  <a:txBody>
                    <a:bodyPr/>
                    <a:lstStyle/>
                    <a:p>
                      <a:r>
                        <a:rPr lang="ru-RU" sz="1200" b="1" dirty="0"/>
                        <a:t>Количество</a:t>
                      </a:r>
                      <a:r>
                        <a:rPr lang="ru-RU" sz="1200" b="1" baseline="0" dirty="0"/>
                        <a:t> хирургических</a:t>
                      </a:r>
                    </a:p>
                    <a:p>
                      <a:r>
                        <a:rPr lang="ru-RU" sz="1200" b="1" baseline="0" dirty="0"/>
                        <a:t>коек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474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499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485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(-14/-2,9%)</a:t>
                      </a:r>
                    </a:p>
                  </a:txBody>
                  <a:tcPr marL="91437" marR="91437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19911"/>
              </p:ext>
            </p:extLst>
          </p:nvPr>
        </p:nvGraphicFramePr>
        <p:xfrm>
          <a:off x="1331640" y="3723878"/>
          <a:ext cx="2230437" cy="7429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4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РМ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5" marR="91435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ПФО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РФ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98" marB="4579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5,5</a:t>
                      </a:r>
                    </a:p>
                  </a:txBody>
                  <a:tcPr marL="91435" marR="91435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91435" marR="91435" marT="45798" marB="4579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1435" marR="91435" marT="45798" marB="4579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503" name="TextBox 13"/>
          <p:cNvSpPr txBox="1">
            <a:spLocks noChangeArrowheads="1"/>
          </p:cNvSpPr>
          <p:nvPr/>
        </p:nvSpPr>
        <p:spPr bwMode="auto">
          <a:xfrm>
            <a:off x="899592" y="3075806"/>
            <a:ext cx="300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ru-RU" altLang="ru-RU" sz="1200" b="1" i="1" dirty="0"/>
              <a:t>Обеспеченность хирургическими    </a:t>
            </a:r>
          </a:p>
          <a:p>
            <a:pPr algn="ctr"/>
            <a:r>
              <a:rPr lang="ru-RU" altLang="ru-RU" sz="1200" b="1" i="1" dirty="0"/>
              <a:t>койками на 10 тыс. населения</a:t>
            </a:r>
          </a:p>
        </p:txBody>
      </p:sp>
      <p:sp>
        <p:nvSpPr>
          <p:cNvPr id="19504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2024.</a:t>
            </a:r>
            <a:endParaRPr lang="ru-RU" altLang="ru-RU" sz="1200" b="1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076056" y="1059582"/>
          <a:ext cx="3816425" cy="3563522"/>
        </p:xfrm>
        <a:graphic>
          <a:graphicData uri="http://schemas.openxmlformats.org/drawingml/2006/table">
            <a:tbl>
              <a:tblPr/>
              <a:tblGrid>
                <a:gridCol w="27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5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36" marR="5836" marT="5836" marB="0" anchor="b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Лечебное учреждение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коек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коек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коек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 "МРЦКБ"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90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"РКБ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им. С.В. Каткова"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86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 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(-2)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"РКБ №4"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"РКБ №1" 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"Ковылкинская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"Комсомольская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30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"Краснослободская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"Рузаевская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40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 "Торбеевская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30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(-9)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"Ичалковская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</a:t>
                      </a:r>
                      <a:r>
                        <a:rPr lang="ru-RU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З.-Полянская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РБ" 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20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9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"Старошайговская РБ 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"Атяшевская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"Дубенская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(-5)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"Ардатовская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(+2)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"Теньгушевская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"Темниковская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"Инсарская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10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FF0000"/>
                          </a:solidFill>
                        </a:rPr>
                        <a:t>ИТОГО: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FF0000"/>
                          </a:solidFill>
                        </a:rPr>
                        <a:t>474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FF0000"/>
                          </a:solidFill>
                        </a:rPr>
                        <a:t>499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FF0000"/>
                          </a:solidFill>
                        </a:rPr>
                        <a:t>485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5831" y="651384"/>
            <a:ext cx="6291262" cy="3361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Обеспеченность населения кадрами хирургов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9" y="1274763"/>
          <a:ext cx="4680644" cy="18290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4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ПОКАЗАТЕЛИ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2021 </a:t>
                      </a:r>
                    </a:p>
                    <a:p>
                      <a:pPr algn="ctr"/>
                      <a:r>
                        <a:rPr lang="ru-RU" sz="1200" b="1" dirty="0"/>
                        <a:t>год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 </a:t>
                      </a:r>
                    </a:p>
                    <a:p>
                      <a:pPr algn="ctr"/>
                      <a:r>
                        <a:rPr lang="ru-RU" sz="1200" b="1" dirty="0"/>
                        <a:t>год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2023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ru-RU" sz="1200" b="1" dirty="0"/>
                        <a:t>Число штатных </a:t>
                      </a:r>
                    </a:p>
                    <a:p>
                      <a:r>
                        <a:rPr lang="ru-RU" sz="1200" b="1" dirty="0"/>
                        <a:t>должностей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145,5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140,5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131,5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(-9)</a:t>
                      </a: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ru-RU" sz="1200" b="1" dirty="0"/>
                        <a:t>Число физических лиц </a:t>
                      </a:r>
                    </a:p>
                    <a:p>
                      <a:r>
                        <a:rPr lang="ru-RU" sz="1200" b="1" dirty="0"/>
                        <a:t>хирургов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104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(+1)</a:t>
                      </a: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Число занятых 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штатных должностей</a:t>
                      </a: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132,0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122,75</a:t>
                      </a: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123,25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(+0,5)</a:t>
                      </a:r>
                    </a:p>
                  </a:txBody>
                  <a:tcPr marL="91436" marR="91436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42108"/>
              </p:ext>
            </p:extLst>
          </p:nvPr>
        </p:nvGraphicFramePr>
        <p:xfrm>
          <a:off x="1043608" y="3939902"/>
          <a:ext cx="2230437" cy="7413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4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РМ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ПФО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РФ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1,78</a:t>
                      </a: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1,48</a:t>
                      </a: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1,57</a:t>
                      </a: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33" name="TextBox 2"/>
          <p:cNvSpPr txBox="1">
            <a:spLocks noChangeArrowheads="1"/>
          </p:cNvSpPr>
          <p:nvPr/>
        </p:nvSpPr>
        <p:spPr bwMode="auto">
          <a:xfrm>
            <a:off x="899592" y="3291830"/>
            <a:ext cx="2432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ru-RU" altLang="ru-RU" sz="1300" b="1" i="1" dirty="0"/>
              <a:t>Обеспеченность врачами </a:t>
            </a:r>
          </a:p>
          <a:p>
            <a:pPr algn="ctr"/>
            <a:r>
              <a:rPr lang="ru-RU" altLang="ru-RU" sz="1300" b="1" i="1" dirty="0"/>
              <a:t>на 10 тыс. населения</a:t>
            </a:r>
          </a:p>
        </p:txBody>
      </p:sp>
      <p:sp>
        <p:nvSpPr>
          <p:cNvPr id="20534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2024.</a:t>
            </a:r>
            <a:endParaRPr lang="ru-RU" altLang="ru-RU" sz="1200" b="1" dirty="0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932040" y="1275606"/>
          <a:ext cx="3816425" cy="3563522"/>
        </p:xfrm>
        <a:graphic>
          <a:graphicData uri="http://schemas.openxmlformats.org/drawingml/2006/table">
            <a:tbl>
              <a:tblPr/>
              <a:tblGrid>
                <a:gridCol w="27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5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36" marR="5836" marT="5836" marB="0" anchor="b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Лечебное учреждение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хир.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хир.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хир.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 "МРЦКБ"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"РКБ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им. С.В. Каткова"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(+2)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"РКБ №4"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(-2)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"РКБ №1" 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"Ковылкинская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(+1)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"Комсомольская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(-3)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"Краснослободская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(+1)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"Рузаевская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(+2)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 "Торбеевская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"Ичалковская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</a:t>
                      </a:r>
                      <a:r>
                        <a:rPr lang="ru-RU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З.-Полянская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РБ" 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9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"Старошайговская РБ 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"Атяшевская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"Дубенская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"Ардатовская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"Теньгушевская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"Темниковская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(+2)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"Инсарская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(-1)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128"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FF0000"/>
                          </a:solidFill>
                        </a:rPr>
                        <a:t>ИТОГО: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FF0000"/>
                          </a:solidFill>
                        </a:rPr>
                        <a:t>105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FF0000"/>
                          </a:solidFill>
                        </a:rPr>
                        <a:t>103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FF0000"/>
                          </a:solidFill>
                        </a:rPr>
                        <a:t>104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4930" y="591623"/>
            <a:ext cx="6291262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Показатели деятельности круглосуточного стационара РМ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51521" y="915566"/>
          <a:ext cx="3528391" cy="23015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ПОКАЗАТЕЛИ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2021 </a:t>
                      </a:r>
                    </a:p>
                    <a:p>
                      <a:pPr algn="ctr"/>
                      <a:r>
                        <a:rPr lang="ru-RU" sz="1100" b="1" dirty="0"/>
                        <a:t>год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2022 </a:t>
                      </a:r>
                    </a:p>
                    <a:p>
                      <a:pPr algn="ctr"/>
                      <a:r>
                        <a:rPr lang="ru-RU" sz="1100" b="1" dirty="0"/>
                        <a:t>год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2023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ru-RU" sz="1100" b="1" dirty="0"/>
                        <a:t>Количество </a:t>
                      </a:r>
                    </a:p>
                    <a:p>
                      <a:r>
                        <a:rPr lang="ru-RU" sz="1100" b="1" dirty="0"/>
                        <a:t>пролеченных</a:t>
                      </a:r>
                    </a:p>
                    <a:p>
                      <a:r>
                        <a:rPr lang="ru-RU" sz="1100" b="1" dirty="0"/>
                        <a:t>больных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10104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11799 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11703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(-0,8%)</a:t>
                      </a: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ru-RU" sz="1100" b="1" dirty="0"/>
                        <a:t>Число операций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6736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7821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8091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(+3,4%)</a:t>
                      </a: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ru-RU" sz="1100" b="1" dirty="0"/>
                        <a:t>Оперативная</a:t>
                      </a:r>
                      <a:r>
                        <a:rPr lang="ru-RU" sz="1100" b="1" baseline="0" dirty="0"/>
                        <a:t> </a:t>
                      </a:r>
                    </a:p>
                    <a:p>
                      <a:r>
                        <a:rPr lang="ru-RU" sz="1100" b="1" baseline="0" dirty="0"/>
                        <a:t>активность </a:t>
                      </a:r>
                      <a:endParaRPr lang="ru-RU" sz="1100" b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66,6</a:t>
                      </a:r>
                      <a:endParaRPr lang="ru-RU" sz="1100" b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46,7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57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(+19,9%)</a:t>
                      </a: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ru-RU" sz="1100" b="1" dirty="0"/>
                        <a:t>Число умерших </a:t>
                      </a:r>
                    </a:p>
                    <a:p>
                      <a:r>
                        <a:rPr lang="ru-RU" sz="1100" b="1" dirty="0"/>
                        <a:t>после операций</a:t>
                      </a:r>
                      <a:endParaRPr lang="ru-RU" sz="1100" b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378 </a:t>
                      </a:r>
                    </a:p>
                    <a:p>
                      <a:pPr algn="ctr"/>
                      <a:r>
                        <a:rPr lang="ru-RU" sz="1100" b="1" dirty="0"/>
                        <a:t>(5,6%)</a:t>
                      </a:r>
                      <a:endParaRPr lang="ru-RU" sz="1100" b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278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(3,5%)</a:t>
                      </a: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148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(2,2%)</a:t>
                      </a:r>
                    </a:p>
                  </a:txBody>
                  <a:tcPr marL="91451" marR="91451" marT="45749" marB="457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43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2024.</a:t>
            </a:r>
            <a:endParaRPr lang="ru-RU" altLang="ru-RU" sz="1200" b="1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95822"/>
              </p:ext>
            </p:extLst>
          </p:nvPr>
        </p:nvGraphicFramePr>
        <p:xfrm>
          <a:off x="3923928" y="915566"/>
          <a:ext cx="5005065" cy="3744418"/>
        </p:xfrm>
        <a:graphic>
          <a:graphicData uri="http://schemas.openxmlformats.org/drawingml/2006/table">
            <a:tbl>
              <a:tblPr/>
              <a:tblGrid>
                <a:gridCol w="276277">
                  <a:extLst>
                    <a:ext uri="{9D8B030D-6E8A-4147-A177-3AD203B41FA5}">
                      <a16:colId xmlns:a16="http://schemas.microsoft.com/office/drawing/2014/main" val="3738698462"/>
                    </a:ext>
                  </a:extLst>
                </a:gridCol>
                <a:gridCol w="2158619">
                  <a:extLst>
                    <a:ext uri="{9D8B030D-6E8A-4147-A177-3AD203B41FA5}">
                      <a16:colId xmlns:a16="http://schemas.microsoft.com/office/drawing/2014/main" val="2212546109"/>
                    </a:ext>
                  </a:extLst>
                </a:gridCol>
                <a:gridCol w="473452">
                  <a:extLst>
                    <a:ext uri="{9D8B030D-6E8A-4147-A177-3AD203B41FA5}">
                      <a16:colId xmlns:a16="http://schemas.microsoft.com/office/drawing/2014/main" val="2198625421"/>
                    </a:ext>
                  </a:extLst>
                </a:gridCol>
                <a:gridCol w="743996">
                  <a:extLst>
                    <a:ext uri="{9D8B030D-6E8A-4147-A177-3AD203B41FA5}">
                      <a16:colId xmlns:a16="http://schemas.microsoft.com/office/drawing/2014/main" val="2602253539"/>
                    </a:ext>
                  </a:extLst>
                </a:gridCol>
                <a:gridCol w="743996">
                  <a:extLst>
                    <a:ext uri="{9D8B030D-6E8A-4147-A177-3AD203B41FA5}">
                      <a16:colId xmlns:a16="http://schemas.microsoft.com/office/drawing/2014/main" val="2597543742"/>
                    </a:ext>
                  </a:extLst>
                </a:gridCol>
                <a:gridCol w="608725">
                  <a:extLst>
                    <a:ext uri="{9D8B030D-6E8A-4147-A177-3AD203B41FA5}">
                      <a16:colId xmlns:a16="http://schemas.microsoft.com/office/drawing/2014/main" val="3593865421"/>
                    </a:ext>
                  </a:extLst>
                </a:gridCol>
              </a:tblGrid>
              <a:tr h="600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836" marR="5836" marT="5836" marB="0" anchor="b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Лечебное учреждение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коек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операций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опер.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активности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ru-RU" sz="1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/о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летальности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918410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"РКБ №1" 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602644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 "МРЦКБ"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1232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943853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"РКБ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им. С.В. Каткова"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248561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"Темниковская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957019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"Ковылкинская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498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2659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"Комсомольская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950615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"РКБ №4"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8859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"Рузаевская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810035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"З.-Полянская РБ" 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650469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"Атяшевская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499902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"Краснослободск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540959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"Старошайговская РБ 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892921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 "Торбеевская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991456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"Дубенская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916701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"Ардатовская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459494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"Теньгушевская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011083"/>
                  </a:ext>
                </a:extLst>
              </a:tr>
              <a:tr h="168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"Ичалковская ЦРБ"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356907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ГБУЗ РМ "Инсарская РБ"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810341"/>
                  </a:ext>
                </a:extLst>
              </a:tr>
              <a:tr h="165300"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ИТОГО: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485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8091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5836" marR="5836" marT="5836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42108"/>
              </p:ext>
            </p:extLst>
          </p:nvPr>
        </p:nvGraphicFramePr>
        <p:xfrm>
          <a:off x="251520" y="3397890"/>
          <a:ext cx="3528392" cy="12620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54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FF0000"/>
                          </a:solidFill>
                        </a:rPr>
                        <a:t>РМ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ПФО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РФ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3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i="1" dirty="0"/>
                        <a:t>Оперативная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i="1" dirty="0"/>
                        <a:t> активность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57,5</a:t>
                      </a: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58,5</a:t>
                      </a: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2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Послеопер.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летал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ьность</a:t>
                      </a: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3,05</a:t>
                      </a: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3,18</a:t>
                      </a:r>
                    </a:p>
                  </a:txBody>
                  <a:tcPr marL="91435" marR="91435" marT="45700" marB="457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850" y="590550"/>
            <a:ext cx="849630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Методология расчета рейтинга субъекта РФ, характеризующего уровень оказания помощи взрослому населению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3348038" y="915988"/>
            <a:ext cx="5616575" cy="41857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Доля лапароскопической аппендэктомии при ОА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Доля лапароскопической холецистэктомии при ОХ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Доля лапароскопических операций при ПЯ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Доля лапароскопической холецистэктомии при ХрХ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Обеспеченность населения врачами – хирургами 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ЭРХПГ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процедур эндоскопического гемостаза при ЖКК 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процедур под ультразвуковым наведением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аллопластики паховой грыжи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ОКН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ОА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ПЯ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УГ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ОХ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ОП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Послеоперационная летальность при ЯГДК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</a:t>
            </a:r>
            <a:r>
              <a:rPr lang="en-US" altLang="ru-RU" sz="1400" dirty="0">
                <a:latin typeface="+mn-lt"/>
                <a:cs typeface="Times New Roman" pitchFamily="18" charset="0"/>
              </a:rPr>
              <a:t>R-</a:t>
            </a:r>
            <a:r>
              <a:rPr lang="ru-RU" altLang="ru-RU" sz="1400" dirty="0">
                <a:latin typeface="+mn-lt"/>
                <a:cs typeface="Times New Roman" pitchFamily="18" charset="0"/>
              </a:rPr>
              <a:t>эндоваскулярных вмешательств на конечностях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Госпитальная летальность при хирургической инфекции </a:t>
            </a:r>
          </a:p>
          <a:p>
            <a:pPr marL="228600" indent="-228600" algn="just"/>
            <a:r>
              <a:rPr lang="ru-RU" altLang="ru-RU" sz="1400" dirty="0">
                <a:latin typeface="+mn-lt"/>
                <a:cs typeface="Times New Roman" pitchFamily="18" charset="0"/>
              </a:rPr>
              <a:t>Количество ампутаций на уровне бедра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" y="915988"/>
            <a:ext cx="3079750" cy="410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4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 год</a:t>
            </a:r>
            <a:endParaRPr lang="ru-RU" altLang="ru-RU" sz="1200" b="1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627534"/>
            <a:ext cx="367221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Показатель доли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LS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аппендэктомии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31913" y="2355850"/>
            <a:ext cx="180022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700338" y="2119313"/>
            <a:ext cx="0" cy="215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extBox 23"/>
          <p:cNvSpPr txBox="1">
            <a:spLocks noChangeArrowheads="1"/>
          </p:cNvSpPr>
          <p:nvPr/>
        </p:nvSpPr>
        <p:spPr bwMode="auto">
          <a:xfrm>
            <a:off x="3184525" y="2193925"/>
            <a:ext cx="631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ru-RU" altLang="ru-RU" sz="1000">
                <a:solidFill>
                  <a:srgbClr val="FF0000"/>
                </a:solidFill>
              </a:rPr>
              <a:t>-64</a:t>
            </a:r>
          </a:p>
          <a:p>
            <a:pPr algn="ctr"/>
            <a:r>
              <a:rPr lang="ru-RU" altLang="ru-RU" sz="1000">
                <a:solidFill>
                  <a:srgbClr val="FF0000"/>
                </a:solidFill>
              </a:rPr>
              <a:t>(95,4%)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214688" y="2044700"/>
            <a:ext cx="0" cy="74295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 год.</a:t>
            </a:r>
            <a:endParaRPr lang="ru-RU" altLang="ru-RU" sz="1200" b="1" dirty="0"/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>
            <a:off x="2951163" y="1666875"/>
            <a:ext cx="527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ru-RU" altLang="ru-RU" sz="1000">
                <a:solidFill>
                  <a:srgbClr val="FF0000"/>
                </a:solidFill>
              </a:rPr>
              <a:t>(94%)</a:t>
            </a:r>
          </a:p>
        </p:txBody>
      </p: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1498600" y="2108200"/>
            <a:ext cx="525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ru-RU" altLang="ru-RU" sz="1000">
                <a:solidFill>
                  <a:srgbClr val="FF0000"/>
                </a:solidFill>
              </a:rPr>
              <a:t>(89%)</a:t>
            </a:r>
          </a:p>
        </p:txBody>
      </p:sp>
      <p:graphicFrame>
        <p:nvGraphicFramePr>
          <p:cNvPr id="2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287532"/>
              </p:ext>
            </p:extLst>
          </p:nvPr>
        </p:nvGraphicFramePr>
        <p:xfrm>
          <a:off x="268288" y="1116013"/>
          <a:ext cx="3943350" cy="260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3"/>
          <p:cNvSpPr txBox="1"/>
          <p:nvPr/>
        </p:nvSpPr>
        <p:spPr>
          <a:xfrm>
            <a:off x="1203325" y="1789113"/>
            <a:ext cx="590550" cy="231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10,17</a:t>
            </a: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%</a:t>
            </a:r>
          </a:p>
        </p:txBody>
      </p:sp>
      <p:sp>
        <p:nvSpPr>
          <p:cNvPr id="25" name="TextBox 6"/>
          <p:cNvSpPr txBox="1"/>
          <p:nvPr/>
        </p:nvSpPr>
        <p:spPr>
          <a:xfrm>
            <a:off x="2089150" y="1666875"/>
            <a:ext cx="611188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15,48</a:t>
            </a: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%</a:t>
            </a:r>
          </a:p>
        </p:txBody>
      </p:sp>
      <p:sp>
        <p:nvSpPr>
          <p:cNvPr id="26" name="TextBox 5"/>
          <p:cNvSpPr txBox="1"/>
          <p:nvPr/>
        </p:nvSpPr>
        <p:spPr>
          <a:xfrm>
            <a:off x="2987675" y="1679575"/>
            <a:ext cx="563563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54,15</a:t>
            </a: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%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7400"/>
              </p:ext>
            </p:extLst>
          </p:nvPr>
        </p:nvGraphicFramePr>
        <p:xfrm>
          <a:off x="1390650" y="4011612"/>
          <a:ext cx="1813197" cy="720378"/>
        </p:xfrm>
        <a:graphic>
          <a:graphicData uri="http://schemas.openxmlformats.org/drawingml/2006/table">
            <a:tbl>
              <a:tblPr/>
              <a:tblGrid>
                <a:gridCol w="604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РМ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ПФО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54,15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4283968" y="627534"/>
            <a:ext cx="4464298" cy="431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Показатель доли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LS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холецистэктомии при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rPr>
              <a:t>OX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graphicFrame>
        <p:nvGraphicFramePr>
          <p:cNvPr id="17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885470"/>
              </p:ext>
            </p:extLst>
          </p:nvPr>
        </p:nvGraphicFramePr>
        <p:xfrm>
          <a:off x="4499992" y="1131590"/>
          <a:ext cx="393630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5"/>
          <p:cNvSpPr txBox="1"/>
          <p:nvPr/>
        </p:nvSpPr>
        <p:spPr>
          <a:xfrm>
            <a:off x="7236296" y="1491630"/>
            <a:ext cx="563563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94,31%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6300192" y="1707654"/>
            <a:ext cx="563562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78,21</a:t>
            </a: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%</a:t>
            </a:r>
          </a:p>
        </p:txBody>
      </p:sp>
      <p:sp>
        <p:nvSpPr>
          <p:cNvPr id="20" name="TextBox 2"/>
          <p:cNvSpPr txBox="1"/>
          <p:nvPr/>
        </p:nvSpPr>
        <p:spPr>
          <a:xfrm>
            <a:off x="5364088" y="1995686"/>
            <a:ext cx="638175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77,75</a:t>
            </a: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%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03090"/>
              </p:ext>
            </p:extLst>
          </p:nvPr>
        </p:nvGraphicFramePr>
        <p:xfrm>
          <a:off x="5724128" y="4011910"/>
          <a:ext cx="1871490" cy="719359"/>
        </p:xfrm>
        <a:graphic>
          <a:graphicData uri="http://schemas.openxmlformats.org/drawingml/2006/table">
            <a:tbl>
              <a:tblPr/>
              <a:tblGrid>
                <a:gridCol w="62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РМ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ПФО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94,31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188" y="541661"/>
            <a:ext cx="3024708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Показатель доли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LS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при 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перфорированной язве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 год.</a:t>
            </a:r>
            <a:endParaRPr lang="ru-RU" altLang="ru-RU" sz="1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82325"/>
              </p:ext>
            </p:extLst>
          </p:nvPr>
        </p:nvGraphicFramePr>
        <p:xfrm>
          <a:off x="1403350" y="4227511"/>
          <a:ext cx="2016522" cy="576486"/>
        </p:xfrm>
        <a:graphic>
          <a:graphicData uri="http://schemas.openxmlformats.org/drawingml/2006/table">
            <a:tbl>
              <a:tblPr/>
              <a:tblGrid>
                <a:gridCol w="67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ПФО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008631"/>
              </p:ext>
            </p:extLst>
          </p:nvPr>
        </p:nvGraphicFramePr>
        <p:xfrm>
          <a:off x="243681" y="1203598"/>
          <a:ext cx="4040287" cy="272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3"/>
          <p:cNvSpPr txBox="1"/>
          <p:nvPr/>
        </p:nvSpPr>
        <p:spPr>
          <a:xfrm>
            <a:off x="2234353" y="1764085"/>
            <a:ext cx="563562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 panose="020F0502020204030204"/>
              </a:rPr>
              <a:t>4,6</a:t>
            </a:r>
            <a:r>
              <a:rPr lang="en-US" sz="900" b="1" kern="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ru-RU" sz="900" b="1" kern="0" dirty="0">
                <a:solidFill>
                  <a:sysClr val="windowText" lastClr="000000"/>
                </a:solidFill>
                <a:latin typeface="Calibri" panose="020F0502020204030204"/>
              </a:rPr>
              <a:t>%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1187450" y="2139950"/>
            <a:ext cx="563563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1,85</a:t>
            </a: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%</a:t>
            </a:r>
            <a:endParaRPr lang="ru-RU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3206377" y="1989208"/>
            <a:ext cx="563563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13,70</a:t>
            </a: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%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7984" y="555526"/>
            <a:ext cx="3816226" cy="431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Показатель доли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LS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при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хроническом холецистите</a:t>
            </a:r>
          </a:p>
        </p:txBody>
      </p:sp>
      <p:graphicFrame>
        <p:nvGraphicFramePr>
          <p:cNvPr id="11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468737"/>
              </p:ext>
            </p:extLst>
          </p:nvPr>
        </p:nvGraphicFramePr>
        <p:xfrm>
          <a:off x="4427984" y="1203598"/>
          <a:ext cx="416718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6"/>
          <p:cNvSpPr txBox="1"/>
          <p:nvPr/>
        </p:nvSpPr>
        <p:spPr>
          <a:xfrm>
            <a:off x="7308304" y="1851670"/>
            <a:ext cx="563563" cy="231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98,92</a:t>
            </a: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%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6300192" y="1923678"/>
            <a:ext cx="563562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93,55</a:t>
            </a: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%</a:t>
            </a:r>
          </a:p>
        </p:txBody>
      </p:sp>
      <p:sp>
        <p:nvSpPr>
          <p:cNvPr id="17" name="TextBox 3"/>
          <p:cNvSpPr txBox="1"/>
          <p:nvPr/>
        </p:nvSpPr>
        <p:spPr>
          <a:xfrm>
            <a:off x="5436096" y="2067694"/>
            <a:ext cx="563563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97,41</a:t>
            </a: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ru-RU" sz="900" b="1" kern="0" dirty="0">
                <a:solidFill>
                  <a:sysClr val="windowText" lastClr="000000"/>
                </a:solidFill>
                <a:latin typeface="Calibri"/>
              </a:rPr>
              <a:t>%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33944"/>
              </p:ext>
            </p:extLst>
          </p:nvPr>
        </p:nvGraphicFramePr>
        <p:xfrm>
          <a:off x="5580112" y="4227934"/>
          <a:ext cx="1928985" cy="576064"/>
        </p:xfrm>
        <a:graphic>
          <a:graphicData uri="http://schemas.openxmlformats.org/drawingml/2006/table">
            <a:tbl>
              <a:tblPr/>
              <a:tblGrid>
                <a:gridCol w="642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РМ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ПФО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98,92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750" y="673100"/>
            <a:ext cx="331217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Количество ЭРХПГ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611188" y="50800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/>
            <a:r>
              <a:rPr lang="ru-RU" altLang="ru-RU" sz="1200" b="1" dirty="0">
                <a:cs typeface="Arial" charset="0"/>
              </a:rPr>
              <a:t>Место хирургии РМ в РФ. Состояние хирургической службы РМ в 2023 году. </a:t>
            </a:r>
          </a:p>
          <a:p>
            <a:pPr algn="ctr" eaLnBrk="1" hangingPunct="1"/>
            <a:r>
              <a:rPr lang="ru-RU" altLang="ru-RU" sz="1200" b="1" dirty="0">
                <a:cs typeface="Arial" charset="0"/>
              </a:rPr>
              <a:t>Задачи перед службой на 2024 год.</a:t>
            </a:r>
            <a:endParaRPr lang="ru-RU" altLang="ru-RU" sz="1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22565"/>
              </p:ext>
            </p:extLst>
          </p:nvPr>
        </p:nvGraphicFramePr>
        <p:xfrm>
          <a:off x="1258888" y="4011613"/>
          <a:ext cx="1828800" cy="71596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ПФО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23528" y="1059582"/>
          <a:ext cx="38164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555526"/>
            <a:ext cx="4320480" cy="431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Количество процедур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эндоскопического гемостаза</a:t>
            </a:r>
          </a:p>
        </p:txBody>
      </p:sp>
      <p:graphicFrame>
        <p:nvGraphicFramePr>
          <p:cNvPr id="44033" name="Object 1"/>
          <p:cNvGraphicFramePr>
            <a:graphicFrameLocks/>
          </p:cNvGraphicFramePr>
          <p:nvPr/>
        </p:nvGraphicFramePr>
        <p:xfrm>
          <a:off x="4644008" y="987574"/>
          <a:ext cx="3987800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r:id="rId3" imgW="3987130" imgH="2908044" progId="">
                  <p:embed/>
                </p:oleObj>
              </mc:Choice>
              <mc:Fallback>
                <p:oleObj r:id="rId3" imgW="3987130" imgH="2908044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987574"/>
                        <a:ext cx="3987800" cy="27363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796136" y="4011910"/>
          <a:ext cx="1828800" cy="7200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РМ</a:t>
                      </a:r>
                    </a:p>
                  </a:txBody>
                  <a:tcPr marL="9525" marR="9525" marT="953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ПФО</a:t>
                      </a:r>
                    </a:p>
                  </a:txBody>
                  <a:tcPr marL="9525" marR="9525" marT="953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РФ</a:t>
                      </a:r>
                    </a:p>
                  </a:txBody>
                  <a:tcPr marL="9525" marR="9525" marT="953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23,86</a:t>
                      </a:r>
                    </a:p>
                  </a:txBody>
                  <a:tcPr marL="9525" marR="9525" marT="953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20,33</a:t>
                      </a:r>
                    </a:p>
                  </a:txBody>
                  <a:tcPr marL="9525" marR="9525" marT="953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34,8</a:t>
                      </a:r>
                    </a:p>
                  </a:txBody>
                  <a:tcPr marL="9525" marR="9525" marT="953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7380312" y="1563638"/>
            <a:ext cx="581025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23,86</a:t>
            </a:r>
            <a:endParaRPr lang="ru-RU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6444208" y="1563638"/>
            <a:ext cx="514350" cy="2333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24,33</a:t>
            </a:r>
            <a:endParaRPr lang="ru-RU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5508104" y="1851670"/>
            <a:ext cx="504825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Calibri"/>
              </a:rPr>
              <a:t>19,16</a:t>
            </a:r>
            <a:endParaRPr lang="ru-RU" b="1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17298</TotalTime>
  <Words>1700</Words>
  <Application>Microsoft Office PowerPoint</Application>
  <PresentationFormat>Экран (16:9)</PresentationFormat>
  <Paragraphs>709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Contents Slide Master</vt:lpstr>
      <vt:lpstr>Презентация PowerPoint</vt:lpstr>
      <vt:lpstr>3-х уровневая система оказания хирургической помощи в РМ</vt:lpstr>
      <vt:lpstr>Презентация PowerPoint</vt:lpstr>
      <vt:lpstr>Обеспеченность населения кадрами хирургов</vt:lpstr>
      <vt:lpstr>Показатели деятельности круглосуточного стационара РМ</vt:lpstr>
      <vt:lpstr>Методология расчета рейтинга субъекта РФ, характеризующего уровень оказания помощи взрослому населению</vt:lpstr>
      <vt:lpstr>Показатель доли LS аппендэктомии</vt:lpstr>
      <vt:lpstr>Показатель доли LS при  перфорированной язве</vt:lpstr>
      <vt:lpstr>Количество ЭРХПГ</vt:lpstr>
      <vt:lpstr>Количество операций под  УЗИ наведением</vt:lpstr>
      <vt:lpstr>Летальность по отдельным нозологиям при экстренных состояниях </vt:lpstr>
      <vt:lpstr>Рейтинг субъекта РФ, характеризующего уровень оказания помощи взрослому населению</vt:lpstr>
      <vt:lpstr>ВЫВОДЫ</vt:lpstr>
      <vt:lpstr>Задачи на 2024 год.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деятельности неврологического отделения ГБУЗ РМ "Республиканская клиническая  больница" по лечению больных с острыми нарушениями мозгового кровообращения за 9 месяцев 2014 года</dc:title>
  <dc:creator>Ксения</dc:creator>
  <cp:lastModifiedBy>Елена Викторовна</cp:lastModifiedBy>
  <cp:revision>1329</cp:revision>
  <cp:lastPrinted>2024-02-07T09:23:53Z</cp:lastPrinted>
  <dcterms:created xsi:type="dcterms:W3CDTF">2014-11-25T07:59:16Z</dcterms:created>
  <dcterms:modified xsi:type="dcterms:W3CDTF">2024-02-26T11:11:52Z</dcterms:modified>
</cp:coreProperties>
</file>