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2" r:id="rId1"/>
  </p:sldMasterIdLst>
  <p:notesMasterIdLst>
    <p:notesMasterId r:id="rId14"/>
  </p:notesMasterIdLst>
  <p:sldIdLst>
    <p:sldId id="305" r:id="rId2"/>
    <p:sldId id="322" r:id="rId3"/>
    <p:sldId id="340" r:id="rId4"/>
    <p:sldId id="341" r:id="rId5"/>
    <p:sldId id="347" r:id="rId6"/>
    <p:sldId id="343" r:id="rId7"/>
    <p:sldId id="348" r:id="rId8"/>
    <p:sldId id="330" r:id="rId9"/>
    <p:sldId id="350" r:id="rId10"/>
    <p:sldId id="334" r:id="rId11"/>
    <p:sldId id="349" r:id="rId12"/>
    <p:sldId id="29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FEB5"/>
    <a:srgbClr val="4116E0"/>
    <a:srgbClr val="CEEAB0"/>
    <a:srgbClr val="FEE0D2"/>
    <a:srgbClr val="FF5050"/>
    <a:srgbClr val="931515"/>
    <a:srgbClr val="F35C2D"/>
    <a:srgbClr val="FBC2A3"/>
    <a:srgbClr val="A6FCAA"/>
    <a:srgbClr val="F8A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75" autoAdjust="0"/>
    <p:restoredTop sz="87455" autoAdjust="0"/>
  </p:normalViewPr>
  <p:slideViewPr>
    <p:cSldViewPr>
      <p:cViewPr varScale="1">
        <p:scale>
          <a:sx n="100" d="100"/>
          <a:sy n="100" d="100"/>
        </p:scale>
        <p:origin x="15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7F9-4A12-A1DA-8845CA8690C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97F9-4A12-A1DA-8845CA8690C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5-97F9-4A12-A1DA-8845CA8690C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7-97F9-4A12-A1DA-8845CA8690C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9-97F9-4A12-A1DA-8845CA8690CE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B-97F9-4A12-A1DA-8845CA8690CE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D-97F9-4A12-A1DA-8845CA8690CE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F-97F9-4A12-A1DA-8845CA8690CE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1-97F9-4A12-A1DA-8845CA8690CE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3-97F9-4A12-A1DA-8845CA8690CE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5-97F9-4A12-A1DA-8845CA8690CE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7-97F9-4A12-A1DA-8845CA8690CE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9-97F9-4A12-A1DA-8845CA8690CE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B-97F9-4A12-A1DA-8845CA8690CE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D-97F9-4A12-A1DA-8845CA8690CE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F-97F9-4A12-A1DA-8845CA8690CE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21-97F9-4A12-A1DA-8845CA8690CE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23-97F9-4A12-A1DA-8845CA8690CE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25-97F9-4A12-A1DA-8845CA8690CE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27-97F9-4A12-A1DA-8845CA8690CE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29-97F9-4A12-A1DA-8845CA8690CE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2B-97F9-4A12-A1DA-8845CA8690CE}"/>
              </c:ext>
            </c:extLst>
          </c:dPt>
          <c:dLbls>
            <c:dLbl>
              <c:idx val="1"/>
              <c:layout>
                <c:manualLayout>
                  <c:x val="4.1829042398180988E-3"/>
                  <c:y val="6.4729364754217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F9-4A12-A1DA-8845CA8690CE}"/>
                </c:ext>
              </c:extLst>
            </c:dLbl>
            <c:dLbl>
              <c:idx val="2"/>
              <c:layout>
                <c:manualLayout>
                  <c:x val="1.3943014132726955E-3"/>
                  <c:y val="5.8564663349054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F9-4A12-A1DA-8845CA8690CE}"/>
                </c:ext>
              </c:extLst>
            </c:dLbl>
            <c:dLbl>
              <c:idx val="4"/>
              <c:layout>
                <c:manualLayout>
                  <c:x val="4.1829042398180867E-3"/>
                  <c:y val="6.1647014051635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F9-4A12-A1DA-8845CA8690CE}"/>
                </c:ext>
              </c:extLst>
            </c:dLbl>
            <c:dLbl>
              <c:idx val="8"/>
              <c:layout>
                <c:manualLayout>
                  <c:x val="-1.0978751285611775E-7"/>
                  <c:y val="7.0894066159381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7F9-4A12-A1DA-8845CA8690CE}"/>
                </c:ext>
              </c:extLst>
            </c:dLbl>
            <c:dLbl>
              <c:idx val="9"/>
              <c:layout>
                <c:manualLayout>
                  <c:x val="5.5772056530908332E-3"/>
                  <c:y val="6.16470140516359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7F9-4A12-A1DA-8845CA8690CE}"/>
                </c:ext>
              </c:extLst>
            </c:dLbl>
            <c:dLbl>
              <c:idx val="10"/>
              <c:layout>
                <c:manualLayout>
                  <c:x val="2.788602826545391E-3"/>
                  <c:y val="6.7811715456799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7F9-4A12-A1DA-8845CA8690CE}"/>
                </c:ext>
              </c:extLst>
            </c:dLbl>
            <c:dLbl>
              <c:idx val="12"/>
              <c:layout>
                <c:manualLayout>
                  <c:x val="-1.3943014132726955E-3"/>
                  <c:y val="3.3905857728399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7F9-4A12-A1DA-8845CA8690CE}"/>
                </c:ext>
              </c:extLst>
            </c:dLbl>
            <c:dLbl>
              <c:idx val="14"/>
              <c:layout>
                <c:manualLayout>
                  <c:x val="0"/>
                  <c:y val="1.8494104215490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7F9-4A12-A1DA-8845CA8690CE}"/>
                </c:ext>
              </c:extLst>
            </c:dLbl>
            <c:dLbl>
              <c:idx val="15"/>
              <c:layout>
                <c:manualLayout>
                  <c:x val="-1.3943014132726955E-3"/>
                  <c:y val="4.9317611241308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7F9-4A12-A1DA-8845CA8690CE}"/>
                </c:ext>
              </c:extLst>
            </c:dLbl>
            <c:dLbl>
              <c:idx val="17"/>
              <c:layout>
                <c:manualLayout>
                  <c:x val="-1.3943014132726955E-3"/>
                  <c:y val="3.6988208430981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7F9-4A12-A1DA-8845CA8690CE}"/>
                </c:ext>
              </c:extLst>
            </c:dLbl>
            <c:dLbl>
              <c:idx val="19"/>
              <c:layout>
                <c:manualLayout>
                  <c:x val="1.3943014132726955E-3"/>
                  <c:y val="1.2329402810327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7F9-4A12-A1DA-8845CA8690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8.6999999999999993</c:v>
                </c:pt>
                <c:pt idx="1">
                  <c:v>8.6</c:v>
                </c:pt>
                <c:pt idx="2">
                  <c:v>8.4</c:v>
                </c:pt>
                <c:pt idx="3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97F9-4A12-A1DA-8845CA869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101776896"/>
        <c:axId val="98077504"/>
      </c:barChart>
      <c:catAx>
        <c:axId val="10177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00" b="1" i="1" baseline="0"/>
            </a:pPr>
            <a:endParaRPr lang="ru-RU"/>
          </a:p>
        </c:txPr>
        <c:crossAx val="98077504"/>
        <c:crosses val="autoZero"/>
        <c:auto val="1"/>
        <c:lblAlgn val="ctr"/>
        <c:lblOffset val="100"/>
        <c:noMultiLvlLbl val="0"/>
      </c:catAx>
      <c:valAx>
        <c:axId val="98077504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1" baseline="0"/>
            </a:pPr>
            <a:endParaRPr lang="ru-RU"/>
          </a:p>
        </c:txPr>
        <c:crossAx val="101776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198607246597365E-3"/>
          <c:y val="0"/>
          <c:w val="0.96851720308364642"/>
          <c:h val="1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dLbls>
            <c:dLbl>
              <c:idx val="0"/>
              <c:layout>
                <c:manualLayout>
                  <c:x val="-7.0140398421306913E-2"/>
                  <c:y val="-0.117037219499904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0905083702765"/>
                      <c:h val="0.140177654761591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256-4C80-B53E-5F0F77FF4599}"/>
                </c:ext>
              </c:extLst>
            </c:dLbl>
            <c:dLbl>
              <c:idx val="1"/>
              <c:layout>
                <c:manualLayout>
                  <c:x val="-4.5573499008831175E-2"/>
                  <c:y val="-8.5580969429391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90114959638861"/>
                      <c:h val="0.140177654761591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256-4C80-B53E-5F0F77FF4599}"/>
                </c:ext>
              </c:extLst>
            </c:dLbl>
            <c:dLbl>
              <c:idx val="2"/>
              <c:layout>
                <c:manualLayout>
                  <c:x val="-2.1465543352059264E-2"/>
                  <c:y val="3.3839898281674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56-4C80-B53E-5F0F77FF4599}"/>
                </c:ext>
              </c:extLst>
            </c:dLbl>
            <c:dLbl>
              <c:idx val="3"/>
              <c:layout>
                <c:manualLayout>
                  <c:x val="-2.4327615799000484E-2"/>
                  <c:y val="-3.3839898281674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56-4C80-B53E-5F0F77FF4599}"/>
                </c:ext>
              </c:extLst>
            </c:dLbl>
            <c:dLbl>
              <c:idx val="4"/>
              <c:layout>
                <c:manualLayout>
                  <c:x val="-2.0034507128588633E-2"/>
                  <c:y val="2.7687189503188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56-4C80-B53E-5F0F77FF4599}"/>
                </c:ext>
              </c:extLst>
            </c:dLbl>
            <c:dLbl>
              <c:idx val="5"/>
              <c:layout>
                <c:manualLayout>
                  <c:x val="-2.2896579575529867E-2"/>
                  <c:y val="-3.6916252670917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56-4C80-B53E-5F0F77FF4599}"/>
                </c:ext>
              </c:extLst>
            </c:dLbl>
            <c:dLbl>
              <c:idx val="6"/>
              <c:layout>
                <c:manualLayout>
                  <c:x val="-3.4344869363294797E-2"/>
                  <c:y val="3.3839898281674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56-4C80-B53E-5F0F77FF4599}"/>
                </c:ext>
              </c:extLst>
            </c:dLbl>
            <c:dLbl>
              <c:idx val="7"/>
              <c:layout>
                <c:manualLayout>
                  <c:x val="-3.0051760692882949E-2"/>
                  <c:y val="-3.0763543892431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56-4C80-B53E-5F0F77FF4599}"/>
                </c:ext>
              </c:extLst>
            </c:dLbl>
            <c:dLbl>
              <c:idx val="8"/>
              <c:layout>
                <c:manualLayout>
                  <c:x val="-3.2913833139824183E-2"/>
                  <c:y val="3.9992607060160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256-4C80-B53E-5F0F77FF4599}"/>
                </c:ext>
              </c:extLst>
            </c:dLbl>
            <c:dLbl>
              <c:idx val="9"/>
              <c:layout>
                <c:manualLayout>
                  <c:x val="-2.0034507128588633E-2"/>
                  <c:y val="-3.3839898281674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56-4C80-B53E-5F0F77FF4599}"/>
                </c:ext>
              </c:extLst>
            </c:dLbl>
            <c:dLbl>
              <c:idx val="10"/>
              <c:layout>
                <c:manualLayout>
                  <c:x val="-2.4327615799000536E-2"/>
                  <c:y val="3.0763543892431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256-4C80-B53E-5F0F77FF4599}"/>
                </c:ext>
              </c:extLst>
            </c:dLbl>
            <c:dLbl>
              <c:idx val="11"/>
              <c:layout>
                <c:manualLayout>
                  <c:x val="-2.0034507128588633E-2"/>
                  <c:y val="-3.0763543892431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256-4C80-B53E-5F0F77FF4599}"/>
                </c:ext>
              </c:extLst>
            </c:dLbl>
            <c:dLbl>
              <c:idx val="12"/>
              <c:layout>
                <c:manualLayout>
                  <c:x val="-3.148279691635357E-2"/>
                  <c:y val="2.461083511394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256-4C80-B53E-5F0F77FF4599}"/>
                </c:ext>
              </c:extLst>
            </c:dLbl>
            <c:dLbl>
              <c:idx val="13"/>
              <c:layout>
                <c:manualLayout>
                  <c:x val="-2.5758652022471101E-2"/>
                  <c:y val="-1.5381771946215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256-4C80-B53E-5F0F77FF4599}"/>
                </c:ext>
              </c:extLst>
            </c:dLbl>
            <c:dLbl>
              <c:idx val="14"/>
              <c:layout>
                <c:manualLayout>
                  <c:x val="-3.0051760692882949E-2"/>
                  <c:y val="2.461083511394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256-4C80-B53E-5F0F77FF4599}"/>
                </c:ext>
              </c:extLst>
            </c:dLbl>
            <c:dLbl>
              <c:idx val="15"/>
              <c:layout>
                <c:manualLayout>
                  <c:x val="-2.5758652022471101E-2"/>
                  <c:y val="-2.4610835113944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256-4C80-B53E-5F0F77FF4599}"/>
                </c:ext>
              </c:extLst>
            </c:dLbl>
            <c:dLbl>
              <c:idx val="16"/>
              <c:layout>
                <c:manualLayout>
                  <c:x val="-3.7206941810236031E-2"/>
                  <c:y val="3.6916252670917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256-4C80-B53E-5F0F77FF4599}"/>
                </c:ext>
              </c:extLst>
            </c:dLbl>
            <c:dLbl>
              <c:idx val="17"/>
              <c:layout>
                <c:manualLayout>
                  <c:x val="-2.5758652022471101E-2"/>
                  <c:y val="-4.6145315838646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256-4C80-B53E-5F0F77FF4599}"/>
                </c:ext>
              </c:extLst>
            </c:dLbl>
            <c:dLbl>
              <c:idx val="18"/>
              <c:layout>
                <c:manualLayout>
                  <c:x val="-3.5775905586765418E-2"/>
                  <c:y val="3.3839898281674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256-4C80-B53E-5F0F77FF4599}"/>
                </c:ext>
              </c:extLst>
            </c:dLbl>
            <c:dLbl>
              <c:idx val="19"/>
              <c:layout>
                <c:manualLayout>
                  <c:x val="-3.1482796916353459E-2"/>
                  <c:y val="-5.2298024617133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256-4C80-B53E-5F0F77FF4599}"/>
                </c:ext>
              </c:extLst>
            </c:dLbl>
            <c:dLbl>
              <c:idx val="20"/>
              <c:layout>
                <c:manualLayout>
                  <c:x val="-1.8603470905118016E-2"/>
                  <c:y val="3.0763543892431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256-4C80-B53E-5F0F77FF4599}"/>
                </c:ext>
              </c:extLst>
            </c:dLbl>
            <c:dLbl>
              <c:idx val="21"/>
              <c:layout>
                <c:manualLayout>
                  <c:x val="-1.5741398458176785E-2"/>
                  <c:y val="-2.461083511394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256-4C80-B53E-5F0F77FF45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1" baseline="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75.099999999999994</c:v>
                </c:pt>
                <c:pt idx="1">
                  <c:v>79.599999999999994</c:v>
                </c:pt>
                <c:pt idx="2">
                  <c:v>81.3</c:v>
                </c:pt>
                <c:pt idx="3">
                  <c:v>82.1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8256-4C80-B53E-5F0F77FF4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304576"/>
        <c:axId val="44776768"/>
      </c:lineChart>
      <c:catAx>
        <c:axId val="41304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776768"/>
        <c:crosses val="autoZero"/>
        <c:auto val="1"/>
        <c:lblAlgn val="ctr"/>
        <c:lblOffset val="100"/>
        <c:noMultiLvlLbl val="0"/>
      </c:catAx>
      <c:valAx>
        <c:axId val="44776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30457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25B-4744-A8F5-3964BD26B35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525B-4744-A8F5-3964BD26B35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5-525B-4744-A8F5-3964BD26B35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525B-4744-A8F5-3964BD26B35B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9-525B-4744-A8F5-3964BD26B35B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B-525B-4744-A8F5-3964BD26B35B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D-525B-4744-A8F5-3964BD26B35B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F-525B-4744-A8F5-3964BD26B35B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1-525B-4744-A8F5-3964BD26B35B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3-525B-4744-A8F5-3964BD26B35B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5-525B-4744-A8F5-3964BD26B35B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7-525B-4744-A8F5-3964BD26B35B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9-525B-4744-A8F5-3964BD26B35B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B-525B-4744-A8F5-3964BD26B35B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D-525B-4744-A8F5-3964BD26B35B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F-525B-4744-A8F5-3964BD26B35B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21-525B-4744-A8F5-3964BD26B35B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23-525B-4744-A8F5-3964BD26B35B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25-525B-4744-A8F5-3964BD26B35B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27-525B-4744-A8F5-3964BD26B35B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29-525B-4744-A8F5-3964BD26B35B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2B-525B-4744-A8F5-3964BD26B35B}"/>
              </c:ext>
            </c:extLst>
          </c:dPt>
          <c:dLbls>
            <c:dLbl>
              <c:idx val="1"/>
              <c:layout>
                <c:manualLayout>
                  <c:x val="4.1830146815002413E-3"/>
                  <c:y val="1.7515473660904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5B-4744-A8F5-3964BD26B35B}"/>
                </c:ext>
              </c:extLst>
            </c:dLbl>
            <c:dLbl>
              <c:idx val="2"/>
              <c:layout>
                <c:manualLayout>
                  <c:x val="-4.2584584981117824E-3"/>
                  <c:y val="2.1842398326564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5B-4744-A8F5-3964BD26B35B}"/>
                </c:ext>
              </c:extLst>
            </c:dLbl>
            <c:dLbl>
              <c:idx val="4"/>
              <c:layout>
                <c:manualLayout>
                  <c:x val="4.1829042398180867E-3"/>
                  <c:y val="6.1647014051635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5B-4744-A8F5-3964BD26B35B}"/>
                </c:ext>
              </c:extLst>
            </c:dLbl>
            <c:dLbl>
              <c:idx val="8"/>
              <c:layout>
                <c:manualLayout>
                  <c:x val="-1.0978751285611775E-7"/>
                  <c:y val="7.0894066159381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25B-4744-A8F5-3964BD26B35B}"/>
                </c:ext>
              </c:extLst>
            </c:dLbl>
            <c:dLbl>
              <c:idx val="9"/>
              <c:layout>
                <c:manualLayout>
                  <c:x val="5.5772056530908332E-3"/>
                  <c:y val="6.16470140516359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25B-4744-A8F5-3964BD26B35B}"/>
                </c:ext>
              </c:extLst>
            </c:dLbl>
            <c:dLbl>
              <c:idx val="10"/>
              <c:layout>
                <c:manualLayout>
                  <c:x val="2.788602826545391E-3"/>
                  <c:y val="6.7811715456799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25B-4744-A8F5-3964BD26B35B}"/>
                </c:ext>
              </c:extLst>
            </c:dLbl>
            <c:dLbl>
              <c:idx val="12"/>
              <c:layout>
                <c:manualLayout>
                  <c:x val="-1.3943014132726955E-3"/>
                  <c:y val="3.3905857728399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25B-4744-A8F5-3964BD26B35B}"/>
                </c:ext>
              </c:extLst>
            </c:dLbl>
            <c:dLbl>
              <c:idx val="14"/>
              <c:layout>
                <c:manualLayout>
                  <c:x val="0"/>
                  <c:y val="1.8494104215490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25B-4744-A8F5-3964BD26B35B}"/>
                </c:ext>
              </c:extLst>
            </c:dLbl>
            <c:dLbl>
              <c:idx val="15"/>
              <c:layout>
                <c:manualLayout>
                  <c:x val="-1.3943014132726955E-3"/>
                  <c:y val="4.9317611241308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25B-4744-A8F5-3964BD26B35B}"/>
                </c:ext>
              </c:extLst>
            </c:dLbl>
            <c:dLbl>
              <c:idx val="17"/>
              <c:layout>
                <c:manualLayout>
                  <c:x val="-1.3943014132726955E-3"/>
                  <c:y val="3.6988208430981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25B-4744-A8F5-3964BD26B35B}"/>
                </c:ext>
              </c:extLst>
            </c:dLbl>
            <c:dLbl>
              <c:idx val="19"/>
              <c:layout>
                <c:manualLayout>
                  <c:x val="1.3943014132726955E-3"/>
                  <c:y val="1.2329402810327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525B-4744-A8F5-3964BD26B3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96.9</c:v>
                </c:pt>
                <c:pt idx="1">
                  <c:v>97.4</c:v>
                </c:pt>
                <c:pt idx="2">
                  <c:v>97.5</c:v>
                </c:pt>
                <c:pt idx="3">
                  <c:v>98.9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525B-4744-A8F5-3964BD26B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193553920"/>
        <c:axId val="193472768"/>
      </c:barChart>
      <c:catAx>
        <c:axId val="19355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00" b="1" i="1" baseline="0"/>
            </a:pPr>
            <a:endParaRPr lang="ru-RU"/>
          </a:p>
        </c:txPr>
        <c:crossAx val="193472768"/>
        <c:crosses val="autoZero"/>
        <c:auto val="1"/>
        <c:lblAlgn val="ctr"/>
        <c:lblOffset val="100"/>
        <c:noMultiLvlLbl val="0"/>
      </c:catAx>
      <c:valAx>
        <c:axId val="193472768"/>
        <c:scaling>
          <c:orientation val="minMax"/>
          <c:min val="90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1" baseline="0"/>
            </a:pPr>
            <a:endParaRPr lang="ru-RU"/>
          </a:p>
        </c:txPr>
        <c:crossAx val="193553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ИБС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25B-4744-A8F5-3964BD26B35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25B-4744-A8F5-3964BD26B35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25B-4744-A8F5-3964BD26B35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525B-4744-A8F5-3964BD26B35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25B-4744-A8F5-3964BD26B35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25B-4744-A8F5-3964BD26B35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25B-4744-A8F5-3964BD26B35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525B-4744-A8F5-3964BD26B35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525B-4744-A8F5-3964BD26B35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525B-4744-A8F5-3964BD26B35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525B-4744-A8F5-3964BD26B35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525B-4744-A8F5-3964BD26B35B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525B-4744-A8F5-3964BD26B35B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525B-4744-A8F5-3964BD26B35B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525B-4744-A8F5-3964BD26B35B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525B-4744-A8F5-3964BD26B35B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525B-4744-A8F5-3964BD26B35B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525B-4744-A8F5-3964BD26B35B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525B-4744-A8F5-3964BD26B35B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7-525B-4744-A8F5-3964BD26B35B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9-525B-4744-A8F5-3964BD26B35B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B-525B-4744-A8F5-3964BD26B35B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75.400000000000006</c:v>
                </c:pt>
                <c:pt idx="1">
                  <c:v>83.5</c:v>
                </c:pt>
                <c:pt idx="2">
                  <c:v>92.2</c:v>
                </c:pt>
                <c:pt idx="3">
                  <c:v>97.8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525B-4744-A8F5-3964BD26B3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ОКС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96.1</c:v>
                </c:pt>
                <c:pt idx="1">
                  <c:v>96.7</c:v>
                </c:pt>
                <c:pt idx="2">
                  <c:v>98.1</c:v>
                </c:pt>
                <c:pt idx="3">
                  <c:v>98.7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4D9B-469F-86F5-42BAE1DBC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4"/>
        <c:axId val="68400128"/>
        <c:axId val="40453248"/>
      </c:barChart>
      <c:catAx>
        <c:axId val="6840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 i="1" baseline="0"/>
            </a:pPr>
            <a:endParaRPr lang="ru-RU"/>
          </a:p>
        </c:txPr>
        <c:crossAx val="40453248"/>
        <c:crosses val="autoZero"/>
        <c:auto val="1"/>
        <c:lblAlgn val="ctr"/>
        <c:lblOffset val="100"/>
        <c:noMultiLvlLbl val="0"/>
      </c:catAx>
      <c:valAx>
        <c:axId val="40453248"/>
        <c:scaling>
          <c:orientation val="minMax"/>
          <c:max val="100"/>
          <c:min val="70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1" baseline="0"/>
            </a:pPr>
            <a:endParaRPr lang="ru-RU"/>
          </a:p>
        </c:txPr>
        <c:crossAx val="68400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ЦВБ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25B-4744-A8F5-3964BD26B35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25B-4744-A8F5-3964BD26B35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25B-4744-A8F5-3964BD26B35B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525B-4744-A8F5-3964BD26B35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25B-4744-A8F5-3964BD26B35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25B-4744-A8F5-3964BD26B35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25B-4744-A8F5-3964BD26B35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525B-4744-A8F5-3964BD26B35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525B-4744-A8F5-3964BD26B35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525B-4744-A8F5-3964BD26B35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525B-4744-A8F5-3964BD26B35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525B-4744-A8F5-3964BD26B35B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525B-4744-A8F5-3964BD26B35B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525B-4744-A8F5-3964BD26B35B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525B-4744-A8F5-3964BD26B35B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525B-4744-A8F5-3964BD26B35B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525B-4744-A8F5-3964BD26B35B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525B-4744-A8F5-3964BD26B35B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525B-4744-A8F5-3964BD26B35B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7-525B-4744-A8F5-3964BD26B35B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9-525B-4744-A8F5-3964BD26B35B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B-525B-4744-A8F5-3964BD26B35B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74.099999999999994</c:v>
                </c:pt>
                <c:pt idx="1">
                  <c:v>78.8</c:v>
                </c:pt>
                <c:pt idx="2">
                  <c:v>79.599999999999994</c:v>
                </c:pt>
                <c:pt idx="3">
                  <c:v>84.6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525B-4744-A8F5-3964BD26B3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ОКС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93.7</c:v>
                </c:pt>
                <c:pt idx="1">
                  <c:v>94.1</c:v>
                </c:pt>
                <c:pt idx="2">
                  <c:v>97.5</c:v>
                </c:pt>
                <c:pt idx="3">
                  <c:v>98.9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12B-4F32-BC0F-124F13B0E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4"/>
        <c:axId val="68401664"/>
        <c:axId val="141410880"/>
      </c:barChart>
      <c:catAx>
        <c:axId val="6840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 i="1" baseline="0"/>
            </a:pPr>
            <a:endParaRPr lang="ru-RU"/>
          </a:p>
        </c:txPr>
        <c:crossAx val="141410880"/>
        <c:crosses val="autoZero"/>
        <c:auto val="1"/>
        <c:lblAlgn val="ctr"/>
        <c:lblOffset val="100"/>
        <c:noMultiLvlLbl val="0"/>
      </c:catAx>
      <c:valAx>
        <c:axId val="141410880"/>
        <c:scaling>
          <c:orientation val="minMax"/>
          <c:max val="100"/>
          <c:min val="70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1" baseline="0"/>
            </a:pPr>
            <a:endParaRPr lang="ru-RU"/>
          </a:p>
        </c:txPr>
        <c:crossAx val="68401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prst="relaxedInset"/>
              </a:sp3d>
            </c:spPr>
            <c:extLst>
              <c:ext xmlns:c16="http://schemas.microsoft.com/office/drawing/2014/chart" uri="{C3380CC4-5D6E-409C-BE32-E72D297353CC}">
                <c16:uniqueId val="{00000019-734C-4FC8-BC3C-0957FE56932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734C-4FC8-BC3C-0957FE56932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734C-4FC8-BC3C-0957FE56932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734C-4FC8-BC3C-0957FE56932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734C-4FC8-BC3C-0957FE56932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734C-4FC8-BC3C-0957FE56932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734C-4FC8-BC3C-0957FE56932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734C-4FC8-BC3C-0957FE56932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734C-4FC8-BC3C-0957FE56932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34C-4FC8-BC3C-0957FE56932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34C-4FC8-BC3C-0957FE56932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34C-4FC8-BC3C-0957FE56932B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34C-4FC8-BC3C-0957FE56932B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34C-4FC8-BC3C-0957FE56932B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734C-4FC8-BC3C-0957FE56932B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734C-4FC8-BC3C-0957FE56932B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734C-4FC8-BC3C-0957FE56932B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734C-4FC8-BC3C-0957FE56932B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734C-4FC8-BC3C-0957FE56932B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734C-4FC8-BC3C-0957FE56932B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734C-4FC8-BC3C-0957FE5693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2022 год</c:v>
                </c:pt>
                <c:pt idx="2">
                  <c:v>2021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"-"??_р_._-;_-@_-</c:formatCode>
                <c:ptCount val="4"/>
                <c:pt idx="0">
                  <c:v>70.5</c:v>
                </c:pt>
                <c:pt idx="1">
                  <c:v>61.9</c:v>
                </c:pt>
                <c:pt idx="2">
                  <c:v>61.7</c:v>
                </c:pt>
                <c:pt idx="3">
                  <c:v>45.8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34C-4FC8-BC3C-0957FE569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118400"/>
        <c:axId val="141411456"/>
      </c:barChart>
      <c:catAx>
        <c:axId val="781184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41411456"/>
        <c:crosses val="autoZero"/>
        <c:auto val="1"/>
        <c:lblAlgn val="l"/>
        <c:lblOffset val="100"/>
        <c:noMultiLvlLbl val="0"/>
      </c:catAx>
      <c:valAx>
        <c:axId val="141411456"/>
        <c:scaling>
          <c:orientation val="minMax"/>
        </c:scaling>
        <c:delete val="1"/>
        <c:axPos val="b"/>
        <c:numFmt formatCode="_-* #,##0.0_р_._-;\-* #,##0.0_р_._-;_-* &quot;-&quot;??_р_._-;_-@_-" sourceLinked="1"/>
        <c:majorTickMark val="out"/>
        <c:minorTickMark val="none"/>
        <c:tickLblPos val="nextTo"/>
        <c:crossAx val="781184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31894185972296E-2"/>
          <c:y val="4.8815595000876504E-2"/>
          <c:w val="0.83865950151041335"/>
          <c:h val="0.92270432574394212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Состоящих под Д наблюдением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70.400000000000006</c:v>
                </c:pt>
                <c:pt idx="1">
                  <c:v>86.5</c:v>
                </c:pt>
                <c:pt idx="2" formatCode="0.0">
                  <c:v>91</c:v>
                </c:pt>
                <c:pt idx="3">
                  <c:v>92.3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0-4D71-AEC9-CC3C1B5A4F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Прошедших Д наблюдение</c:v>
                </c:pt>
              </c:strCache>
            </c:strRef>
          </c:tx>
          <c:spPr>
            <a:solidFill>
              <a:srgbClr val="A4FEB5"/>
            </a:solidFill>
            <a:ln>
              <a:noFill/>
            </a:ln>
            <a:effectLst/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45.8</c:v>
                </c:pt>
                <c:pt idx="1">
                  <c:v>61.9</c:v>
                </c:pt>
                <c:pt idx="2">
                  <c:v>61.9</c:v>
                </c:pt>
                <c:pt idx="3">
                  <c:v>70.5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0-4D71-AEC9-CC3C1B5A4F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866752"/>
        <c:axId val="193511424"/>
      </c:areaChart>
      <c:barChart>
        <c:barDir val="col"/>
        <c:grouping val="clustere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Летальность БСК</c:v>
                </c:pt>
              </c:strCache>
            </c:strRef>
          </c:tx>
          <c:spPr>
            <a:solidFill>
              <a:srgbClr val="FF0000"/>
            </a:solidFill>
            <a:ln w="28575" cap="rnd">
              <a:solidFill>
                <a:schemeClr val="accent3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1.62</c:v>
                </c:pt>
                <c:pt idx="1">
                  <c:v>1.57</c:v>
                </c:pt>
                <c:pt idx="2">
                  <c:v>1.44</c:v>
                </c:pt>
                <c:pt idx="3">
                  <c:v>1.42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C0-4D71-AEC9-CC3C1B5A4F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865216"/>
        <c:axId val="193477952"/>
      </c:barChart>
      <c:valAx>
        <c:axId val="1934779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865216"/>
        <c:crosses val="max"/>
        <c:crossBetween val="between"/>
      </c:valAx>
      <c:catAx>
        <c:axId val="193865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3477952"/>
        <c:crosses val="autoZero"/>
        <c:auto val="1"/>
        <c:lblAlgn val="ctr"/>
        <c:lblOffset val="100"/>
        <c:noMultiLvlLbl val="0"/>
      </c:catAx>
      <c:valAx>
        <c:axId val="193511424"/>
        <c:scaling>
          <c:orientation val="minMax"/>
          <c:max val="100"/>
          <c:min val="4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866752"/>
        <c:crosses val="autoZero"/>
        <c:crossBetween val="between"/>
      </c:valAx>
      <c:catAx>
        <c:axId val="193866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35114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09731111535021"/>
          <c:y val="0.79897767995359481"/>
          <c:w val="0.37276412770352052"/>
          <c:h val="0.16531763006088904"/>
        </c:manualLayout>
      </c:layout>
      <c:overlay val="1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90000"/>
            </a:lnSpc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851720308364642"/>
          <c:h val="1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dLbls>
            <c:dLbl>
              <c:idx val="0"/>
              <c:layout>
                <c:manualLayout>
                  <c:x val="-3.0051760692882946E-2"/>
                  <c:y val="4.614531583864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CC-40B8-A007-53AA21494A98}"/>
                </c:ext>
              </c:extLst>
            </c:dLbl>
            <c:dLbl>
              <c:idx val="1"/>
              <c:layout>
                <c:manualLayout>
                  <c:x val="-3.2913833139824183E-2"/>
                  <c:y val="-3.3839898281674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CC-40B8-A007-53AA21494A98}"/>
                </c:ext>
              </c:extLst>
            </c:dLbl>
            <c:dLbl>
              <c:idx val="2"/>
              <c:layout>
                <c:manualLayout>
                  <c:x val="-2.1465543352059264E-2"/>
                  <c:y val="3.3839898281674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CC-40B8-A007-53AA21494A98}"/>
                </c:ext>
              </c:extLst>
            </c:dLbl>
            <c:dLbl>
              <c:idx val="3"/>
              <c:layout>
                <c:manualLayout>
                  <c:x val="-2.4327615799000484E-2"/>
                  <c:y val="-3.3839898281674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CC-40B8-A007-53AA21494A98}"/>
                </c:ext>
              </c:extLst>
            </c:dLbl>
            <c:dLbl>
              <c:idx val="4"/>
              <c:layout>
                <c:manualLayout>
                  <c:x val="-2.0034507128588633E-2"/>
                  <c:y val="2.7687189503188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CC-40B8-A007-53AA21494A98}"/>
                </c:ext>
              </c:extLst>
            </c:dLbl>
            <c:dLbl>
              <c:idx val="5"/>
              <c:layout>
                <c:manualLayout>
                  <c:x val="-2.2896579575529867E-2"/>
                  <c:y val="-3.6916252670917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CC-40B8-A007-53AA21494A98}"/>
                </c:ext>
              </c:extLst>
            </c:dLbl>
            <c:dLbl>
              <c:idx val="6"/>
              <c:layout>
                <c:manualLayout>
                  <c:x val="-3.4344869363294797E-2"/>
                  <c:y val="3.3839898281674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CC-40B8-A007-53AA21494A98}"/>
                </c:ext>
              </c:extLst>
            </c:dLbl>
            <c:dLbl>
              <c:idx val="7"/>
              <c:layout>
                <c:manualLayout>
                  <c:x val="-3.0051760692882949E-2"/>
                  <c:y val="-3.0763543892431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CC-40B8-A007-53AA21494A98}"/>
                </c:ext>
              </c:extLst>
            </c:dLbl>
            <c:dLbl>
              <c:idx val="8"/>
              <c:layout>
                <c:manualLayout>
                  <c:x val="-3.2913833139824183E-2"/>
                  <c:y val="3.9992607060160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3CC-40B8-A007-53AA21494A98}"/>
                </c:ext>
              </c:extLst>
            </c:dLbl>
            <c:dLbl>
              <c:idx val="9"/>
              <c:layout>
                <c:manualLayout>
                  <c:x val="-2.0034507128588633E-2"/>
                  <c:y val="-3.3839898281674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CC-40B8-A007-53AA21494A98}"/>
                </c:ext>
              </c:extLst>
            </c:dLbl>
            <c:dLbl>
              <c:idx val="10"/>
              <c:layout>
                <c:manualLayout>
                  <c:x val="-2.4327615799000536E-2"/>
                  <c:y val="3.0763543892431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3CC-40B8-A007-53AA21494A98}"/>
                </c:ext>
              </c:extLst>
            </c:dLbl>
            <c:dLbl>
              <c:idx val="11"/>
              <c:layout>
                <c:manualLayout>
                  <c:x val="-2.0034507128588633E-2"/>
                  <c:y val="-3.0763543892431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3CC-40B8-A007-53AA21494A98}"/>
                </c:ext>
              </c:extLst>
            </c:dLbl>
            <c:dLbl>
              <c:idx val="12"/>
              <c:layout>
                <c:manualLayout>
                  <c:x val="-3.148279691635357E-2"/>
                  <c:y val="2.461083511394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3CC-40B8-A007-53AA21494A98}"/>
                </c:ext>
              </c:extLst>
            </c:dLbl>
            <c:dLbl>
              <c:idx val="13"/>
              <c:layout>
                <c:manualLayout>
                  <c:x val="-2.5758652022471101E-2"/>
                  <c:y val="-1.5381771946215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3CC-40B8-A007-53AA21494A98}"/>
                </c:ext>
              </c:extLst>
            </c:dLbl>
            <c:dLbl>
              <c:idx val="14"/>
              <c:layout>
                <c:manualLayout>
                  <c:x val="-3.0051760692882949E-2"/>
                  <c:y val="2.461083511394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3CC-40B8-A007-53AA21494A98}"/>
                </c:ext>
              </c:extLst>
            </c:dLbl>
            <c:dLbl>
              <c:idx val="15"/>
              <c:layout>
                <c:manualLayout>
                  <c:x val="-2.5758652022471101E-2"/>
                  <c:y val="-2.4610835113944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CC-40B8-A007-53AA21494A98}"/>
                </c:ext>
              </c:extLst>
            </c:dLbl>
            <c:dLbl>
              <c:idx val="16"/>
              <c:layout>
                <c:manualLayout>
                  <c:x val="-3.7206941810236031E-2"/>
                  <c:y val="3.6916252670917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3CC-40B8-A007-53AA21494A98}"/>
                </c:ext>
              </c:extLst>
            </c:dLbl>
            <c:dLbl>
              <c:idx val="17"/>
              <c:layout>
                <c:manualLayout>
                  <c:x val="-2.5758652022471101E-2"/>
                  <c:y val="-4.6145315838646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3CC-40B8-A007-53AA21494A98}"/>
                </c:ext>
              </c:extLst>
            </c:dLbl>
            <c:dLbl>
              <c:idx val="18"/>
              <c:layout>
                <c:manualLayout>
                  <c:x val="-3.5775905586765418E-2"/>
                  <c:y val="3.3839898281674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3CC-40B8-A007-53AA21494A98}"/>
                </c:ext>
              </c:extLst>
            </c:dLbl>
            <c:dLbl>
              <c:idx val="19"/>
              <c:layout>
                <c:manualLayout>
                  <c:x val="-3.1482796916353459E-2"/>
                  <c:y val="-5.2298024617133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3CC-40B8-A007-53AA21494A98}"/>
                </c:ext>
              </c:extLst>
            </c:dLbl>
            <c:dLbl>
              <c:idx val="20"/>
              <c:layout>
                <c:manualLayout>
                  <c:x val="-1.8603470905118016E-2"/>
                  <c:y val="3.0763543892431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3CC-40B8-A007-53AA21494A98}"/>
                </c:ext>
              </c:extLst>
            </c:dLbl>
            <c:dLbl>
              <c:idx val="21"/>
              <c:layout>
                <c:manualLayout>
                  <c:x val="-1.5741398458176785E-2"/>
                  <c:y val="-2.461083511394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3CC-40B8-A007-53AA21494A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42.1</c:v>
                </c:pt>
                <c:pt idx="1">
                  <c:v>47.8</c:v>
                </c:pt>
                <c:pt idx="2">
                  <c:v>57.2</c:v>
                </c:pt>
                <c:pt idx="3">
                  <c:v>61.5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83CC-40B8-A007-53AA21494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775872"/>
        <c:axId val="98079232"/>
      </c:lineChart>
      <c:catAx>
        <c:axId val="101775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8079232"/>
        <c:crosses val="autoZero"/>
        <c:auto val="1"/>
        <c:lblAlgn val="ctr"/>
        <c:lblOffset val="100"/>
        <c:noMultiLvlLbl val="0"/>
      </c:catAx>
      <c:valAx>
        <c:axId val="98079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177587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130-4793-870E-E2A06019EB3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3130-4793-870E-E2A06019EB3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5-3130-4793-870E-E2A06019EB3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7-3130-4793-870E-E2A06019EB3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9-3130-4793-870E-E2A06019EB37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B-3130-4793-870E-E2A06019EB37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D-3130-4793-870E-E2A06019EB37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F-3130-4793-870E-E2A06019EB37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1-3130-4793-870E-E2A06019EB37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3-3130-4793-870E-E2A06019EB37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5-3130-4793-870E-E2A06019EB37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7-3130-4793-870E-E2A06019EB37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9-3130-4793-870E-E2A06019EB37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B-3130-4793-870E-E2A06019EB37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D-3130-4793-870E-E2A06019EB37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F-3130-4793-870E-E2A06019EB37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21-3130-4793-870E-E2A06019EB37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23-3130-4793-870E-E2A06019EB37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25-3130-4793-870E-E2A06019EB37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27-3130-4793-870E-E2A06019EB37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29-3130-4793-870E-E2A06019EB37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2B-3130-4793-870E-E2A06019EB37}"/>
              </c:ext>
            </c:extLst>
          </c:dPt>
          <c:dLbls>
            <c:dLbl>
              <c:idx val="1"/>
              <c:layout>
                <c:manualLayout>
                  <c:x val="4.1830146815002413E-3"/>
                  <c:y val="1.7515473660904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30-4793-870E-E2A06019EB37}"/>
                </c:ext>
              </c:extLst>
            </c:dLbl>
            <c:dLbl>
              <c:idx val="2"/>
              <c:layout>
                <c:manualLayout>
                  <c:x val="-4.2584584981117824E-3"/>
                  <c:y val="2.1842398326564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30-4793-870E-E2A06019EB37}"/>
                </c:ext>
              </c:extLst>
            </c:dLbl>
            <c:dLbl>
              <c:idx val="4"/>
              <c:layout>
                <c:manualLayout>
                  <c:x val="4.1829042398180867E-3"/>
                  <c:y val="6.1647014051635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30-4793-870E-E2A06019EB37}"/>
                </c:ext>
              </c:extLst>
            </c:dLbl>
            <c:dLbl>
              <c:idx val="8"/>
              <c:layout>
                <c:manualLayout>
                  <c:x val="-1.0978751285611775E-7"/>
                  <c:y val="7.0894066159381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130-4793-870E-E2A06019EB37}"/>
                </c:ext>
              </c:extLst>
            </c:dLbl>
            <c:dLbl>
              <c:idx val="9"/>
              <c:layout>
                <c:manualLayout>
                  <c:x val="5.5772056530908332E-3"/>
                  <c:y val="6.16470140516359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130-4793-870E-E2A06019EB37}"/>
                </c:ext>
              </c:extLst>
            </c:dLbl>
            <c:dLbl>
              <c:idx val="10"/>
              <c:layout>
                <c:manualLayout>
                  <c:x val="2.788602826545391E-3"/>
                  <c:y val="6.7811715456799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130-4793-870E-E2A06019EB37}"/>
                </c:ext>
              </c:extLst>
            </c:dLbl>
            <c:dLbl>
              <c:idx val="12"/>
              <c:layout>
                <c:manualLayout>
                  <c:x val="-1.3943014132726955E-3"/>
                  <c:y val="3.3905857728399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130-4793-870E-E2A06019EB37}"/>
                </c:ext>
              </c:extLst>
            </c:dLbl>
            <c:dLbl>
              <c:idx val="14"/>
              <c:layout>
                <c:manualLayout>
                  <c:x val="0"/>
                  <c:y val="1.8494104215490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130-4793-870E-E2A06019EB37}"/>
                </c:ext>
              </c:extLst>
            </c:dLbl>
            <c:dLbl>
              <c:idx val="15"/>
              <c:layout>
                <c:manualLayout>
                  <c:x val="-1.3943014132726955E-3"/>
                  <c:y val="4.9317611241308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130-4793-870E-E2A06019EB37}"/>
                </c:ext>
              </c:extLst>
            </c:dLbl>
            <c:dLbl>
              <c:idx val="17"/>
              <c:layout>
                <c:manualLayout>
                  <c:x val="-1.3943014132726955E-3"/>
                  <c:y val="3.6988208430981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130-4793-870E-E2A06019EB37}"/>
                </c:ext>
              </c:extLst>
            </c:dLbl>
            <c:dLbl>
              <c:idx val="19"/>
              <c:layout>
                <c:manualLayout>
                  <c:x val="1.3943014132726955E-3"/>
                  <c:y val="1.2329402810327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3130-4793-870E-E2A06019EB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1346</c:v>
                </c:pt>
                <c:pt idx="1">
                  <c:v>1607</c:v>
                </c:pt>
                <c:pt idx="2">
                  <c:v>1684</c:v>
                </c:pt>
                <c:pt idx="3">
                  <c:v>1746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3130-4793-870E-E2A06019E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101840896"/>
        <c:axId val="99209728"/>
      </c:barChart>
      <c:catAx>
        <c:axId val="10184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00" b="1" i="1" baseline="0"/>
            </a:pPr>
            <a:endParaRPr lang="ru-RU"/>
          </a:p>
        </c:txPr>
        <c:crossAx val="99209728"/>
        <c:crosses val="autoZero"/>
        <c:auto val="1"/>
        <c:lblAlgn val="ctr"/>
        <c:lblOffset val="100"/>
        <c:noMultiLvlLbl val="0"/>
      </c:catAx>
      <c:valAx>
        <c:axId val="99209728"/>
        <c:scaling>
          <c:orientation val="minMax"/>
          <c:min val="1200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1" baseline="0"/>
            </a:pPr>
            <a:endParaRPr lang="ru-RU"/>
          </a:p>
        </c:txPr>
        <c:crossAx val="101840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Инсульт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4AD6-4788-8C52-3526483D6DF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AD6-4788-8C52-3526483D6DF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AD6-4788-8C52-3526483D6DF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AD6-4788-8C52-3526483D6DF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4AD6-4788-8C52-3526483D6DF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4AD6-4788-8C52-3526483D6DF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4AD6-4788-8C52-3526483D6DF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4AD6-4788-8C52-3526483D6DF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4AD6-4788-8C52-3526483D6DFD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4AD6-4788-8C52-3526483D6DF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4AD6-4788-8C52-3526483D6DFD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4AD6-4788-8C52-3526483D6DFD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4AD6-4788-8C52-3526483D6DFD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4AD6-4788-8C52-3526483D6DFD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4AD6-4788-8C52-3526483D6DFD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4AD6-4788-8C52-3526483D6DFD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4AD6-4788-8C52-3526483D6DFD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4AD6-4788-8C52-3526483D6DFD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4AD6-4788-8C52-3526483D6DFD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7-4AD6-4788-8C52-3526483D6DFD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9-4AD6-4788-8C52-3526483D6DFD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B-4AD6-4788-8C52-3526483D6DFD}"/>
              </c:ext>
            </c:extLst>
          </c:dPt>
          <c:dLbls>
            <c:dLbl>
              <c:idx val="1"/>
              <c:layout>
                <c:manualLayout>
                  <c:x val="4.1830146815002413E-3"/>
                  <c:y val="1.7515473660904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D6-4788-8C52-3526483D6DFD}"/>
                </c:ext>
              </c:extLst>
            </c:dLbl>
            <c:dLbl>
              <c:idx val="2"/>
              <c:layout>
                <c:manualLayout>
                  <c:x val="-4.2584584981117824E-3"/>
                  <c:y val="2.1842398326564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D6-4788-8C52-3526483D6DFD}"/>
                </c:ext>
              </c:extLst>
            </c:dLbl>
            <c:dLbl>
              <c:idx val="4"/>
              <c:layout>
                <c:manualLayout>
                  <c:x val="4.1829042398180867E-3"/>
                  <c:y val="6.1647014051635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D6-4788-8C52-3526483D6DFD}"/>
                </c:ext>
              </c:extLst>
            </c:dLbl>
            <c:dLbl>
              <c:idx val="8"/>
              <c:layout>
                <c:manualLayout>
                  <c:x val="-1.0978751285611775E-7"/>
                  <c:y val="7.0894066159381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AD6-4788-8C52-3526483D6DFD}"/>
                </c:ext>
              </c:extLst>
            </c:dLbl>
            <c:dLbl>
              <c:idx val="9"/>
              <c:layout>
                <c:manualLayout>
                  <c:x val="5.5772056530908332E-3"/>
                  <c:y val="6.16470140516359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AD6-4788-8C52-3526483D6DFD}"/>
                </c:ext>
              </c:extLst>
            </c:dLbl>
            <c:dLbl>
              <c:idx val="10"/>
              <c:layout>
                <c:manualLayout>
                  <c:x val="2.788602826545391E-3"/>
                  <c:y val="6.7811715456799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AD6-4788-8C52-3526483D6DFD}"/>
                </c:ext>
              </c:extLst>
            </c:dLbl>
            <c:dLbl>
              <c:idx val="12"/>
              <c:layout>
                <c:manualLayout>
                  <c:x val="-1.3943014132726955E-3"/>
                  <c:y val="3.3905857728399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AD6-4788-8C52-3526483D6DFD}"/>
                </c:ext>
              </c:extLst>
            </c:dLbl>
            <c:dLbl>
              <c:idx val="14"/>
              <c:layout>
                <c:manualLayout>
                  <c:x val="0"/>
                  <c:y val="1.8494104215490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AD6-4788-8C52-3526483D6DFD}"/>
                </c:ext>
              </c:extLst>
            </c:dLbl>
            <c:dLbl>
              <c:idx val="15"/>
              <c:layout>
                <c:manualLayout>
                  <c:x val="-1.3943014132726955E-3"/>
                  <c:y val="4.9317611241308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AD6-4788-8C52-3526483D6DFD}"/>
                </c:ext>
              </c:extLst>
            </c:dLbl>
            <c:dLbl>
              <c:idx val="17"/>
              <c:layout>
                <c:manualLayout>
                  <c:x val="-1.3943014132726955E-3"/>
                  <c:y val="3.6988208430981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4AD6-4788-8C52-3526483D6DFD}"/>
                </c:ext>
              </c:extLst>
            </c:dLbl>
            <c:dLbl>
              <c:idx val="19"/>
              <c:layout>
                <c:manualLayout>
                  <c:x val="1.3943014132726955E-3"/>
                  <c:y val="1.2329402810327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4AD6-4788-8C52-3526483D6DFD}"/>
                </c:ext>
              </c:extLst>
            </c:dLbl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200" b="1" i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13.6</c:v>
                </c:pt>
                <c:pt idx="1">
                  <c:v>13.5</c:v>
                </c:pt>
                <c:pt idx="2">
                  <c:v>13.1</c:v>
                </c:pt>
                <c:pt idx="3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4AD6-4788-8C52-3526483D6DF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401731571208058E-2"/>
                  <c:y val="-8.0155747338087982E-17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544350946969323E-2"/>
                      <c:h val="0.111272036486720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F-4AD6-4788-8C52-3526483D6DFD}"/>
                </c:ext>
              </c:extLst>
            </c:dLbl>
            <c:dLbl>
              <c:idx val="1"/>
              <c:layout>
                <c:manualLayout>
                  <c:x val="1.6582545053646928E-2"/>
                  <c:y val="8.7443643604495844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152687854736739E-2"/>
                      <c:h val="0.115644218666945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0-4AD6-4788-8C52-3526483D6DFD}"/>
                </c:ext>
              </c:extLst>
            </c:dLbl>
            <c:dLbl>
              <c:idx val="2"/>
              <c:layout>
                <c:manualLayout>
                  <c:x val="2.2110350233605861E-2"/>
                  <c:y val="-1.3116546540674456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554419425944793E-2"/>
                      <c:h val="0.128760765207620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1-4AD6-4788-8C52-3526483D6DFD}"/>
                </c:ext>
              </c:extLst>
            </c:dLbl>
            <c:dLbl>
              <c:idx val="3"/>
              <c:layout>
                <c:manualLayout>
                  <c:x val="2.4874144012806593E-2"/>
                  <c:y val="2.1860910901123961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680275413138203E-2"/>
                      <c:h val="0.106899854306496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2-4AD6-4788-8C52-3526483D6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10.9</c:v>
                </c:pt>
                <c:pt idx="1">
                  <c:v>9.9</c:v>
                </c:pt>
                <c:pt idx="2">
                  <c:v>9.6999999999999993</c:v>
                </c:pt>
                <c:pt idx="3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4AD6-4788-8C52-3526483D6DF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36.1</c:v>
                </c:pt>
                <c:pt idx="1">
                  <c:v>36.9</c:v>
                </c:pt>
                <c:pt idx="2">
                  <c:v>34.1</c:v>
                </c:pt>
                <c:pt idx="3">
                  <c:v>32.1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4AD6-4788-8C52-3526483D6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39345152"/>
        <c:axId val="98543296"/>
      </c:barChart>
      <c:catAx>
        <c:axId val="3934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i="1" baseline="0"/>
            </a:pPr>
            <a:endParaRPr lang="ru-RU"/>
          </a:p>
        </c:txPr>
        <c:crossAx val="98543296"/>
        <c:crosses val="autoZero"/>
        <c:auto val="1"/>
        <c:lblAlgn val="ctr"/>
        <c:lblOffset val="100"/>
        <c:noMultiLvlLbl val="0"/>
      </c:catAx>
      <c:valAx>
        <c:axId val="98543296"/>
        <c:scaling>
          <c:orientation val="minMax"/>
          <c:min val="5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1" baseline="0"/>
            </a:pPr>
            <a:endParaRPr lang="ru-RU"/>
          </a:p>
        </c:txPr>
        <c:crossAx val="39345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prst="relaxedInset"/>
              </a:sp3d>
            </c:spPr>
            <c:extLst>
              <c:ext xmlns:c16="http://schemas.microsoft.com/office/drawing/2014/chart" uri="{C3380CC4-5D6E-409C-BE32-E72D297353CC}">
                <c16:uniqueId val="{00000019-734C-4FC8-BC3C-0957FE56932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734C-4FC8-BC3C-0957FE56932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734C-4FC8-BC3C-0957FE56932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734C-4FC8-BC3C-0957FE56932B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734C-4FC8-BC3C-0957FE56932B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734C-4FC8-BC3C-0957FE56932B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734C-4FC8-BC3C-0957FE56932B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734C-4FC8-BC3C-0957FE56932B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734C-4FC8-BC3C-0957FE56932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34C-4FC8-BC3C-0957FE56932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34C-4FC8-BC3C-0957FE56932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34C-4FC8-BC3C-0957FE56932B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34C-4FC8-BC3C-0957FE56932B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34C-4FC8-BC3C-0957FE56932B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734C-4FC8-BC3C-0957FE56932B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734C-4FC8-BC3C-0957FE56932B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734C-4FC8-BC3C-0957FE56932B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734C-4FC8-BC3C-0957FE56932B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734C-4FC8-BC3C-0957FE56932B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734C-4FC8-BC3C-0957FE56932B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734C-4FC8-BC3C-0957FE5693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2022 год</c:v>
                </c:pt>
                <c:pt idx="2">
                  <c:v>2021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"-"??_р_._-;_-@_-</c:formatCode>
                <c:ptCount val="4"/>
                <c:pt idx="0">
                  <c:v>47.4</c:v>
                </c:pt>
                <c:pt idx="1">
                  <c:v>45.7</c:v>
                </c:pt>
                <c:pt idx="2">
                  <c:v>43.9</c:v>
                </c:pt>
                <c:pt idx="3">
                  <c:v>42.1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34C-4FC8-BC3C-0957FE569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461376"/>
        <c:axId val="88341248"/>
      </c:barChart>
      <c:catAx>
        <c:axId val="39461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88341248"/>
        <c:crosses val="autoZero"/>
        <c:auto val="1"/>
        <c:lblAlgn val="l"/>
        <c:lblOffset val="100"/>
        <c:noMultiLvlLbl val="0"/>
      </c:catAx>
      <c:valAx>
        <c:axId val="88341248"/>
        <c:scaling>
          <c:orientation val="minMax"/>
        </c:scaling>
        <c:delete val="1"/>
        <c:axPos val="b"/>
        <c:numFmt formatCode="_-* #,##0.0_р_._-;\-* #,##0.0_р_._-;_-* &quot;-&quot;??_р_._-;_-@_-" sourceLinked="1"/>
        <c:majorTickMark val="out"/>
        <c:minorTickMark val="none"/>
        <c:tickLblPos val="nextTo"/>
        <c:crossAx val="394613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92972333980374"/>
          <c:y val="7.5929165846702115E-3"/>
          <c:w val="0.80162700465018388"/>
          <c:h val="0.914488008427552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&lt;12 ч.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F978-4D08-AB2B-87A51E9F3B2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978-4D08-AB2B-87A51E9F3B2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978-4D08-AB2B-87A51E9F3B2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978-4D08-AB2B-87A51E9F3B2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978-4D08-AB2B-87A51E9F3B2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978-4D08-AB2B-87A51E9F3B2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978-4D08-AB2B-87A51E9F3B2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F978-4D08-AB2B-87A51E9F3B2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F978-4D08-AB2B-87A51E9F3B2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F978-4D08-AB2B-87A51E9F3B20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F978-4D08-AB2B-87A51E9F3B2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F978-4D08-AB2B-87A51E9F3B20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F978-4D08-AB2B-87A51E9F3B20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F978-4D08-AB2B-87A51E9F3B20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F978-4D08-AB2B-87A51E9F3B20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F978-4D08-AB2B-87A51E9F3B20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F978-4D08-AB2B-87A51E9F3B20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F978-4D08-AB2B-87A51E9F3B20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F978-4D08-AB2B-87A51E9F3B20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7-F978-4D08-AB2B-87A51E9F3B20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9-F978-4D08-AB2B-87A51E9F3B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Лист1!$A$3:$A$6</c:f>
              <c:strCache>
                <c:ptCount val="4"/>
                <c:pt idx="0">
                  <c:v>2023 год</c:v>
                </c:pt>
                <c:pt idx="1">
                  <c:v>2022 год</c:v>
                </c:pt>
                <c:pt idx="2">
                  <c:v>2021 год</c:v>
                </c:pt>
                <c:pt idx="3">
                  <c:v>2020 год</c:v>
                </c:pt>
              </c:strCache>
            </c:strRef>
          </c:cat>
          <c:val>
            <c:numRef>
              <c:f>Лист1!$B$3:$B$6</c:f>
              <c:numCache>
                <c:formatCode>_-* #,##0.0_р_._-;\-* #,##0.0_р_._-;_-* "-"??_р_._-;_-@_-</c:formatCode>
                <c:ptCount val="4"/>
                <c:pt idx="0">
                  <c:v>81.400000000000006</c:v>
                </c:pt>
                <c:pt idx="1">
                  <c:v>78.099999999999994</c:v>
                </c:pt>
                <c:pt idx="2">
                  <c:v>76.900000000000006</c:v>
                </c:pt>
                <c:pt idx="3">
                  <c:v>76.5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F978-4D08-AB2B-87A51E9F3B20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&lt;2 ч.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1EC6-424F-840E-A508FACD88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Лист1!$A$3:$A$6</c:f>
              <c:strCache>
                <c:ptCount val="4"/>
                <c:pt idx="0">
                  <c:v>2023 год</c:v>
                </c:pt>
                <c:pt idx="1">
                  <c:v>2022 год</c:v>
                </c:pt>
                <c:pt idx="2">
                  <c:v>2021 год</c:v>
                </c:pt>
                <c:pt idx="3">
                  <c:v>2020 год</c:v>
                </c:pt>
              </c:strCache>
            </c:strRef>
          </c:cat>
          <c:val>
            <c:numRef>
              <c:f>Лист1!$C$3:$C$6</c:f>
              <c:numCache>
                <c:formatCode>General</c:formatCode>
                <c:ptCount val="4"/>
                <c:pt idx="0">
                  <c:v>54.9</c:v>
                </c:pt>
                <c:pt idx="1">
                  <c:v>52.1</c:v>
                </c:pt>
                <c:pt idx="2">
                  <c:v>51.6</c:v>
                </c:pt>
                <c:pt idx="3">
                  <c:v>45.7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F978-4D08-AB2B-87A51E9F3B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306624"/>
        <c:axId val="98546752"/>
      </c:barChart>
      <c:catAx>
        <c:axId val="413066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98546752"/>
        <c:crosses val="autoZero"/>
        <c:auto val="1"/>
        <c:lblAlgn val="ctr"/>
        <c:lblOffset val="100"/>
        <c:noMultiLvlLbl val="0"/>
      </c:catAx>
      <c:valAx>
        <c:axId val="98546752"/>
        <c:scaling>
          <c:orientation val="minMax"/>
        </c:scaling>
        <c:delete val="1"/>
        <c:axPos val="b"/>
        <c:numFmt formatCode="_-* #,##0.0_р_._-;\-* #,##0.0_р_._-;_-* &quot;-&quot;??_р_._-;_-@_-" sourceLinked="1"/>
        <c:majorTickMark val="out"/>
        <c:minorTickMark val="none"/>
        <c:tickLblPos val="nextTo"/>
        <c:crossAx val="413066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72841627318095403"/>
          <c:y val="0.9359085162191233"/>
          <c:w val="0.24264288065124964"/>
          <c:h val="6.40917498733581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052-4317-B187-F6276AF1421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B052-4317-B187-F6276AF1421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5-B052-4317-B187-F6276AF1421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7-B052-4317-B187-F6276AF14212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9-B052-4317-B187-F6276AF14212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B-B052-4317-B187-F6276AF14212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D-B052-4317-B187-F6276AF14212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F-B052-4317-B187-F6276AF14212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1-B052-4317-B187-F6276AF14212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3-B052-4317-B187-F6276AF14212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5-B052-4317-B187-F6276AF14212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7-B052-4317-B187-F6276AF14212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9-B052-4317-B187-F6276AF14212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B-B052-4317-B187-F6276AF14212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D-B052-4317-B187-F6276AF14212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F-B052-4317-B187-F6276AF14212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21-B052-4317-B187-F6276AF14212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23-B052-4317-B187-F6276AF14212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25-B052-4317-B187-F6276AF14212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27-B052-4317-B187-F6276AF14212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29-B052-4317-B187-F6276AF14212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2B-B052-4317-B187-F6276AF14212}"/>
              </c:ext>
            </c:extLst>
          </c:dPt>
          <c:dLbls>
            <c:dLbl>
              <c:idx val="0"/>
              <c:layout>
                <c:manualLayout>
                  <c:x val="-3.3661233240469128E-17"/>
                  <c:y val="7.2782150225414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52-4317-B187-F6276AF14212}"/>
                </c:ext>
              </c:extLst>
            </c:dLbl>
            <c:dLbl>
              <c:idx val="1"/>
              <c:layout>
                <c:manualLayout>
                  <c:x val="-3.1615419557783149E-3"/>
                  <c:y val="6.472962991263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52-4317-B187-F6276AF14212}"/>
                </c:ext>
              </c:extLst>
            </c:dLbl>
            <c:dLbl>
              <c:idx val="2"/>
              <c:layout>
                <c:manualLayout>
                  <c:x val="5.0664476082995149E-3"/>
                  <c:y val="0.34160617406586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52-4317-B187-F6276AF14212}"/>
                </c:ext>
              </c:extLst>
            </c:dLbl>
            <c:dLbl>
              <c:idx val="4"/>
              <c:layout>
                <c:manualLayout>
                  <c:x val="4.1829042398180867E-3"/>
                  <c:y val="6.1647014051635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52-4317-B187-F6276AF14212}"/>
                </c:ext>
              </c:extLst>
            </c:dLbl>
            <c:dLbl>
              <c:idx val="8"/>
              <c:layout>
                <c:manualLayout>
                  <c:x val="-1.0978751285611775E-7"/>
                  <c:y val="7.0894066159381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052-4317-B187-F6276AF14212}"/>
                </c:ext>
              </c:extLst>
            </c:dLbl>
            <c:dLbl>
              <c:idx val="9"/>
              <c:layout>
                <c:manualLayout>
                  <c:x val="5.5772056530908332E-3"/>
                  <c:y val="6.16470140516359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052-4317-B187-F6276AF14212}"/>
                </c:ext>
              </c:extLst>
            </c:dLbl>
            <c:dLbl>
              <c:idx val="10"/>
              <c:layout>
                <c:manualLayout>
                  <c:x val="2.788602826545391E-3"/>
                  <c:y val="6.7811715456799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052-4317-B187-F6276AF14212}"/>
                </c:ext>
              </c:extLst>
            </c:dLbl>
            <c:dLbl>
              <c:idx val="12"/>
              <c:layout>
                <c:manualLayout>
                  <c:x val="-1.3943014132726955E-3"/>
                  <c:y val="3.3905857728399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052-4317-B187-F6276AF14212}"/>
                </c:ext>
              </c:extLst>
            </c:dLbl>
            <c:dLbl>
              <c:idx val="14"/>
              <c:layout>
                <c:manualLayout>
                  <c:x val="0"/>
                  <c:y val="1.8494104215490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052-4317-B187-F6276AF14212}"/>
                </c:ext>
              </c:extLst>
            </c:dLbl>
            <c:dLbl>
              <c:idx val="15"/>
              <c:layout>
                <c:manualLayout>
                  <c:x val="-1.3943014132726955E-3"/>
                  <c:y val="4.9317611241308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052-4317-B187-F6276AF14212}"/>
                </c:ext>
              </c:extLst>
            </c:dLbl>
            <c:dLbl>
              <c:idx val="17"/>
              <c:layout>
                <c:manualLayout>
                  <c:x val="-1.3943014132726955E-3"/>
                  <c:y val="3.6988208430981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052-4317-B187-F6276AF14212}"/>
                </c:ext>
              </c:extLst>
            </c:dLbl>
            <c:dLbl>
              <c:idx val="19"/>
              <c:layout>
                <c:manualLayout>
                  <c:x val="1.3943014132726955E-3"/>
                  <c:y val="1.2329402810327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B052-4317-B187-F6276AF142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13.6</c:v>
                </c:pt>
                <c:pt idx="1">
                  <c:v>13.5</c:v>
                </c:pt>
                <c:pt idx="2">
                  <c:v>13.1</c:v>
                </c:pt>
                <c:pt idx="3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B052-4317-B187-F6276AF14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39462400"/>
        <c:axId val="44771584"/>
      </c:barChart>
      <c:catAx>
        <c:axId val="3946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00" b="1" i="1" baseline="0"/>
            </a:pPr>
            <a:endParaRPr lang="ru-RU"/>
          </a:p>
        </c:txPr>
        <c:crossAx val="44771584"/>
        <c:crosses val="autoZero"/>
        <c:auto val="1"/>
        <c:lblAlgn val="ctr"/>
        <c:lblOffset val="100"/>
        <c:noMultiLvlLbl val="0"/>
      </c:catAx>
      <c:valAx>
        <c:axId val="44771584"/>
        <c:scaling>
          <c:orientation val="minMax"/>
          <c:min val="12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1" baseline="0"/>
            </a:pPr>
            <a:endParaRPr lang="ru-RU"/>
          </a:p>
        </c:txPr>
        <c:crossAx val="39462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851720308364642"/>
          <c:h val="1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dLbls>
            <c:dLbl>
              <c:idx val="0"/>
              <c:layout>
                <c:manualLayout>
                  <c:x val="-6.3810607334317301E-2"/>
                  <c:y val="-4.9375914316551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7A-4321-A341-E2AC9E1C4BD7}"/>
                </c:ext>
              </c:extLst>
            </c:dLbl>
            <c:dLbl>
              <c:idx val="1"/>
              <c:layout>
                <c:manualLayout>
                  <c:x val="-7.0892663356789593E-2"/>
                  <c:y val="-8.5580969429391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262820900471774E-2"/>
                      <c:h val="0.140177654761591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F7A-4321-A341-E2AC9E1C4BD7}"/>
                </c:ext>
              </c:extLst>
            </c:dLbl>
            <c:dLbl>
              <c:idx val="2"/>
              <c:layout>
                <c:manualLayout>
                  <c:x val="-2.1465543352059264E-2"/>
                  <c:y val="3.3839898281674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7A-4321-A341-E2AC9E1C4BD7}"/>
                </c:ext>
              </c:extLst>
            </c:dLbl>
            <c:dLbl>
              <c:idx val="3"/>
              <c:layout>
                <c:manualLayout>
                  <c:x val="-2.4327615799000484E-2"/>
                  <c:y val="-3.3839898281674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7A-4321-A341-E2AC9E1C4BD7}"/>
                </c:ext>
              </c:extLst>
            </c:dLbl>
            <c:dLbl>
              <c:idx val="4"/>
              <c:layout>
                <c:manualLayout>
                  <c:x val="-2.0034507128588633E-2"/>
                  <c:y val="2.7687189503188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7A-4321-A341-E2AC9E1C4BD7}"/>
                </c:ext>
              </c:extLst>
            </c:dLbl>
            <c:dLbl>
              <c:idx val="5"/>
              <c:layout>
                <c:manualLayout>
                  <c:x val="-2.2896579575529867E-2"/>
                  <c:y val="-3.6916252670917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7A-4321-A341-E2AC9E1C4BD7}"/>
                </c:ext>
              </c:extLst>
            </c:dLbl>
            <c:dLbl>
              <c:idx val="6"/>
              <c:layout>
                <c:manualLayout>
                  <c:x val="-3.4344869363294797E-2"/>
                  <c:y val="3.3839898281674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F7A-4321-A341-E2AC9E1C4BD7}"/>
                </c:ext>
              </c:extLst>
            </c:dLbl>
            <c:dLbl>
              <c:idx val="7"/>
              <c:layout>
                <c:manualLayout>
                  <c:x val="-3.0051760692882949E-2"/>
                  <c:y val="-3.0763543892431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7A-4321-A341-E2AC9E1C4BD7}"/>
                </c:ext>
              </c:extLst>
            </c:dLbl>
            <c:dLbl>
              <c:idx val="8"/>
              <c:layout>
                <c:manualLayout>
                  <c:x val="-3.2913833139824183E-2"/>
                  <c:y val="3.9992607060160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F7A-4321-A341-E2AC9E1C4BD7}"/>
                </c:ext>
              </c:extLst>
            </c:dLbl>
            <c:dLbl>
              <c:idx val="9"/>
              <c:layout>
                <c:manualLayout>
                  <c:x val="-2.0034507128588633E-2"/>
                  <c:y val="-3.3839898281674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F7A-4321-A341-E2AC9E1C4BD7}"/>
                </c:ext>
              </c:extLst>
            </c:dLbl>
            <c:dLbl>
              <c:idx val="10"/>
              <c:layout>
                <c:manualLayout>
                  <c:x val="-2.4327615799000536E-2"/>
                  <c:y val="3.0763543892431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F7A-4321-A341-E2AC9E1C4BD7}"/>
                </c:ext>
              </c:extLst>
            </c:dLbl>
            <c:dLbl>
              <c:idx val="11"/>
              <c:layout>
                <c:manualLayout>
                  <c:x val="-2.0034507128588633E-2"/>
                  <c:y val="-3.0763543892431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F7A-4321-A341-E2AC9E1C4BD7}"/>
                </c:ext>
              </c:extLst>
            </c:dLbl>
            <c:dLbl>
              <c:idx val="12"/>
              <c:layout>
                <c:manualLayout>
                  <c:x val="-3.148279691635357E-2"/>
                  <c:y val="2.461083511394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F7A-4321-A341-E2AC9E1C4BD7}"/>
                </c:ext>
              </c:extLst>
            </c:dLbl>
            <c:dLbl>
              <c:idx val="13"/>
              <c:layout>
                <c:manualLayout>
                  <c:x val="-2.5758652022471101E-2"/>
                  <c:y val="-1.5381771946215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F7A-4321-A341-E2AC9E1C4BD7}"/>
                </c:ext>
              </c:extLst>
            </c:dLbl>
            <c:dLbl>
              <c:idx val="14"/>
              <c:layout>
                <c:manualLayout>
                  <c:x val="-3.0051760692882949E-2"/>
                  <c:y val="2.461083511394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F7A-4321-A341-E2AC9E1C4BD7}"/>
                </c:ext>
              </c:extLst>
            </c:dLbl>
            <c:dLbl>
              <c:idx val="15"/>
              <c:layout>
                <c:manualLayout>
                  <c:x val="-2.5758652022471101E-2"/>
                  <c:y val="-2.4610835113944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F7A-4321-A341-E2AC9E1C4BD7}"/>
                </c:ext>
              </c:extLst>
            </c:dLbl>
            <c:dLbl>
              <c:idx val="16"/>
              <c:layout>
                <c:manualLayout>
                  <c:x val="-3.7206941810236031E-2"/>
                  <c:y val="3.6916252670917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F7A-4321-A341-E2AC9E1C4BD7}"/>
                </c:ext>
              </c:extLst>
            </c:dLbl>
            <c:dLbl>
              <c:idx val="17"/>
              <c:layout>
                <c:manualLayout>
                  <c:x val="-2.5758652022471101E-2"/>
                  <c:y val="-4.6145315838646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F7A-4321-A341-E2AC9E1C4BD7}"/>
                </c:ext>
              </c:extLst>
            </c:dLbl>
            <c:dLbl>
              <c:idx val="18"/>
              <c:layout>
                <c:manualLayout>
                  <c:x val="-3.5775905586765418E-2"/>
                  <c:y val="3.3839898281674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F7A-4321-A341-E2AC9E1C4BD7}"/>
                </c:ext>
              </c:extLst>
            </c:dLbl>
            <c:dLbl>
              <c:idx val="19"/>
              <c:layout>
                <c:manualLayout>
                  <c:x val="-3.1482796916353459E-2"/>
                  <c:y val="-5.2298024617133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F7A-4321-A341-E2AC9E1C4BD7}"/>
                </c:ext>
              </c:extLst>
            </c:dLbl>
            <c:dLbl>
              <c:idx val="20"/>
              <c:layout>
                <c:manualLayout>
                  <c:x val="-1.8603470905118016E-2"/>
                  <c:y val="3.0763543892431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F7A-4321-A341-E2AC9E1C4BD7}"/>
                </c:ext>
              </c:extLst>
            </c:dLbl>
            <c:dLbl>
              <c:idx val="21"/>
              <c:layout>
                <c:manualLayout>
                  <c:x val="-1.5741398458176785E-2"/>
                  <c:y val="-2.461083511394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F7A-4321-A341-E2AC9E1C4B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1" baseline="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5.3</c:v>
                </c:pt>
                <c:pt idx="1">
                  <c:v>5.9</c:v>
                </c:pt>
                <c:pt idx="2">
                  <c:v>8.6</c:v>
                </c:pt>
                <c:pt idx="3" formatCode="0.0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CF7A-4321-A341-E2AC9E1C4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35040"/>
        <c:axId val="44773312"/>
      </c:lineChart>
      <c:catAx>
        <c:axId val="45335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773312"/>
        <c:crosses val="autoZero"/>
        <c:auto val="1"/>
        <c:lblAlgn val="ctr"/>
        <c:lblOffset val="100"/>
        <c:noMultiLvlLbl val="0"/>
      </c:catAx>
      <c:valAx>
        <c:axId val="44773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33504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E96-4A44-B16B-522ADEA0347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1E96-4A44-B16B-522ADEA0347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5-1E96-4A44-B16B-522ADEA0347B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7-1E96-4A44-B16B-522ADEA0347B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9-1E96-4A44-B16B-522ADEA0347B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B-1E96-4A44-B16B-522ADEA0347B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D-1E96-4A44-B16B-522ADEA0347B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F-1E96-4A44-B16B-522ADEA0347B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1-1E96-4A44-B16B-522ADEA0347B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3-1E96-4A44-B16B-522ADEA0347B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5-1E96-4A44-B16B-522ADEA0347B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7-1E96-4A44-B16B-522ADEA0347B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9-1E96-4A44-B16B-522ADEA0347B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B-1E96-4A44-B16B-522ADEA0347B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D-1E96-4A44-B16B-522ADEA0347B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F-1E96-4A44-B16B-522ADEA0347B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21-1E96-4A44-B16B-522ADEA0347B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23-1E96-4A44-B16B-522ADEA0347B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25-1E96-4A44-B16B-522ADEA0347B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27-1E96-4A44-B16B-522ADEA0347B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29-1E96-4A44-B16B-522ADEA0347B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2B-1E96-4A44-B16B-522ADEA0347B}"/>
              </c:ext>
            </c:extLst>
          </c:dPt>
          <c:dLbls>
            <c:dLbl>
              <c:idx val="0"/>
              <c:layout>
                <c:manualLayout>
                  <c:x val="-3.3661233240469128E-17"/>
                  <c:y val="7.2782150225414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96-4A44-B16B-522ADEA0347B}"/>
                </c:ext>
              </c:extLst>
            </c:dLbl>
            <c:dLbl>
              <c:idx val="1"/>
              <c:layout>
                <c:manualLayout>
                  <c:x val="9.6910773906956297E-3"/>
                  <c:y val="0.545900511958432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61131597232162"/>
                      <c:h val="0.193560403453809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E96-4A44-B16B-522ADEA0347B}"/>
                </c:ext>
              </c:extLst>
            </c:dLbl>
            <c:dLbl>
              <c:idx val="2"/>
              <c:layout>
                <c:manualLayout>
                  <c:x val="1.565512754986035E-2"/>
                  <c:y val="0.37213097418447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96-4A44-B16B-522ADEA0347B}"/>
                </c:ext>
              </c:extLst>
            </c:dLbl>
            <c:dLbl>
              <c:idx val="3"/>
              <c:layout>
                <c:manualLayout>
                  <c:x val="0"/>
                  <c:y val="0.36554835068363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96-4A44-B16B-522ADEA0347B}"/>
                </c:ext>
              </c:extLst>
            </c:dLbl>
            <c:dLbl>
              <c:idx val="4"/>
              <c:layout>
                <c:manualLayout>
                  <c:x val="4.1829042398180867E-3"/>
                  <c:y val="6.1647014051635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96-4A44-B16B-522ADEA0347B}"/>
                </c:ext>
              </c:extLst>
            </c:dLbl>
            <c:dLbl>
              <c:idx val="8"/>
              <c:layout>
                <c:manualLayout>
                  <c:x val="-1.0978751285611775E-7"/>
                  <c:y val="7.0894066159381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E96-4A44-B16B-522ADEA0347B}"/>
                </c:ext>
              </c:extLst>
            </c:dLbl>
            <c:dLbl>
              <c:idx val="9"/>
              <c:layout>
                <c:manualLayout>
                  <c:x val="5.5772056530908332E-3"/>
                  <c:y val="6.16470140516359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E96-4A44-B16B-522ADEA0347B}"/>
                </c:ext>
              </c:extLst>
            </c:dLbl>
            <c:dLbl>
              <c:idx val="10"/>
              <c:layout>
                <c:manualLayout>
                  <c:x val="2.788602826545391E-3"/>
                  <c:y val="6.7811715456799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E96-4A44-B16B-522ADEA0347B}"/>
                </c:ext>
              </c:extLst>
            </c:dLbl>
            <c:dLbl>
              <c:idx val="12"/>
              <c:layout>
                <c:manualLayout>
                  <c:x val="-1.3943014132726955E-3"/>
                  <c:y val="3.3905857728399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E96-4A44-B16B-522ADEA0347B}"/>
                </c:ext>
              </c:extLst>
            </c:dLbl>
            <c:dLbl>
              <c:idx val="14"/>
              <c:layout>
                <c:manualLayout>
                  <c:x val="0"/>
                  <c:y val="1.8494104215490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E96-4A44-B16B-522ADEA0347B}"/>
                </c:ext>
              </c:extLst>
            </c:dLbl>
            <c:dLbl>
              <c:idx val="15"/>
              <c:layout>
                <c:manualLayout>
                  <c:x val="-1.3943014132726955E-3"/>
                  <c:y val="4.9317611241308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E96-4A44-B16B-522ADEA0347B}"/>
                </c:ext>
              </c:extLst>
            </c:dLbl>
            <c:dLbl>
              <c:idx val="17"/>
              <c:layout>
                <c:manualLayout>
                  <c:x val="-1.3943014132726955E-3"/>
                  <c:y val="3.6988208430981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E96-4A44-B16B-522ADEA0347B}"/>
                </c:ext>
              </c:extLst>
            </c:dLbl>
            <c:dLbl>
              <c:idx val="19"/>
              <c:layout>
                <c:manualLayout>
                  <c:x val="1.3943014132726955E-3"/>
                  <c:y val="1.2329402810327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1E96-4A44-B16B-522ADEA034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11.4</c:v>
                </c:pt>
                <c:pt idx="1">
                  <c:v>10.9</c:v>
                </c:pt>
                <c:pt idx="2">
                  <c:v>9.9</c:v>
                </c:pt>
                <c:pt idx="3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1E96-4A44-B16B-522ADEA03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39464448"/>
        <c:axId val="44775040"/>
      </c:barChart>
      <c:catAx>
        <c:axId val="3946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00" b="1" i="1" baseline="0"/>
            </a:pPr>
            <a:endParaRPr lang="ru-RU"/>
          </a:p>
        </c:txPr>
        <c:crossAx val="44775040"/>
        <c:crosses val="autoZero"/>
        <c:auto val="1"/>
        <c:lblAlgn val="ctr"/>
        <c:lblOffset val="100"/>
        <c:noMultiLvlLbl val="0"/>
      </c:catAx>
      <c:valAx>
        <c:axId val="44775040"/>
        <c:scaling>
          <c:orientation val="minMax"/>
          <c:min val="4.5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1" baseline="0"/>
            </a:pPr>
            <a:endParaRPr lang="ru-RU"/>
          </a:p>
        </c:txPr>
        <c:crossAx val="3946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8C6793-8FF3-4832-921D-FF08F4E3B83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29D220-1A6F-420C-91CE-294053C0314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ru-RU" alt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Республике Мордовия медицинская помощь пациентам с ОКС оказывается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5F56F4-007A-4A5F-99AE-4D7848A072A1}" type="parTrans" cxnId="{E53A8C9F-AB4E-4B97-80E2-ABCC16D45965}">
      <dgm:prSet/>
      <dgm:spPr/>
      <dgm:t>
        <a:bodyPr/>
        <a:lstStyle/>
        <a:p>
          <a:pPr algn="ctr"/>
          <a:endParaRPr lang="ru-RU"/>
        </a:p>
      </dgm:t>
    </dgm:pt>
    <dgm:pt modelId="{DB13E048-0512-4DB1-8F51-B02A8E76562B}" type="sibTrans" cxnId="{E53A8C9F-AB4E-4B97-80E2-ABCC16D45965}">
      <dgm:prSet/>
      <dgm:spPr/>
      <dgm:t>
        <a:bodyPr/>
        <a:lstStyle/>
        <a:p>
          <a:pPr algn="ctr"/>
          <a:endParaRPr lang="ru-RU"/>
        </a:p>
      </dgm:t>
    </dgm:pt>
    <dgm:pt modelId="{31E51428-0A00-4E8B-ADC5-9178092EA2EC}">
      <dgm:prSet phldrT="[Текст]" custT="1"/>
      <dgm:spPr/>
      <dgm:t>
        <a:bodyPr/>
        <a:lstStyle/>
        <a:p>
          <a:pPr algn="ctr"/>
          <a:r>
            <a:rPr lang="ru-RU" altLang="ru-RU" sz="1400" b="1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базе ГБУЗ Республики Мордовия «МРЦКБ» (РСЦ №2)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AA8AB8-95F9-4A99-AC10-F48A638D3F21}" type="parTrans" cxnId="{81B5EA37-83B2-4E60-8ACE-B3D284CD5B10}">
      <dgm:prSet/>
      <dgm:spPr/>
      <dgm:t>
        <a:bodyPr/>
        <a:lstStyle/>
        <a:p>
          <a:pPr algn="ctr"/>
          <a:endParaRPr lang="ru-RU"/>
        </a:p>
      </dgm:t>
    </dgm:pt>
    <dgm:pt modelId="{7FE5AA9D-DC1E-403A-A531-529E35BF5BE7}" type="sibTrans" cxnId="{81B5EA37-83B2-4E60-8ACE-B3D284CD5B10}">
      <dgm:prSet/>
      <dgm:spPr/>
      <dgm:t>
        <a:bodyPr/>
        <a:lstStyle/>
        <a:p>
          <a:pPr algn="ctr"/>
          <a:endParaRPr lang="ru-RU"/>
        </a:p>
      </dgm:t>
    </dgm:pt>
    <dgm:pt modelId="{05C30859-CEBB-454E-B550-034252BBF7FA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ru-RU" altLang="ru-RU" sz="1400" b="1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базе ГБУЗ Республики Мордовия </a:t>
          </a:r>
        </a:p>
        <a:p>
          <a:pPr algn="ctr">
            <a:spcAft>
              <a:spcPts val="0"/>
            </a:spcAft>
          </a:pPr>
          <a:r>
            <a:rPr lang="ru-RU" altLang="ru-RU" sz="1400" b="1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altLang="ru-RU" sz="1400" b="1" dirty="0" err="1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Краснослободская</a:t>
          </a:r>
          <a:r>
            <a:rPr lang="ru-RU" altLang="ru-RU" sz="1400" b="1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ЦРБ» (ПСО)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D64336-80A1-42E8-9810-BF6899B415D7}" type="parTrans" cxnId="{E62ED895-A0DF-416D-8F22-7C4BAB9926BA}">
      <dgm:prSet/>
      <dgm:spPr/>
      <dgm:t>
        <a:bodyPr/>
        <a:lstStyle/>
        <a:p>
          <a:pPr algn="ctr"/>
          <a:endParaRPr lang="ru-RU"/>
        </a:p>
      </dgm:t>
    </dgm:pt>
    <dgm:pt modelId="{6A5A66E9-268E-44B9-9E52-D51DEE1B306D}" type="sibTrans" cxnId="{E62ED895-A0DF-416D-8F22-7C4BAB9926BA}">
      <dgm:prSet/>
      <dgm:spPr/>
      <dgm:t>
        <a:bodyPr/>
        <a:lstStyle/>
        <a:p>
          <a:pPr algn="ctr"/>
          <a:endParaRPr lang="ru-RU"/>
        </a:p>
      </dgm:t>
    </dgm:pt>
    <dgm:pt modelId="{DF2E5298-388D-404C-81B8-07D7EBC3A20C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ru-RU" altLang="ru-RU" sz="1400" b="1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базе ГБУЗ Республики Мордовия </a:t>
          </a:r>
        </a:p>
        <a:p>
          <a:pPr algn="ctr">
            <a:spcAft>
              <a:spcPts val="0"/>
            </a:spcAft>
          </a:pPr>
          <a:r>
            <a:rPr lang="ru-RU" altLang="ru-RU" sz="1400" b="1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«Комсомольская ЦРБ» (ПСО)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8C9274-378E-4433-A3AB-F5B2A839D478}" type="parTrans" cxnId="{A451F4D2-FC6E-4114-A047-85001AB28BCE}">
      <dgm:prSet/>
      <dgm:spPr/>
      <dgm:t>
        <a:bodyPr/>
        <a:lstStyle/>
        <a:p>
          <a:pPr algn="ctr"/>
          <a:endParaRPr lang="ru-RU"/>
        </a:p>
      </dgm:t>
    </dgm:pt>
    <dgm:pt modelId="{C74D1B78-1372-4E5A-89D2-8D2CC12DB415}" type="sibTrans" cxnId="{A451F4D2-FC6E-4114-A047-85001AB28BCE}">
      <dgm:prSet/>
      <dgm:spPr/>
      <dgm:t>
        <a:bodyPr/>
        <a:lstStyle/>
        <a:p>
          <a:pPr algn="ctr"/>
          <a:endParaRPr lang="ru-RU"/>
        </a:p>
      </dgm:t>
    </dgm:pt>
    <dgm:pt modelId="{A84F672C-69A8-4CFA-9699-69E774705360}">
      <dgm:prSet phldrT="[Текст]" custT="1"/>
      <dgm:spPr/>
      <dgm:t>
        <a:bodyPr/>
        <a:lstStyle/>
        <a:p>
          <a:pPr algn="ctr"/>
          <a:r>
            <a:rPr lang="ru-RU" altLang="ru-RU" sz="1400" b="1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базе ГБУЗ Республики Мордовия «РКБ №4» (РСЦ №1)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B83CAE-CF2C-4F59-A493-6FE19B72A88F}" type="parTrans" cxnId="{14A682A2-F6B3-440A-8A01-3CF6545D9F81}">
      <dgm:prSet/>
      <dgm:spPr/>
      <dgm:t>
        <a:bodyPr/>
        <a:lstStyle/>
        <a:p>
          <a:pPr algn="ctr"/>
          <a:endParaRPr lang="ru-RU"/>
        </a:p>
      </dgm:t>
    </dgm:pt>
    <dgm:pt modelId="{F8FD863C-82E9-4394-BA30-813E54426346}" type="sibTrans" cxnId="{14A682A2-F6B3-440A-8A01-3CF6545D9F81}">
      <dgm:prSet/>
      <dgm:spPr/>
      <dgm:t>
        <a:bodyPr/>
        <a:lstStyle/>
        <a:p>
          <a:pPr algn="ctr"/>
          <a:endParaRPr lang="ru-RU"/>
        </a:p>
      </dgm:t>
    </dgm:pt>
    <dgm:pt modelId="{C8B24676-8DBA-44C7-A5D4-49B0ADB5050B}" type="pres">
      <dgm:prSet presAssocID="{018C6793-8FF3-4832-921D-FF08F4E3B83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81D10B-F54E-4DD9-A055-A73438FA9A40}" type="pres">
      <dgm:prSet presAssocID="{FA29D220-1A6F-420C-91CE-294053C03147}" presName="root" presStyleCnt="0"/>
      <dgm:spPr/>
    </dgm:pt>
    <dgm:pt modelId="{0F0EC9B9-2497-4955-969B-68221947AFD4}" type="pres">
      <dgm:prSet presAssocID="{FA29D220-1A6F-420C-91CE-294053C03147}" presName="rootComposite" presStyleCnt="0"/>
      <dgm:spPr/>
    </dgm:pt>
    <dgm:pt modelId="{D1156688-997E-4080-8FC3-EF61F4BF4B0F}" type="pres">
      <dgm:prSet presAssocID="{FA29D220-1A6F-420C-91CE-294053C03147}" presName="rootText" presStyleLbl="node1" presStyleIdx="0" presStyleCnt="1" custScaleX="407253" custLinFactNeighborY="-12348"/>
      <dgm:spPr/>
    </dgm:pt>
    <dgm:pt modelId="{8259B5D0-4ADF-4228-BF8C-8CF90708AF5B}" type="pres">
      <dgm:prSet presAssocID="{FA29D220-1A6F-420C-91CE-294053C03147}" presName="rootConnector" presStyleLbl="node1" presStyleIdx="0" presStyleCnt="1"/>
      <dgm:spPr/>
    </dgm:pt>
    <dgm:pt modelId="{C9248DB1-9043-4777-A0CF-CE4E1DF46C4D}" type="pres">
      <dgm:prSet presAssocID="{FA29D220-1A6F-420C-91CE-294053C03147}" presName="childShape" presStyleCnt="0"/>
      <dgm:spPr/>
    </dgm:pt>
    <dgm:pt modelId="{C7448C7B-ECE5-41E2-88BD-9C701258B3FB}" type="pres">
      <dgm:prSet presAssocID="{77AA8AB8-95F9-4A99-AC10-F48A638D3F21}" presName="Name13" presStyleLbl="parChTrans1D2" presStyleIdx="0" presStyleCnt="4"/>
      <dgm:spPr/>
    </dgm:pt>
    <dgm:pt modelId="{F8688D22-D2BE-495E-B67A-3E138B650B1D}" type="pres">
      <dgm:prSet presAssocID="{31E51428-0A00-4E8B-ADC5-9178092EA2EC}" presName="childText" presStyleLbl="bgAcc1" presStyleIdx="0" presStyleCnt="4" custScaleX="393778">
        <dgm:presLayoutVars>
          <dgm:bulletEnabled val="1"/>
        </dgm:presLayoutVars>
      </dgm:prSet>
      <dgm:spPr/>
    </dgm:pt>
    <dgm:pt modelId="{66F37088-AFD2-4CDF-A8D8-1B09CC5DBBFB}" type="pres">
      <dgm:prSet presAssocID="{5FD64336-80A1-42E8-9810-BF6899B415D7}" presName="Name13" presStyleLbl="parChTrans1D2" presStyleIdx="1" presStyleCnt="4"/>
      <dgm:spPr/>
    </dgm:pt>
    <dgm:pt modelId="{6709DC8C-A8EF-40B0-A484-04A5C60443B9}" type="pres">
      <dgm:prSet presAssocID="{05C30859-CEBB-454E-B550-034252BBF7FA}" presName="childText" presStyleLbl="bgAcc1" presStyleIdx="1" presStyleCnt="4" custScaleX="392641" custLinFactNeighborX="1692" custLinFactNeighborY="3493">
        <dgm:presLayoutVars>
          <dgm:bulletEnabled val="1"/>
        </dgm:presLayoutVars>
      </dgm:prSet>
      <dgm:spPr/>
    </dgm:pt>
    <dgm:pt modelId="{34F3A5E8-7738-4228-B420-5E0BE45C9BDF}" type="pres">
      <dgm:prSet presAssocID="{4B8C9274-378E-4433-A3AB-F5B2A839D478}" presName="Name13" presStyleLbl="parChTrans1D2" presStyleIdx="2" presStyleCnt="4"/>
      <dgm:spPr/>
    </dgm:pt>
    <dgm:pt modelId="{7E7474F3-A5B7-41E0-A25A-BEDD91FD8F70}" type="pres">
      <dgm:prSet presAssocID="{DF2E5298-388D-404C-81B8-07D7EBC3A20C}" presName="childText" presStyleLbl="bgAcc1" presStyleIdx="2" presStyleCnt="4" custScaleX="388961" custLinFactNeighborX="1692" custLinFactNeighborY="2882">
        <dgm:presLayoutVars>
          <dgm:bulletEnabled val="1"/>
        </dgm:presLayoutVars>
      </dgm:prSet>
      <dgm:spPr/>
    </dgm:pt>
    <dgm:pt modelId="{153BF93E-8B33-4722-9B5B-3F1E4864BF1C}" type="pres">
      <dgm:prSet presAssocID="{35B83CAE-CF2C-4F59-A493-6FE19B72A88F}" presName="Name13" presStyleLbl="parChTrans1D2" presStyleIdx="3" presStyleCnt="4"/>
      <dgm:spPr/>
    </dgm:pt>
    <dgm:pt modelId="{EAF1C0E0-9AE1-4610-A6F2-E1493CBF0E84}" type="pres">
      <dgm:prSet presAssocID="{A84F672C-69A8-4CFA-9699-69E774705360}" presName="childText" presStyleLbl="bgAcc1" presStyleIdx="3" presStyleCnt="4" custScaleX="389387">
        <dgm:presLayoutVars>
          <dgm:bulletEnabled val="1"/>
        </dgm:presLayoutVars>
      </dgm:prSet>
      <dgm:spPr/>
    </dgm:pt>
  </dgm:ptLst>
  <dgm:cxnLst>
    <dgm:cxn modelId="{48E47B06-4F35-40F0-97DB-6922AC88BF9C}" type="presOf" srcId="{31E51428-0A00-4E8B-ADC5-9178092EA2EC}" destId="{F8688D22-D2BE-495E-B67A-3E138B650B1D}" srcOrd="0" destOrd="0" presId="urn:microsoft.com/office/officeart/2005/8/layout/hierarchy3"/>
    <dgm:cxn modelId="{B160E02A-5AB3-4E1D-9303-C71C45320912}" type="presOf" srcId="{5FD64336-80A1-42E8-9810-BF6899B415D7}" destId="{66F37088-AFD2-4CDF-A8D8-1B09CC5DBBFB}" srcOrd="0" destOrd="0" presId="urn:microsoft.com/office/officeart/2005/8/layout/hierarchy3"/>
    <dgm:cxn modelId="{3F58BA31-37A4-44F3-8D2A-37A9DB1B92BB}" type="presOf" srcId="{FA29D220-1A6F-420C-91CE-294053C03147}" destId="{8259B5D0-4ADF-4228-BF8C-8CF90708AF5B}" srcOrd="1" destOrd="0" presId="urn:microsoft.com/office/officeart/2005/8/layout/hierarchy3"/>
    <dgm:cxn modelId="{B5724A34-1D8B-4B38-8E75-E42F117E8FEE}" type="presOf" srcId="{A84F672C-69A8-4CFA-9699-69E774705360}" destId="{EAF1C0E0-9AE1-4610-A6F2-E1493CBF0E84}" srcOrd="0" destOrd="0" presId="urn:microsoft.com/office/officeart/2005/8/layout/hierarchy3"/>
    <dgm:cxn modelId="{81B5EA37-83B2-4E60-8ACE-B3D284CD5B10}" srcId="{FA29D220-1A6F-420C-91CE-294053C03147}" destId="{31E51428-0A00-4E8B-ADC5-9178092EA2EC}" srcOrd="0" destOrd="0" parTransId="{77AA8AB8-95F9-4A99-AC10-F48A638D3F21}" sibTransId="{7FE5AA9D-DC1E-403A-A531-529E35BF5BE7}"/>
    <dgm:cxn modelId="{A5BB6976-8542-4AAA-B57C-9DB8BED3E8DD}" type="presOf" srcId="{018C6793-8FF3-4832-921D-FF08F4E3B836}" destId="{C8B24676-8DBA-44C7-A5D4-49B0ADB5050B}" srcOrd="0" destOrd="0" presId="urn:microsoft.com/office/officeart/2005/8/layout/hierarchy3"/>
    <dgm:cxn modelId="{1C6BAC77-FD1C-4752-B69B-67DBB809254C}" type="presOf" srcId="{4B8C9274-378E-4433-A3AB-F5B2A839D478}" destId="{34F3A5E8-7738-4228-B420-5E0BE45C9BDF}" srcOrd="0" destOrd="0" presId="urn:microsoft.com/office/officeart/2005/8/layout/hierarchy3"/>
    <dgm:cxn modelId="{53F0968A-26AB-40F1-B0CB-666F06F6272D}" type="presOf" srcId="{DF2E5298-388D-404C-81B8-07D7EBC3A20C}" destId="{7E7474F3-A5B7-41E0-A25A-BEDD91FD8F70}" srcOrd="0" destOrd="0" presId="urn:microsoft.com/office/officeart/2005/8/layout/hierarchy3"/>
    <dgm:cxn modelId="{89DBE591-0E9D-4EE0-918C-8C7548BA668E}" type="presOf" srcId="{77AA8AB8-95F9-4A99-AC10-F48A638D3F21}" destId="{C7448C7B-ECE5-41E2-88BD-9C701258B3FB}" srcOrd="0" destOrd="0" presId="urn:microsoft.com/office/officeart/2005/8/layout/hierarchy3"/>
    <dgm:cxn modelId="{E62ED895-A0DF-416D-8F22-7C4BAB9926BA}" srcId="{FA29D220-1A6F-420C-91CE-294053C03147}" destId="{05C30859-CEBB-454E-B550-034252BBF7FA}" srcOrd="1" destOrd="0" parTransId="{5FD64336-80A1-42E8-9810-BF6899B415D7}" sibTransId="{6A5A66E9-268E-44B9-9E52-D51DEE1B306D}"/>
    <dgm:cxn modelId="{E53A8C9F-AB4E-4B97-80E2-ABCC16D45965}" srcId="{018C6793-8FF3-4832-921D-FF08F4E3B836}" destId="{FA29D220-1A6F-420C-91CE-294053C03147}" srcOrd="0" destOrd="0" parTransId="{245F56F4-007A-4A5F-99AE-4D7848A072A1}" sibTransId="{DB13E048-0512-4DB1-8F51-B02A8E76562B}"/>
    <dgm:cxn modelId="{76AD1DA0-9ADB-47DC-AB56-1E8693F8EAD8}" type="presOf" srcId="{35B83CAE-CF2C-4F59-A493-6FE19B72A88F}" destId="{153BF93E-8B33-4722-9B5B-3F1E4864BF1C}" srcOrd="0" destOrd="0" presId="urn:microsoft.com/office/officeart/2005/8/layout/hierarchy3"/>
    <dgm:cxn modelId="{14A682A2-F6B3-440A-8A01-3CF6545D9F81}" srcId="{FA29D220-1A6F-420C-91CE-294053C03147}" destId="{A84F672C-69A8-4CFA-9699-69E774705360}" srcOrd="3" destOrd="0" parTransId="{35B83CAE-CF2C-4F59-A493-6FE19B72A88F}" sibTransId="{F8FD863C-82E9-4394-BA30-813E54426346}"/>
    <dgm:cxn modelId="{FA9424A5-6AD3-4AEF-9643-844BF455B1BF}" type="presOf" srcId="{05C30859-CEBB-454E-B550-034252BBF7FA}" destId="{6709DC8C-A8EF-40B0-A484-04A5C60443B9}" srcOrd="0" destOrd="0" presId="urn:microsoft.com/office/officeart/2005/8/layout/hierarchy3"/>
    <dgm:cxn modelId="{A451F4D2-FC6E-4114-A047-85001AB28BCE}" srcId="{FA29D220-1A6F-420C-91CE-294053C03147}" destId="{DF2E5298-388D-404C-81B8-07D7EBC3A20C}" srcOrd="2" destOrd="0" parTransId="{4B8C9274-378E-4433-A3AB-F5B2A839D478}" sibTransId="{C74D1B78-1372-4E5A-89D2-8D2CC12DB415}"/>
    <dgm:cxn modelId="{55F988DF-FA19-4D20-9BE9-64BE0A497690}" type="presOf" srcId="{FA29D220-1A6F-420C-91CE-294053C03147}" destId="{D1156688-997E-4080-8FC3-EF61F4BF4B0F}" srcOrd="0" destOrd="0" presId="urn:microsoft.com/office/officeart/2005/8/layout/hierarchy3"/>
    <dgm:cxn modelId="{63D04A4E-7B44-4B27-B58F-550D5BBA01AD}" type="presParOf" srcId="{C8B24676-8DBA-44C7-A5D4-49B0ADB5050B}" destId="{8E81D10B-F54E-4DD9-A055-A73438FA9A40}" srcOrd="0" destOrd="0" presId="urn:microsoft.com/office/officeart/2005/8/layout/hierarchy3"/>
    <dgm:cxn modelId="{8C5843D4-2DFD-4050-AD71-47190B380CE1}" type="presParOf" srcId="{8E81D10B-F54E-4DD9-A055-A73438FA9A40}" destId="{0F0EC9B9-2497-4955-969B-68221947AFD4}" srcOrd="0" destOrd="0" presId="urn:microsoft.com/office/officeart/2005/8/layout/hierarchy3"/>
    <dgm:cxn modelId="{50B3133B-A876-4356-BEDF-28ACC6B5A9A1}" type="presParOf" srcId="{0F0EC9B9-2497-4955-969B-68221947AFD4}" destId="{D1156688-997E-4080-8FC3-EF61F4BF4B0F}" srcOrd="0" destOrd="0" presId="urn:microsoft.com/office/officeart/2005/8/layout/hierarchy3"/>
    <dgm:cxn modelId="{DFC3B0B5-8C33-4212-A39B-608942D95799}" type="presParOf" srcId="{0F0EC9B9-2497-4955-969B-68221947AFD4}" destId="{8259B5D0-4ADF-4228-BF8C-8CF90708AF5B}" srcOrd="1" destOrd="0" presId="urn:microsoft.com/office/officeart/2005/8/layout/hierarchy3"/>
    <dgm:cxn modelId="{A10ED0F0-ABF2-44A6-B386-6740621D165E}" type="presParOf" srcId="{8E81D10B-F54E-4DD9-A055-A73438FA9A40}" destId="{C9248DB1-9043-4777-A0CF-CE4E1DF46C4D}" srcOrd="1" destOrd="0" presId="urn:microsoft.com/office/officeart/2005/8/layout/hierarchy3"/>
    <dgm:cxn modelId="{2800284D-D4CB-420C-B93C-B5C7923CAE24}" type="presParOf" srcId="{C9248DB1-9043-4777-A0CF-CE4E1DF46C4D}" destId="{C7448C7B-ECE5-41E2-88BD-9C701258B3FB}" srcOrd="0" destOrd="0" presId="urn:microsoft.com/office/officeart/2005/8/layout/hierarchy3"/>
    <dgm:cxn modelId="{9B761FAF-46D2-43AE-976A-15FD7F7700ED}" type="presParOf" srcId="{C9248DB1-9043-4777-A0CF-CE4E1DF46C4D}" destId="{F8688D22-D2BE-495E-B67A-3E138B650B1D}" srcOrd="1" destOrd="0" presId="urn:microsoft.com/office/officeart/2005/8/layout/hierarchy3"/>
    <dgm:cxn modelId="{28B74E9D-9425-4741-BF6E-373CD2C59B43}" type="presParOf" srcId="{C9248DB1-9043-4777-A0CF-CE4E1DF46C4D}" destId="{66F37088-AFD2-4CDF-A8D8-1B09CC5DBBFB}" srcOrd="2" destOrd="0" presId="urn:microsoft.com/office/officeart/2005/8/layout/hierarchy3"/>
    <dgm:cxn modelId="{06B984E4-A6AA-43C5-9B21-B0823DBD44EB}" type="presParOf" srcId="{C9248DB1-9043-4777-A0CF-CE4E1DF46C4D}" destId="{6709DC8C-A8EF-40B0-A484-04A5C60443B9}" srcOrd="3" destOrd="0" presId="urn:microsoft.com/office/officeart/2005/8/layout/hierarchy3"/>
    <dgm:cxn modelId="{731973DC-689E-4E5B-BB34-B001F387BF11}" type="presParOf" srcId="{C9248DB1-9043-4777-A0CF-CE4E1DF46C4D}" destId="{34F3A5E8-7738-4228-B420-5E0BE45C9BDF}" srcOrd="4" destOrd="0" presId="urn:microsoft.com/office/officeart/2005/8/layout/hierarchy3"/>
    <dgm:cxn modelId="{F2D0788C-1DB6-4662-B51D-C8CB28B9538C}" type="presParOf" srcId="{C9248DB1-9043-4777-A0CF-CE4E1DF46C4D}" destId="{7E7474F3-A5B7-41E0-A25A-BEDD91FD8F70}" srcOrd="5" destOrd="0" presId="urn:microsoft.com/office/officeart/2005/8/layout/hierarchy3"/>
    <dgm:cxn modelId="{77D0A51A-9C4F-49E0-9198-7A55D976476D}" type="presParOf" srcId="{C9248DB1-9043-4777-A0CF-CE4E1DF46C4D}" destId="{153BF93E-8B33-4722-9B5B-3F1E4864BF1C}" srcOrd="6" destOrd="0" presId="urn:microsoft.com/office/officeart/2005/8/layout/hierarchy3"/>
    <dgm:cxn modelId="{255C41E6-4894-4328-AB2B-5D05CA27436B}" type="presParOf" srcId="{C9248DB1-9043-4777-A0CF-CE4E1DF46C4D}" destId="{EAF1C0E0-9AE1-4610-A6F2-E1493CBF0E8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8C6793-8FF3-4832-921D-FF08F4E3B83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29D220-1A6F-420C-91CE-294053C03147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r>
            <a:rPr lang="ru-RU" alt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Республике Мордовия функционируют 2 отделения </a:t>
          </a:r>
          <a:r>
            <a:rPr lang="ru-RU" altLang="ru-RU" sz="1600" b="1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рентгенхирургических</a:t>
          </a:r>
          <a:r>
            <a:rPr lang="ru-RU" alt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методов диагностики и лечения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5F56F4-007A-4A5F-99AE-4D7848A072A1}" type="parTrans" cxnId="{E53A8C9F-AB4E-4B97-80E2-ABCC16D45965}">
      <dgm:prSet/>
      <dgm:spPr/>
      <dgm:t>
        <a:bodyPr/>
        <a:lstStyle/>
        <a:p>
          <a:endParaRPr lang="ru-RU"/>
        </a:p>
      </dgm:t>
    </dgm:pt>
    <dgm:pt modelId="{DB13E048-0512-4DB1-8F51-B02A8E76562B}" type="sibTrans" cxnId="{E53A8C9F-AB4E-4B97-80E2-ABCC16D45965}">
      <dgm:prSet/>
      <dgm:spPr/>
      <dgm:t>
        <a:bodyPr/>
        <a:lstStyle/>
        <a:p>
          <a:endParaRPr lang="ru-RU"/>
        </a:p>
      </dgm:t>
    </dgm:pt>
    <dgm:pt modelId="{31E51428-0A00-4E8B-ADC5-9178092EA2EC}">
      <dgm:prSet phldrT="[Текст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ctr"/>
          <a:r>
            <a:rPr lang="ru-RU" altLang="ru-RU" sz="1400" b="1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базе ГБУЗ Республики Мордовия «РКБ №4» (РСЦ №1)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AA8AB8-95F9-4A99-AC10-F48A638D3F21}" type="parTrans" cxnId="{81B5EA37-83B2-4E60-8ACE-B3D284CD5B10}">
      <dgm:prSet/>
      <dgm:spPr/>
      <dgm:t>
        <a:bodyPr/>
        <a:lstStyle/>
        <a:p>
          <a:endParaRPr lang="ru-RU"/>
        </a:p>
      </dgm:t>
    </dgm:pt>
    <dgm:pt modelId="{7FE5AA9D-DC1E-403A-A531-529E35BF5BE7}" type="sibTrans" cxnId="{81B5EA37-83B2-4E60-8ACE-B3D284CD5B10}">
      <dgm:prSet/>
      <dgm:spPr/>
      <dgm:t>
        <a:bodyPr/>
        <a:lstStyle/>
        <a:p>
          <a:endParaRPr lang="ru-RU"/>
        </a:p>
      </dgm:t>
    </dgm:pt>
    <dgm:pt modelId="{A84F672C-69A8-4CFA-9699-69E774705360}">
      <dgm:prSet phldrT="[Текст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ctr"/>
          <a:r>
            <a:rPr lang="ru-RU" altLang="ru-RU" sz="1400" b="1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базе ГБУЗ Республики Мордовия «МРЦКБ» (РСЦ №2)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FD863C-82E9-4394-BA30-813E54426346}" type="sibTrans" cxnId="{14A682A2-F6B3-440A-8A01-3CF6545D9F81}">
      <dgm:prSet/>
      <dgm:spPr/>
      <dgm:t>
        <a:bodyPr/>
        <a:lstStyle/>
        <a:p>
          <a:endParaRPr lang="ru-RU"/>
        </a:p>
      </dgm:t>
    </dgm:pt>
    <dgm:pt modelId="{35B83CAE-CF2C-4F59-A493-6FE19B72A88F}" type="parTrans" cxnId="{14A682A2-F6B3-440A-8A01-3CF6545D9F81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8B24676-8DBA-44C7-A5D4-49B0ADB5050B}" type="pres">
      <dgm:prSet presAssocID="{018C6793-8FF3-4832-921D-FF08F4E3B83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81D10B-F54E-4DD9-A055-A73438FA9A40}" type="pres">
      <dgm:prSet presAssocID="{FA29D220-1A6F-420C-91CE-294053C03147}" presName="root" presStyleCnt="0"/>
      <dgm:spPr/>
    </dgm:pt>
    <dgm:pt modelId="{0F0EC9B9-2497-4955-969B-68221947AFD4}" type="pres">
      <dgm:prSet presAssocID="{FA29D220-1A6F-420C-91CE-294053C03147}" presName="rootComposite" presStyleCnt="0"/>
      <dgm:spPr/>
    </dgm:pt>
    <dgm:pt modelId="{D1156688-997E-4080-8FC3-EF61F4BF4B0F}" type="pres">
      <dgm:prSet presAssocID="{FA29D220-1A6F-420C-91CE-294053C03147}" presName="rootText" presStyleLbl="node1" presStyleIdx="0" presStyleCnt="1" custScaleX="407253" custScaleY="206361" custLinFactNeighborY="-12348"/>
      <dgm:spPr/>
    </dgm:pt>
    <dgm:pt modelId="{8259B5D0-4ADF-4228-BF8C-8CF90708AF5B}" type="pres">
      <dgm:prSet presAssocID="{FA29D220-1A6F-420C-91CE-294053C03147}" presName="rootConnector" presStyleLbl="node1" presStyleIdx="0" presStyleCnt="1"/>
      <dgm:spPr/>
    </dgm:pt>
    <dgm:pt modelId="{C9248DB1-9043-4777-A0CF-CE4E1DF46C4D}" type="pres">
      <dgm:prSet presAssocID="{FA29D220-1A6F-420C-91CE-294053C03147}" presName="childShape" presStyleCnt="0"/>
      <dgm:spPr/>
    </dgm:pt>
    <dgm:pt modelId="{C7448C7B-ECE5-41E2-88BD-9C701258B3FB}" type="pres">
      <dgm:prSet presAssocID="{77AA8AB8-95F9-4A99-AC10-F48A638D3F21}" presName="Name13" presStyleLbl="parChTrans1D2" presStyleIdx="0" presStyleCnt="2"/>
      <dgm:spPr/>
    </dgm:pt>
    <dgm:pt modelId="{F8688D22-D2BE-495E-B67A-3E138B650B1D}" type="pres">
      <dgm:prSet presAssocID="{31E51428-0A00-4E8B-ADC5-9178092EA2EC}" presName="childText" presStyleLbl="bgAcc1" presStyleIdx="0" presStyleCnt="2" custScaleX="393778">
        <dgm:presLayoutVars>
          <dgm:bulletEnabled val="1"/>
        </dgm:presLayoutVars>
      </dgm:prSet>
      <dgm:spPr/>
    </dgm:pt>
    <dgm:pt modelId="{153BF93E-8B33-4722-9B5B-3F1E4864BF1C}" type="pres">
      <dgm:prSet presAssocID="{35B83CAE-CF2C-4F59-A493-6FE19B72A88F}" presName="Name13" presStyleLbl="parChTrans1D2" presStyleIdx="1" presStyleCnt="2"/>
      <dgm:spPr/>
    </dgm:pt>
    <dgm:pt modelId="{EAF1C0E0-9AE1-4610-A6F2-E1493CBF0E84}" type="pres">
      <dgm:prSet presAssocID="{A84F672C-69A8-4CFA-9699-69E774705360}" presName="childText" presStyleLbl="bgAcc1" presStyleIdx="1" presStyleCnt="2" custScaleX="389387">
        <dgm:presLayoutVars>
          <dgm:bulletEnabled val="1"/>
        </dgm:presLayoutVars>
      </dgm:prSet>
      <dgm:spPr/>
    </dgm:pt>
  </dgm:ptLst>
  <dgm:cxnLst>
    <dgm:cxn modelId="{827F8506-5E40-4D4D-8FAF-B1AF779B6C3F}" type="presOf" srcId="{31E51428-0A00-4E8B-ADC5-9178092EA2EC}" destId="{F8688D22-D2BE-495E-B67A-3E138B650B1D}" srcOrd="0" destOrd="0" presId="urn:microsoft.com/office/officeart/2005/8/layout/hierarchy3"/>
    <dgm:cxn modelId="{C7B36A18-966C-47BF-825D-A2197DD72D11}" type="presOf" srcId="{FA29D220-1A6F-420C-91CE-294053C03147}" destId="{8259B5D0-4ADF-4228-BF8C-8CF90708AF5B}" srcOrd="1" destOrd="0" presId="urn:microsoft.com/office/officeart/2005/8/layout/hierarchy3"/>
    <dgm:cxn modelId="{9C534A33-5F9B-425F-97EF-03E6BE5AD7D6}" type="presOf" srcId="{018C6793-8FF3-4832-921D-FF08F4E3B836}" destId="{C8B24676-8DBA-44C7-A5D4-49B0ADB5050B}" srcOrd="0" destOrd="0" presId="urn:microsoft.com/office/officeart/2005/8/layout/hierarchy3"/>
    <dgm:cxn modelId="{81B5EA37-83B2-4E60-8ACE-B3D284CD5B10}" srcId="{FA29D220-1A6F-420C-91CE-294053C03147}" destId="{31E51428-0A00-4E8B-ADC5-9178092EA2EC}" srcOrd="0" destOrd="0" parTransId="{77AA8AB8-95F9-4A99-AC10-F48A638D3F21}" sibTransId="{7FE5AA9D-DC1E-403A-A531-529E35BF5BE7}"/>
    <dgm:cxn modelId="{740E6842-833A-41D0-9AE9-138C275EE443}" type="presOf" srcId="{35B83CAE-CF2C-4F59-A493-6FE19B72A88F}" destId="{153BF93E-8B33-4722-9B5B-3F1E4864BF1C}" srcOrd="0" destOrd="0" presId="urn:microsoft.com/office/officeart/2005/8/layout/hierarchy3"/>
    <dgm:cxn modelId="{D5847D8D-4D8A-4A6A-B563-FC511DE4A7DE}" type="presOf" srcId="{FA29D220-1A6F-420C-91CE-294053C03147}" destId="{D1156688-997E-4080-8FC3-EF61F4BF4B0F}" srcOrd="0" destOrd="0" presId="urn:microsoft.com/office/officeart/2005/8/layout/hierarchy3"/>
    <dgm:cxn modelId="{A9C0DC90-53C6-4F48-A4DF-D9D0F007248C}" type="presOf" srcId="{77AA8AB8-95F9-4A99-AC10-F48A638D3F21}" destId="{C7448C7B-ECE5-41E2-88BD-9C701258B3FB}" srcOrd="0" destOrd="0" presId="urn:microsoft.com/office/officeart/2005/8/layout/hierarchy3"/>
    <dgm:cxn modelId="{1DADEE96-8E7A-4B8B-8A83-34CD76E206E2}" type="presOf" srcId="{A84F672C-69A8-4CFA-9699-69E774705360}" destId="{EAF1C0E0-9AE1-4610-A6F2-E1493CBF0E84}" srcOrd="0" destOrd="0" presId="urn:microsoft.com/office/officeart/2005/8/layout/hierarchy3"/>
    <dgm:cxn modelId="{E53A8C9F-AB4E-4B97-80E2-ABCC16D45965}" srcId="{018C6793-8FF3-4832-921D-FF08F4E3B836}" destId="{FA29D220-1A6F-420C-91CE-294053C03147}" srcOrd="0" destOrd="0" parTransId="{245F56F4-007A-4A5F-99AE-4D7848A072A1}" sibTransId="{DB13E048-0512-4DB1-8F51-B02A8E76562B}"/>
    <dgm:cxn modelId="{14A682A2-F6B3-440A-8A01-3CF6545D9F81}" srcId="{FA29D220-1A6F-420C-91CE-294053C03147}" destId="{A84F672C-69A8-4CFA-9699-69E774705360}" srcOrd="1" destOrd="0" parTransId="{35B83CAE-CF2C-4F59-A493-6FE19B72A88F}" sibTransId="{F8FD863C-82E9-4394-BA30-813E54426346}"/>
    <dgm:cxn modelId="{12490E53-056B-4644-AA5B-185A1DF6AE03}" type="presParOf" srcId="{C8B24676-8DBA-44C7-A5D4-49B0ADB5050B}" destId="{8E81D10B-F54E-4DD9-A055-A73438FA9A40}" srcOrd="0" destOrd="0" presId="urn:microsoft.com/office/officeart/2005/8/layout/hierarchy3"/>
    <dgm:cxn modelId="{1B0FD07B-39F3-423C-A6FC-1D33EC79CB8E}" type="presParOf" srcId="{8E81D10B-F54E-4DD9-A055-A73438FA9A40}" destId="{0F0EC9B9-2497-4955-969B-68221947AFD4}" srcOrd="0" destOrd="0" presId="urn:microsoft.com/office/officeart/2005/8/layout/hierarchy3"/>
    <dgm:cxn modelId="{973D7308-60CF-4DA0-BB9B-CC5F39A267A1}" type="presParOf" srcId="{0F0EC9B9-2497-4955-969B-68221947AFD4}" destId="{D1156688-997E-4080-8FC3-EF61F4BF4B0F}" srcOrd="0" destOrd="0" presId="urn:microsoft.com/office/officeart/2005/8/layout/hierarchy3"/>
    <dgm:cxn modelId="{13FA6B10-B0BE-4569-BB35-B26DFED46F8C}" type="presParOf" srcId="{0F0EC9B9-2497-4955-969B-68221947AFD4}" destId="{8259B5D0-4ADF-4228-BF8C-8CF90708AF5B}" srcOrd="1" destOrd="0" presId="urn:microsoft.com/office/officeart/2005/8/layout/hierarchy3"/>
    <dgm:cxn modelId="{A8410E30-DE92-4A53-BEE5-F79A640AED79}" type="presParOf" srcId="{8E81D10B-F54E-4DD9-A055-A73438FA9A40}" destId="{C9248DB1-9043-4777-A0CF-CE4E1DF46C4D}" srcOrd="1" destOrd="0" presId="urn:microsoft.com/office/officeart/2005/8/layout/hierarchy3"/>
    <dgm:cxn modelId="{8E02DF43-BA0B-4B0B-9670-3D218BDCB23B}" type="presParOf" srcId="{C9248DB1-9043-4777-A0CF-CE4E1DF46C4D}" destId="{C7448C7B-ECE5-41E2-88BD-9C701258B3FB}" srcOrd="0" destOrd="0" presId="urn:microsoft.com/office/officeart/2005/8/layout/hierarchy3"/>
    <dgm:cxn modelId="{E440F677-A3F2-451D-9478-FB458441874C}" type="presParOf" srcId="{C9248DB1-9043-4777-A0CF-CE4E1DF46C4D}" destId="{F8688D22-D2BE-495E-B67A-3E138B650B1D}" srcOrd="1" destOrd="0" presId="urn:microsoft.com/office/officeart/2005/8/layout/hierarchy3"/>
    <dgm:cxn modelId="{AAC3D266-6353-473F-A0CD-0B82D2547E57}" type="presParOf" srcId="{C9248DB1-9043-4777-A0CF-CE4E1DF46C4D}" destId="{153BF93E-8B33-4722-9B5B-3F1E4864BF1C}" srcOrd="2" destOrd="0" presId="urn:microsoft.com/office/officeart/2005/8/layout/hierarchy3"/>
    <dgm:cxn modelId="{DC287E70-FDBC-4012-AD80-D344C7C87B34}" type="presParOf" srcId="{C9248DB1-9043-4777-A0CF-CE4E1DF46C4D}" destId="{EAF1C0E0-9AE1-4610-A6F2-E1493CBF0E8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8C6793-8FF3-4832-921D-FF08F4E3B83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29D220-1A6F-420C-91CE-294053C03147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r>
            <a:rPr lang="ru-RU" alt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Республике Мордовия медицинская помощь пациентам с ОНМК оказывается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5F56F4-007A-4A5F-99AE-4D7848A072A1}" type="parTrans" cxnId="{E53A8C9F-AB4E-4B97-80E2-ABCC16D45965}">
      <dgm:prSet/>
      <dgm:spPr/>
      <dgm:t>
        <a:bodyPr/>
        <a:lstStyle/>
        <a:p>
          <a:endParaRPr lang="ru-RU"/>
        </a:p>
      </dgm:t>
    </dgm:pt>
    <dgm:pt modelId="{DB13E048-0512-4DB1-8F51-B02A8E76562B}" type="sibTrans" cxnId="{E53A8C9F-AB4E-4B97-80E2-ABCC16D45965}">
      <dgm:prSet/>
      <dgm:spPr/>
      <dgm:t>
        <a:bodyPr/>
        <a:lstStyle/>
        <a:p>
          <a:endParaRPr lang="ru-RU"/>
        </a:p>
      </dgm:t>
    </dgm:pt>
    <dgm:pt modelId="{31E51428-0A00-4E8B-ADC5-9178092EA2EC}">
      <dgm:prSet phldrT="[Текст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ctr"/>
          <a:r>
            <a:rPr lang="ru-RU" altLang="ru-RU" sz="1400" b="1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базе ГБУЗ Республики Мордовия «РКБ №4» (РСЦ №1)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AA8AB8-95F9-4A99-AC10-F48A638D3F21}" type="parTrans" cxnId="{81B5EA37-83B2-4E60-8ACE-B3D284CD5B10}">
      <dgm:prSet/>
      <dgm:spPr/>
      <dgm:t>
        <a:bodyPr/>
        <a:lstStyle/>
        <a:p>
          <a:endParaRPr lang="ru-RU"/>
        </a:p>
      </dgm:t>
    </dgm:pt>
    <dgm:pt modelId="{7FE5AA9D-DC1E-403A-A531-529E35BF5BE7}" type="sibTrans" cxnId="{81B5EA37-83B2-4E60-8ACE-B3D284CD5B10}">
      <dgm:prSet/>
      <dgm:spPr/>
      <dgm:t>
        <a:bodyPr/>
        <a:lstStyle/>
        <a:p>
          <a:endParaRPr lang="ru-RU"/>
        </a:p>
      </dgm:t>
    </dgm:pt>
    <dgm:pt modelId="{A84F672C-69A8-4CFA-9699-69E774705360}">
      <dgm:prSet phldrT="[Текст]"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ctr"/>
          <a:r>
            <a:rPr lang="ru-RU" altLang="ru-RU" sz="1400" b="1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базе ГБУЗ Республики Мордовия «МРЦКБ» (РСЦ №2)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FD863C-82E9-4394-BA30-813E54426346}" type="sibTrans" cxnId="{14A682A2-F6B3-440A-8A01-3CF6545D9F81}">
      <dgm:prSet/>
      <dgm:spPr/>
      <dgm:t>
        <a:bodyPr/>
        <a:lstStyle/>
        <a:p>
          <a:endParaRPr lang="ru-RU"/>
        </a:p>
      </dgm:t>
    </dgm:pt>
    <dgm:pt modelId="{35B83CAE-CF2C-4F59-A493-6FE19B72A88F}" type="parTrans" cxnId="{14A682A2-F6B3-440A-8A01-3CF6545D9F81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17E59E6E-314E-4B6A-8057-586B65FE188C}">
      <dgm:prSet phldrT="[Текст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altLang="ru-RU" b="1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базе ГБУЗ Республики Мордовия «Рузаевская ЦРБ» (ПСО)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2C3EE9-F83E-4F6D-860A-18970A1FA163}" type="parTrans" cxnId="{A4810BAD-1B59-4507-B90A-28DF35849D5B}">
      <dgm:prSet/>
      <dgm:spPr/>
      <dgm:t>
        <a:bodyPr/>
        <a:lstStyle/>
        <a:p>
          <a:endParaRPr lang="ru-RU"/>
        </a:p>
      </dgm:t>
    </dgm:pt>
    <dgm:pt modelId="{F08652BA-3EC5-4BC4-894F-8CB8D7E64068}" type="sibTrans" cxnId="{A4810BAD-1B59-4507-B90A-28DF35849D5B}">
      <dgm:prSet/>
      <dgm:spPr/>
      <dgm:t>
        <a:bodyPr/>
        <a:lstStyle/>
        <a:p>
          <a:endParaRPr lang="ru-RU"/>
        </a:p>
      </dgm:t>
    </dgm:pt>
    <dgm:pt modelId="{96384679-649B-4D58-9DFD-B249EF818A44}">
      <dgm:prSet phldrT="[Текст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altLang="ru-RU" b="1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базе ГБУЗ Республики Мордовия «</a:t>
          </a:r>
          <a:r>
            <a:rPr lang="ru-RU" altLang="ru-RU" b="1" dirty="0" err="1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Краснослободская</a:t>
          </a:r>
          <a:r>
            <a:rPr lang="ru-RU" altLang="ru-RU" b="1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ЦРБ» (ПСО)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D70000-BE8B-45D6-8C70-1320182E7DC7}" type="parTrans" cxnId="{CEF50D9E-E232-4D5F-8D16-D1128B690B65}">
      <dgm:prSet/>
      <dgm:spPr/>
      <dgm:t>
        <a:bodyPr/>
        <a:lstStyle/>
        <a:p>
          <a:endParaRPr lang="ru-RU"/>
        </a:p>
      </dgm:t>
    </dgm:pt>
    <dgm:pt modelId="{0027DE9F-8355-4BD9-9ADB-2712193D9A23}" type="sibTrans" cxnId="{CEF50D9E-E232-4D5F-8D16-D1128B690B65}">
      <dgm:prSet/>
      <dgm:spPr/>
      <dgm:t>
        <a:bodyPr/>
        <a:lstStyle/>
        <a:p>
          <a:endParaRPr lang="ru-RU"/>
        </a:p>
      </dgm:t>
    </dgm:pt>
    <dgm:pt modelId="{94926F9D-4847-47AF-99E4-8A9C25DCB770}">
      <dgm:prSet phldrT="[Текст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altLang="ru-RU" b="1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базе ГБУЗ Республики Мордовия «Комсомольская ЦРБ» (ПСО)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0F088A-B5E1-4A60-94E8-22821AF5234D}" type="parTrans" cxnId="{6C6845BC-28E7-4CA8-A9D6-EADC58E45B84}">
      <dgm:prSet/>
      <dgm:spPr/>
      <dgm:t>
        <a:bodyPr/>
        <a:lstStyle/>
        <a:p>
          <a:endParaRPr lang="ru-RU"/>
        </a:p>
      </dgm:t>
    </dgm:pt>
    <dgm:pt modelId="{D62FCD13-F898-4025-A584-87EDBE8ED2B9}" type="sibTrans" cxnId="{6C6845BC-28E7-4CA8-A9D6-EADC58E45B84}">
      <dgm:prSet/>
      <dgm:spPr/>
      <dgm:t>
        <a:bodyPr/>
        <a:lstStyle/>
        <a:p>
          <a:endParaRPr lang="ru-RU"/>
        </a:p>
      </dgm:t>
    </dgm:pt>
    <dgm:pt modelId="{C8B24676-8DBA-44C7-A5D4-49B0ADB5050B}" type="pres">
      <dgm:prSet presAssocID="{018C6793-8FF3-4832-921D-FF08F4E3B83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81D10B-F54E-4DD9-A055-A73438FA9A40}" type="pres">
      <dgm:prSet presAssocID="{FA29D220-1A6F-420C-91CE-294053C03147}" presName="root" presStyleCnt="0"/>
      <dgm:spPr/>
    </dgm:pt>
    <dgm:pt modelId="{0F0EC9B9-2497-4955-969B-68221947AFD4}" type="pres">
      <dgm:prSet presAssocID="{FA29D220-1A6F-420C-91CE-294053C03147}" presName="rootComposite" presStyleCnt="0"/>
      <dgm:spPr/>
    </dgm:pt>
    <dgm:pt modelId="{D1156688-997E-4080-8FC3-EF61F4BF4B0F}" type="pres">
      <dgm:prSet presAssocID="{FA29D220-1A6F-420C-91CE-294053C03147}" presName="rootText" presStyleLbl="node1" presStyleIdx="0" presStyleCnt="1" custScaleX="407253" custScaleY="87618" custLinFactNeighborY="-12348"/>
      <dgm:spPr/>
    </dgm:pt>
    <dgm:pt modelId="{8259B5D0-4ADF-4228-BF8C-8CF90708AF5B}" type="pres">
      <dgm:prSet presAssocID="{FA29D220-1A6F-420C-91CE-294053C03147}" presName="rootConnector" presStyleLbl="node1" presStyleIdx="0" presStyleCnt="1"/>
      <dgm:spPr/>
    </dgm:pt>
    <dgm:pt modelId="{C9248DB1-9043-4777-A0CF-CE4E1DF46C4D}" type="pres">
      <dgm:prSet presAssocID="{FA29D220-1A6F-420C-91CE-294053C03147}" presName="childShape" presStyleCnt="0"/>
      <dgm:spPr/>
    </dgm:pt>
    <dgm:pt modelId="{C7448C7B-ECE5-41E2-88BD-9C701258B3FB}" type="pres">
      <dgm:prSet presAssocID="{77AA8AB8-95F9-4A99-AC10-F48A638D3F21}" presName="Name13" presStyleLbl="parChTrans1D2" presStyleIdx="0" presStyleCnt="5"/>
      <dgm:spPr/>
    </dgm:pt>
    <dgm:pt modelId="{F8688D22-D2BE-495E-B67A-3E138B650B1D}" type="pres">
      <dgm:prSet presAssocID="{31E51428-0A00-4E8B-ADC5-9178092EA2EC}" presName="childText" presStyleLbl="bgAcc1" presStyleIdx="0" presStyleCnt="5" custScaleX="393778">
        <dgm:presLayoutVars>
          <dgm:bulletEnabled val="1"/>
        </dgm:presLayoutVars>
      </dgm:prSet>
      <dgm:spPr/>
    </dgm:pt>
    <dgm:pt modelId="{153BF93E-8B33-4722-9B5B-3F1E4864BF1C}" type="pres">
      <dgm:prSet presAssocID="{35B83CAE-CF2C-4F59-A493-6FE19B72A88F}" presName="Name13" presStyleLbl="parChTrans1D2" presStyleIdx="1" presStyleCnt="5"/>
      <dgm:spPr/>
    </dgm:pt>
    <dgm:pt modelId="{EAF1C0E0-9AE1-4610-A6F2-E1493CBF0E84}" type="pres">
      <dgm:prSet presAssocID="{A84F672C-69A8-4CFA-9699-69E774705360}" presName="childText" presStyleLbl="bgAcc1" presStyleIdx="1" presStyleCnt="5" custScaleX="389387">
        <dgm:presLayoutVars>
          <dgm:bulletEnabled val="1"/>
        </dgm:presLayoutVars>
      </dgm:prSet>
      <dgm:spPr/>
    </dgm:pt>
    <dgm:pt modelId="{508A5C53-850E-45BC-9083-5FD3A1251287}" type="pres">
      <dgm:prSet presAssocID="{782C3EE9-F83E-4F6D-860A-18970A1FA163}" presName="Name13" presStyleLbl="parChTrans1D2" presStyleIdx="2" presStyleCnt="5"/>
      <dgm:spPr/>
    </dgm:pt>
    <dgm:pt modelId="{EB07D679-9206-41C9-B8AB-6F8711481C6D}" type="pres">
      <dgm:prSet presAssocID="{17E59E6E-314E-4B6A-8057-586B65FE188C}" presName="childText" presStyleLbl="bgAcc1" presStyleIdx="2" presStyleCnt="5" custScaleX="389387">
        <dgm:presLayoutVars>
          <dgm:bulletEnabled val="1"/>
        </dgm:presLayoutVars>
      </dgm:prSet>
      <dgm:spPr/>
    </dgm:pt>
    <dgm:pt modelId="{B71E1FA6-0EAF-4EFD-87F5-487166235F42}" type="pres">
      <dgm:prSet presAssocID="{11D70000-BE8B-45D6-8C70-1320182E7DC7}" presName="Name13" presStyleLbl="parChTrans1D2" presStyleIdx="3" presStyleCnt="5"/>
      <dgm:spPr/>
    </dgm:pt>
    <dgm:pt modelId="{90D68558-B4F1-4742-AE24-F20A380488F9}" type="pres">
      <dgm:prSet presAssocID="{96384679-649B-4D58-9DFD-B249EF818A44}" presName="childText" presStyleLbl="bgAcc1" presStyleIdx="3" presStyleCnt="5" custScaleX="389387">
        <dgm:presLayoutVars>
          <dgm:bulletEnabled val="1"/>
        </dgm:presLayoutVars>
      </dgm:prSet>
      <dgm:spPr/>
    </dgm:pt>
    <dgm:pt modelId="{F179B5B3-69F6-4FB4-8005-E23049495AF6}" type="pres">
      <dgm:prSet presAssocID="{8F0F088A-B5E1-4A60-94E8-22821AF5234D}" presName="Name13" presStyleLbl="parChTrans1D2" presStyleIdx="4" presStyleCnt="5"/>
      <dgm:spPr/>
    </dgm:pt>
    <dgm:pt modelId="{67FAC81E-B9B7-4E5C-AEBD-57F01492A9F8}" type="pres">
      <dgm:prSet presAssocID="{94926F9D-4847-47AF-99E4-8A9C25DCB770}" presName="childText" presStyleLbl="bgAcc1" presStyleIdx="4" presStyleCnt="5" custScaleX="389387">
        <dgm:presLayoutVars>
          <dgm:bulletEnabled val="1"/>
        </dgm:presLayoutVars>
      </dgm:prSet>
      <dgm:spPr/>
    </dgm:pt>
  </dgm:ptLst>
  <dgm:cxnLst>
    <dgm:cxn modelId="{074B330F-CF4A-4103-BB4D-3CB8ACA06BBC}" type="presOf" srcId="{31E51428-0A00-4E8B-ADC5-9178092EA2EC}" destId="{F8688D22-D2BE-495E-B67A-3E138B650B1D}" srcOrd="0" destOrd="0" presId="urn:microsoft.com/office/officeart/2005/8/layout/hierarchy3"/>
    <dgm:cxn modelId="{D5610426-DB2F-472C-8470-CC38CF84F88B}" type="presOf" srcId="{35B83CAE-CF2C-4F59-A493-6FE19B72A88F}" destId="{153BF93E-8B33-4722-9B5B-3F1E4864BF1C}" srcOrd="0" destOrd="0" presId="urn:microsoft.com/office/officeart/2005/8/layout/hierarchy3"/>
    <dgm:cxn modelId="{3FD25E2A-8F16-478C-BBA6-CEB9D35160A3}" type="presOf" srcId="{96384679-649B-4D58-9DFD-B249EF818A44}" destId="{90D68558-B4F1-4742-AE24-F20A380488F9}" srcOrd="0" destOrd="0" presId="urn:microsoft.com/office/officeart/2005/8/layout/hierarchy3"/>
    <dgm:cxn modelId="{81B5EA37-83B2-4E60-8ACE-B3D284CD5B10}" srcId="{FA29D220-1A6F-420C-91CE-294053C03147}" destId="{31E51428-0A00-4E8B-ADC5-9178092EA2EC}" srcOrd="0" destOrd="0" parTransId="{77AA8AB8-95F9-4A99-AC10-F48A638D3F21}" sibTransId="{7FE5AA9D-DC1E-403A-A531-529E35BF5BE7}"/>
    <dgm:cxn modelId="{A5B2206E-C81E-4A88-A8F4-8A0FE345C98A}" type="presOf" srcId="{11D70000-BE8B-45D6-8C70-1320182E7DC7}" destId="{B71E1FA6-0EAF-4EFD-87F5-487166235F42}" srcOrd="0" destOrd="0" presId="urn:microsoft.com/office/officeart/2005/8/layout/hierarchy3"/>
    <dgm:cxn modelId="{46EF9070-5A62-4860-B5F8-306191143235}" type="presOf" srcId="{17E59E6E-314E-4B6A-8057-586B65FE188C}" destId="{EB07D679-9206-41C9-B8AB-6F8711481C6D}" srcOrd="0" destOrd="0" presId="urn:microsoft.com/office/officeart/2005/8/layout/hierarchy3"/>
    <dgm:cxn modelId="{2FD22E55-3DC1-4BE0-9CF4-9098BB792F3A}" type="presOf" srcId="{FA29D220-1A6F-420C-91CE-294053C03147}" destId="{8259B5D0-4ADF-4228-BF8C-8CF90708AF5B}" srcOrd="1" destOrd="0" presId="urn:microsoft.com/office/officeart/2005/8/layout/hierarchy3"/>
    <dgm:cxn modelId="{D830627C-0650-49F1-A7EC-87A1E745D16E}" type="presOf" srcId="{94926F9D-4847-47AF-99E4-8A9C25DCB770}" destId="{67FAC81E-B9B7-4E5C-AEBD-57F01492A9F8}" srcOrd="0" destOrd="0" presId="urn:microsoft.com/office/officeart/2005/8/layout/hierarchy3"/>
    <dgm:cxn modelId="{F3BB7483-E897-4DCF-A59B-B28CB5734F61}" type="presOf" srcId="{782C3EE9-F83E-4F6D-860A-18970A1FA163}" destId="{508A5C53-850E-45BC-9083-5FD3A1251287}" srcOrd="0" destOrd="0" presId="urn:microsoft.com/office/officeart/2005/8/layout/hierarchy3"/>
    <dgm:cxn modelId="{CEF50D9E-E232-4D5F-8D16-D1128B690B65}" srcId="{FA29D220-1A6F-420C-91CE-294053C03147}" destId="{96384679-649B-4D58-9DFD-B249EF818A44}" srcOrd="3" destOrd="0" parTransId="{11D70000-BE8B-45D6-8C70-1320182E7DC7}" sibTransId="{0027DE9F-8355-4BD9-9ADB-2712193D9A23}"/>
    <dgm:cxn modelId="{E53A8C9F-AB4E-4B97-80E2-ABCC16D45965}" srcId="{018C6793-8FF3-4832-921D-FF08F4E3B836}" destId="{FA29D220-1A6F-420C-91CE-294053C03147}" srcOrd="0" destOrd="0" parTransId="{245F56F4-007A-4A5F-99AE-4D7848A072A1}" sibTransId="{DB13E048-0512-4DB1-8F51-B02A8E76562B}"/>
    <dgm:cxn modelId="{14A682A2-F6B3-440A-8A01-3CF6545D9F81}" srcId="{FA29D220-1A6F-420C-91CE-294053C03147}" destId="{A84F672C-69A8-4CFA-9699-69E774705360}" srcOrd="1" destOrd="0" parTransId="{35B83CAE-CF2C-4F59-A493-6FE19B72A88F}" sibTransId="{F8FD863C-82E9-4394-BA30-813E54426346}"/>
    <dgm:cxn modelId="{A4810BAD-1B59-4507-B90A-28DF35849D5B}" srcId="{FA29D220-1A6F-420C-91CE-294053C03147}" destId="{17E59E6E-314E-4B6A-8057-586B65FE188C}" srcOrd="2" destOrd="0" parTransId="{782C3EE9-F83E-4F6D-860A-18970A1FA163}" sibTransId="{F08652BA-3EC5-4BC4-894F-8CB8D7E64068}"/>
    <dgm:cxn modelId="{8A53E3BB-EA30-449B-95CB-0AA11D47500D}" type="presOf" srcId="{018C6793-8FF3-4832-921D-FF08F4E3B836}" destId="{C8B24676-8DBA-44C7-A5D4-49B0ADB5050B}" srcOrd="0" destOrd="0" presId="urn:microsoft.com/office/officeart/2005/8/layout/hierarchy3"/>
    <dgm:cxn modelId="{6C6845BC-28E7-4CA8-A9D6-EADC58E45B84}" srcId="{FA29D220-1A6F-420C-91CE-294053C03147}" destId="{94926F9D-4847-47AF-99E4-8A9C25DCB770}" srcOrd="4" destOrd="0" parTransId="{8F0F088A-B5E1-4A60-94E8-22821AF5234D}" sibTransId="{D62FCD13-F898-4025-A584-87EDBE8ED2B9}"/>
    <dgm:cxn modelId="{76C7D0C3-69DC-46DA-84E9-3FAFD7E272AE}" type="presOf" srcId="{FA29D220-1A6F-420C-91CE-294053C03147}" destId="{D1156688-997E-4080-8FC3-EF61F4BF4B0F}" srcOrd="0" destOrd="0" presId="urn:microsoft.com/office/officeart/2005/8/layout/hierarchy3"/>
    <dgm:cxn modelId="{FB49CFCE-3BB3-4DD2-933A-04E7FE053A10}" type="presOf" srcId="{A84F672C-69A8-4CFA-9699-69E774705360}" destId="{EAF1C0E0-9AE1-4610-A6F2-E1493CBF0E84}" srcOrd="0" destOrd="0" presId="urn:microsoft.com/office/officeart/2005/8/layout/hierarchy3"/>
    <dgm:cxn modelId="{89FFB0E0-5FAA-489C-86B5-C5B188AA0E88}" type="presOf" srcId="{8F0F088A-B5E1-4A60-94E8-22821AF5234D}" destId="{F179B5B3-69F6-4FB4-8005-E23049495AF6}" srcOrd="0" destOrd="0" presId="urn:microsoft.com/office/officeart/2005/8/layout/hierarchy3"/>
    <dgm:cxn modelId="{915DF0F6-1DC8-4E29-86FC-D92ECE6D742D}" type="presOf" srcId="{77AA8AB8-95F9-4A99-AC10-F48A638D3F21}" destId="{C7448C7B-ECE5-41E2-88BD-9C701258B3FB}" srcOrd="0" destOrd="0" presId="urn:microsoft.com/office/officeart/2005/8/layout/hierarchy3"/>
    <dgm:cxn modelId="{B1F6969C-239C-4F6F-A43A-68CCA458DB68}" type="presParOf" srcId="{C8B24676-8DBA-44C7-A5D4-49B0ADB5050B}" destId="{8E81D10B-F54E-4DD9-A055-A73438FA9A40}" srcOrd="0" destOrd="0" presId="urn:microsoft.com/office/officeart/2005/8/layout/hierarchy3"/>
    <dgm:cxn modelId="{306549FF-EFD7-4571-98C9-E45D831B0FDC}" type="presParOf" srcId="{8E81D10B-F54E-4DD9-A055-A73438FA9A40}" destId="{0F0EC9B9-2497-4955-969B-68221947AFD4}" srcOrd="0" destOrd="0" presId="urn:microsoft.com/office/officeart/2005/8/layout/hierarchy3"/>
    <dgm:cxn modelId="{5F8F2344-7F71-449E-8B5C-0175F8C94511}" type="presParOf" srcId="{0F0EC9B9-2497-4955-969B-68221947AFD4}" destId="{D1156688-997E-4080-8FC3-EF61F4BF4B0F}" srcOrd="0" destOrd="0" presId="urn:microsoft.com/office/officeart/2005/8/layout/hierarchy3"/>
    <dgm:cxn modelId="{77972787-5862-4D22-B12F-AD9EE2303CFC}" type="presParOf" srcId="{0F0EC9B9-2497-4955-969B-68221947AFD4}" destId="{8259B5D0-4ADF-4228-BF8C-8CF90708AF5B}" srcOrd="1" destOrd="0" presId="urn:microsoft.com/office/officeart/2005/8/layout/hierarchy3"/>
    <dgm:cxn modelId="{3B676968-907C-4C34-9A58-FC5D67905825}" type="presParOf" srcId="{8E81D10B-F54E-4DD9-A055-A73438FA9A40}" destId="{C9248DB1-9043-4777-A0CF-CE4E1DF46C4D}" srcOrd="1" destOrd="0" presId="urn:microsoft.com/office/officeart/2005/8/layout/hierarchy3"/>
    <dgm:cxn modelId="{33CBB887-84E8-4C8D-BB9B-459D99F5F50D}" type="presParOf" srcId="{C9248DB1-9043-4777-A0CF-CE4E1DF46C4D}" destId="{C7448C7B-ECE5-41E2-88BD-9C701258B3FB}" srcOrd="0" destOrd="0" presId="urn:microsoft.com/office/officeart/2005/8/layout/hierarchy3"/>
    <dgm:cxn modelId="{69298846-92DD-473C-877D-520BF2568BF7}" type="presParOf" srcId="{C9248DB1-9043-4777-A0CF-CE4E1DF46C4D}" destId="{F8688D22-D2BE-495E-B67A-3E138B650B1D}" srcOrd="1" destOrd="0" presId="urn:microsoft.com/office/officeart/2005/8/layout/hierarchy3"/>
    <dgm:cxn modelId="{94EC700A-0EFC-4A07-A1F6-81CB5134E811}" type="presParOf" srcId="{C9248DB1-9043-4777-A0CF-CE4E1DF46C4D}" destId="{153BF93E-8B33-4722-9B5B-3F1E4864BF1C}" srcOrd="2" destOrd="0" presId="urn:microsoft.com/office/officeart/2005/8/layout/hierarchy3"/>
    <dgm:cxn modelId="{DD5C3084-FB3D-4BA4-82E0-23EBC572A5BA}" type="presParOf" srcId="{C9248DB1-9043-4777-A0CF-CE4E1DF46C4D}" destId="{EAF1C0E0-9AE1-4610-A6F2-E1493CBF0E84}" srcOrd="3" destOrd="0" presId="urn:microsoft.com/office/officeart/2005/8/layout/hierarchy3"/>
    <dgm:cxn modelId="{E9E07ECE-09ED-4830-B12B-B7DAC21AFE34}" type="presParOf" srcId="{C9248DB1-9043-4777-A0CF-CE4E1DF46C4D}" destId="{508A5C53-850E-45BC-9083-5FD3A1251287}" srcOrd="4" destOrd="0" presId="urn:microsoft.com/office/officeart/2005/8/layout/hierarchy3"/>
    <dgm:cxn modelId="{887891CC-0B4D-4CFF-B5AC-22901C1FE17D}" type="presParOf" srcId="{C9248DB1-9043-4777-A0CF-CE4E1DF46C4D}" destId="{EB07D679-9206-41C9-B8AB-6F8711481C6D}" srcOrd="5" destOrd="0" presId="urn:microsoft.com/office/officeart/2005/8/layout/hierarchy3"/>
    <dgm:cxn modelId="{5E1C2580-CCC8-4F39-8AC5-C37161305078}" type="presParOf" srcId="{C9248DB1-9043-4777-A0CF-CE4E1DF46C4D}" destId="{B71E1FA6-0EAF-4EFD-87F5-487166235F42}" srcOrd="6" destOrd="0" presId="urn:microsoft.com/office/officeart/2005/8/layout/hierarchy3"/>
    <dgm:cxn modelId="{6F4020AE-1F24-4FAA-8102-3EEFB9D070FC}" type="presParOf" srcId="{C9248DB1-9043-4777-A0CF-CE4E1DF46C4D}" destId="{90D68558-B4F1-4742-AE24-F20A380488F9}" srcOrd="7" destOrd="0" presId="urn:microsoft.com/office/officeart/2005/8/layout/hierarchy3"/>
    <dgm:cxn modelId="{27B67875-2185-4D46-B6AB-0112C95D07D4}" type="presParOf" srcId="{C9248DB1-9043-4777-A0CF-CE4E1DF46C4D}" destId="{F179B5B3-69F6-4FB4-8005-E23049495AF6}" srcOrd="8" destOrd="0" presId="urn:microsoft.com/office/officeart/2005/8/layout/hierarchy3"/>
    <dgm:cxn modelId="{41F7FAA8-F0FE-4721-B6DD-CDC6BF6E02AE}" type="presParOf" srcId="{C9248DB1-9043-4777-A0CF-CE4E1DF46C4D}" destId="{67FAC81E-B9B7-4E5C-AEBD-57F01492A9F8}" srcOrd="9" destOrd="0" presId="urn:microsoft.com/office/officeart/2005/8/layout/hierarchy3"/>
  </dgm:cxnLst>
  <dgm:bg>
    <a:solidFill>
      <a:schemeClr val="lt1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8C6793-8FF3-4832-921D-FF08F4E3B83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29D220-1A6F-420C-91CE-294053C03147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охвата Д наблюдением</a:t>
          </a:r>
        </a:p>
      </dgm:t>
    </dgm:pt>
    <dgm:pt modelId="{245F56F4-007A-4A5F-99AE-4D7848A072A1}" type="parTrans" cxnId="{E53A8C9F-AB4E-4B97-80E2-ABCC16D45965}">
      <dgm:prSet/>
      <dgm:spPr/>
      <dgm:t>
        <a:bodyPr/>
        <a:lstStyle/>
        <a:p>
          <a:pPr algn="ctr"/>
          <a:endParaRPr lang="ru-RU"/>
        </a:p>
      </dgm:t>
    </dgm:pt>
    <dgm:pt modelId="{DB13E048-0512-4DB1-8F51-B02A8E76562B}" type="sibTrans" cxnId="{E53A8C9F-AB4E-4B97-80E2-ABCC16D45965}">
      <dgm:prSet/>
      <dgm:spPr/>
      <dgm:t>
        <a:bodyPr/>
        <a:lstStyle/>
        <a:p>
          <a:pPr algn="ctr"/>
          <a:endParaRPr lang="ru-RU"/>
        </a:p>
      </dgm:t>
    </dgm:pt>
    <dgm:pt modelId="{05C30859-CEBB-454E-B550-034252BBF7FA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ru-RU" altLang="ru-RU" sz="1200" b="1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Снижение количества обострений хронических форм ИБС и ЦВБ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D64336-80A1-42E8-9810-BF6899B415D7}" type="parTrans" cxnId="{E62ED895-A0DF-416D-8F22-7C4BAB9926BA}">
      <dgm:prSet/>
      <dgm:spPr/>
      <dgm:t>
        <a:bodyPr/>
        <a:lstStyle/>
        <a:p>
          <a:pPr algn="ctr"/>
          <a:endParaRPr lang="ru-RU"/>
        </a:p>
      </dgm:t>
    </dgm:pt>
    <dgm:pt modelId="{6A5A66E9-268E-44B9-9E52-D51DEE1B306D}" type="sibTrans" cxnId="{E62ED895-A0DF-416D-8F22-7C4BAB9926BA}">
      <dgm:prSet/>
      <dgm:spPr/>
      <dgm:t>
        <a:bodyPr/>
        <a:lstStyle/>
        <a:p>
          <a:pPr algn="ctr"/>
          <a:endParaRPr lang="ru-RU"/>
        </a:p>
      </dgm:t>
    </dgm:pt>
    <dgm:pt modelId="{DF2E5298-388D-404C-81B8-07D7EBC3A20C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ru-RU" altLang="ru-RU" sz="1200" b="1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Снижение вызовов  бригад СП и снижение нагрузки на СМП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8C9274-378E-4433-A3AB-F5B2A839D478}" type="parTrans" cxnId="{A451F4D2-FC6E-4114-A047-85001AB28BCE}">
      <dgm:prSet/>
      <dgm:spPr/>
      <dgm:t>
        <a:bodyPr/>
        <a:lstStyle/>
        <a:p>
          <a:pPr algn="ctr"/>
          <a:endParaRPr lang="ru-RU"/>
        </a:p>
      </dgm:t>
    </dgm:pt>
    <dgm:pt modelId="{C74D1B78-1372-4E5A-89D2-8D2CC12DB415}" type="sibTrans" cxnId="{A451F4D2-FC6E-4114-A047-85001AB28BCE}">
      <dgm:prSet/>
      <dgm:spPr/>
      <dgm:t>
        <a:bodyPr/>
        <a:lstStyle/>
        <a:p>
          <a:pPr algn="ctr"/>
          <a:endParaRPr lang="ru-RU"/>
        </a:p>
      </dgm:t>
    </dgm:pt>
    <dgm:pt modelId="{A84F672C-69A8-4CFA-9699-69E774705360}">
      <dgm:prSet phldrT="[Текст]" custT="1"/>
      <dgm:spPr/>
      <dgm:t>
        <a:bodyPr/>
        <a:lstStyle/>
        <a:p>
          <a:pPr algn="ctr"/>
          <a:r>
            <a:rPr lang="ru-RU" altLang="ru-RU" sz="1200" b="1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Снижение частоты повторных ОНМК и ОКС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B83CAE-CF2C-4F59-A493-6FE19B72A88F}" type="parTrans" cxnId="{14A682A2-F6B3-440A-8A01-3CF6545D9F81}">
      <dgm:prSet/>
      <dgm:spPr/>
      <dgm:t>
        <a:bodyPr/>
        <a:lstStyle/>
        <a:p>
          <a:pPr algn="ctr"/>
          <a:endParaRPr lang="ru-RU"/>
        </a:p>
      </dgm:t>
    </dgm:pt>
    <dgm:pt modelId="{F8FD863C-82E9-4394-BA30-813E54426346}" type="sibTrans" cxnId="{14A682A2-F6B3-440A-8A01-3CF6545D9F81}">
      <dgm:prSet/>
      <dgm:spPr/>
      <dgm:t>
        <a:bodyPr/>
        <a:lstStyle/>
        <a:p>
          <a:pPr algn="ctr"/>
          <a:endParaRPr lang="ru-RU"/>
        </a:p>
      </dgm:t>
    </dgm:pt>
    <dgm:pt modelId="{730FC77D-BFA7-4610-85AC-DDB66D5C2F9A}">
      <dgm:prSet phldrT="[Текст]" custT="1"/>
      <dgm:spPr/>
      <dgm:t>
        <a:bodyPr/>
        <a:lstStyle/>
        <a:p>
          <a:r>
            <a:rPr lang="ru-RU" altLang="ru-RU" sz="1200" b="1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Снижение </a:t>
          </a:r>
          <a:r>
            <a:rPr lang="ru-RU" altLang="ru-RU" sz="1200" b="1" dirty="0" err="1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инвалидизации</a:t>
          </a:r>
          <a:r>
            <a:rPr lang="ru-RU" altLang="ru-RU" sz="1200" b="1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при БСК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C0DD34-9D6F-4508-BF10-68AF3BCD408D}" type="parTrans" cxnId="{23E8BADB-89AA-48FF-82D1-53563579F090}">
      <dgm:prSet/>
      <dgm:spPr/>
      <dgm:t>
        <a:bodyPr/>
        <a:lstStyle/>
        <a:p>
          <a:endParaRPr lang="ru-RU"/>
        </a:p>
      </dgm:t>
    </dgm:pt>
    <dgm:pt modelId="{4D3A70C3-369A-4E66-AA1E-2ADC8ACE1EB4}" type="sibTrans" cxnId="{23E8BADB-89AA-48FF-82D1-53563579F090}">
      <dgm:prSet/>
      <dgm:spPr/>
      <dgm:t>
        <a:bodyPr/>
        <a:lstStyle/>
        <a:p>
          <a:endParaRPr lang="ru-RU"/>
        </a:p>
      </dgm:t>
    </dgm:pt>
    <dgm:pt modelId="{C8B24676-8DBA-44C7-A5D4-49B0ADB5050B}" type="pres">
      <dgm:prSet presAssocID="{018C6793-8FF3-4832-921D-FF08F4E3B83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81D10B-F54E-4DD9-A055-A73438FA9A40}" type="pres">
      <dgm:prSet presAssocID="{FA29D220-1A6F-420C-91CE-294053C03147}" presName="root" presStyleCnt="0"/>
      <dgm:spPr/>
    </dgm:pt>
    <dgm:pt modelId="{0F0EC9B9-2497-4955-969B-68221947AFD4}" type="pres">
      <dgm:prSet presAssocID="{FA29D220-1A6F-420C-91CE-294053C03147}" presName="rootComposite" presStyleCnt="0"/>
      <dgm:spPr/>
    </dgm:pt>
    <dgm:pt modelId="{D1156688-997E-4080-8FC3-EF61F4BF4B0F}" type="pres">
      <dgm:prSet presAssocID="{FA29D220-1A6F-420C-91CE-294053C03147}" presName="rootText" presStyleLbl="node1" presStyleIdx="0" presStyleCnt="1" custScaleX="407253" custLinFactNeighborY="-12348"/>
      <dgm:spPr/>
    </dgm:pt>
    <dgm:pt modelId="{8259B5D0-4ADF-4228-BF8C-8CF90708AF5B}" type="pres">
      <dgm:prSet presAssocID="{FA29D220-1A6F-420C-91CE-294053C03147}" presName="rootConnector" presStyleLbl="node1" presStyleIdx="0" presStyleCnt="1"/>
      <dgm:spPr/>
    </dgm:pt>
    <dgm:pt modelId="{C9248DB1-9043-4777-A0CF-CE4E1DF46C4D}" type="pres">
      <dgm:prSet presAssocID="{FA29D220-1A6F-420C-91CE-294053C03147}" presName="childShape" presStyleCnt="0"/>
      <dgm:spPr/>
    </dgm:pt>
    <dgm:pt modelId="{66F37088-AFD2-4CDF-A8D8-1B09CC5DBBFB}" type="pres">
      <dgm:prSet presAssocID="{5FD64336-80A1-42E8-9810-BF6899B415D7}" presName="Name13" presStyleLbl="parChTrans1D2" presStyleIdx="0" presStyleCnt="4"/>
      <dgm:spPr/>
    </dgm:pt>
    <dgm:pt modelId="{6709DC8C-A8EF-40B0-A484-04A5C60443B9}" type="pres">
      <dgm:prSet presAssocID="{05C30859-CEBB-454E-B550-034252BBF7FA}" presName="childText" presStyleLbl="bgAcc1" presStyleIdx="0" presStyleCnt="4" custScaleX="392641" custScaleY="144709" custLinFactNeighborX="1692" custLinFactNeighborY="3493">
        <dgm:presLayoutVars>
          <dgm:bulletEnabled val="1"/>
        </dgm:presLayoutVars>
      </dgm:prSet>
      <dgm:spPr/>
    </dgm:pt>
    <dgm:pt modelId="{34F3A5E8-7738-4228-B420-5E0BE45C9BDF}" type="pres">
      <dgm:prSet presAssocID="{4B8C9274-378E-4433-A3AB-F5B2A839D478}" presName="Name13" presStyleLbl="parChTrans1D2" presStyleIdx="1" presStyleCnt="4"/>
      <dgm:spPr/>
    </dgm:pt>
    <dgm:pt modelId="{7E7474F3-A5B7-41E0-A25A-BEDD91FD8F70}" type="pres">
      <dgm:prSet presAssocID="{DF2E5298-388D-404C-81B8-07D7EBC3A20C}" presName="childText" presStyleLbl="bgAcc1" presStyleIdx="1" presStyleCnt="4" custScaleX="388961" custScaleY="146585" custLinFactNeighborX="1692" custLinFactNeighborY="41945">
        <dgm:presLayoutVars>
          <dgm:bulletEnabled val="1"/>
        </dgm:presLayoutVars>
      </dgm:prSet>
      <dgm:spPr/>
    </dgm:pt>
    <dgm:pt modelId="{153BF93E-8B33-4722-9B5B-3F1E4864BF1C}" type="pres">
      <dgm:prSet presAssocID="{35B83CAE-CF2C-4F59-A493-6FE19B72A88F}" presName="Name13" presStyleLbl="parChTrans1D2" presStyleIdx="2" presStyleCnt="4"/>
      <dgm:spPr/>
    </dgm:pt>
    <dgm:pt modelId="{EAF1C0E0-9AE1-4610-A6F2-E1493CBF0E84}" type="pres">
      <dgm:prSet presAssocID="{A84F672C-69A8-4CFA-9699-69E774705360}" presName="childText" presStyleLbl="bgAcc1" presStyleIdx="2" presStyleCnt="4" custScaleX="389387" custLinFactNeighborY="40238">
        <dgm:presLayoutVars>
          <dgm:bulletEnabled val="1"/>
        </dgm:presLayoutVars>
      </dgm:prSet>
      <dgm:spPr/>
    </dgm:pt>
    <dgm:pt modelId="{B1E1B81A-E015-4774-8C78-F51298BBC445}" type="pres">
      <dgm:prSet presAssocID="{32C0DD34-9D6F-4508-BF10-68AF3BCD408D}" presName="Name13" presStyleLbl="parChTrans1D2" presStyleIdx="3" presStyleCnt="4"/>
      <dgm:spPr/>
    </dgm:pt>
    <dgm:pt modelId="{184A2B7D-4101-4B53-8A45-158E280BE7EC}" type="pres">
      <dgm:prSet presAssocID="{730FC77D-BFA7-4610-85AC-DDB66D5C2F9A}" presName="childText" presStyleLbl="bgAcc1" presStyleIdx="3" presStyleCnt="4" custScaleX="389387" custLinFactNeighborY="59080">
        <dgm:presLayoutVars>
          <dgm:bulletEnabled val="1"/>
        </dgm:presLayoutVars>
      </dgm:prSet>
      <dgm:spPr/>
    </dgm:pt>
  </dgm:ptLst>
  <dgm:cxnLst>
    <dgm:cxn modelId="{A0EA2B06-D8FA-4625-BF40-3FD29F9139B8}" type="presOf" srcId="{4B8C9274-378E-4433-A3AB-F5B2A839D478}" destId="{34F3A5E8-7738-4228-B420-5E0BE45C9BDF}" srcOrd="0" destOrd="0" presId="urn:microsoft.com/office/officeart/2005/8/layout/hierarchy3"/>
    <dgm:cxn modelId="{2D38341A-E2F9-4213-A2DB-3C8661F4D618}" type="presOf" srcId="{FA29D220-1A6F-420C-91CE-294053C03147}" destId="{8259B5D0-4ADF-4228-BF8C-8CF90708AF5B}" srcOrd="1" destOrd="0" presId="urn:microsoft.com/office/officeart/2005/8/layout/hierarchy3"/>
    <dgm:cxn modelId="{2F408B30-235B-40CF-A87E-201B6D04DE8E}" type="presOf" srcId="{5FD64336-80A1-42E8-9810-BF6899B415D7}" destId="{66F37088-AFD2-4CDF-A8D8-1B09CC5DBBFB}" srcOrd="0" destOrd="0" presId="urn:microsoft.com/office/officeart/2005/8/layout/hierarchy3"/>
    <dgm:cxn modelId="{E32BF840-1533-4CB2-9389-7C8ECD88361A}" type="presOf" srcId="{A84F672C-69A8-4CFA-9699-69E774705360}" destId="{EAF1C0E0-9AE1-4610-A6F2-E1493CBF0E84}" srcOrd="0" destOrd="0" presId="urn:microsoft.com/office/officeart/2005/8/layout/hierarchy3"/>
    <dgm:cxn modelId="{276E935E-8E23-4499-B52E-6D98BE05EAD4}" type="presOf" srcId="{018C6793-8FF3-4832-921D-FF08F4E3B836}" destId="{C8B24676-8DBA-44C7-A5D4-49B0ADB5050B}" srcOrd="0" destOrd="0" presId="urn:microsoft.com/office/officeart/2005/8/layout/hierarchy3"/>
    <dgm:cxn modelId="{5E05B941-F115-40AA-87CB-937E22EAAF6A}" type="presOf" srcId="{35B83CAE-CF2C-4F59-A493-6FE19B72A88F}" destId="{153BF93E-8B33-4722-9B5B-3F1E4864BF1C}" srcOrd="0" destOrd="0" presId="urn:microsoft.com/office/officeart/2005/8/layout/hierarchy3"/>
    <dgm:cxn modelId="{CF64624C-3214-4F83-9EFC-F553272D27C1}" type="presOf" srcId="{FA29D220-1A6F-420C-91CE-294053C03147}" destId="{D1156688-997E-4080-8FC3-EF61F4BF4B0F}" srcOrd="0" destOrd="0" presId="urn:microsoft.com/office/officeart/2005/8/layout/hierarchy3"/>
    <dgm:cxn modelId="{3B26E17C-4EC4-437C-A9BF-CD741AE52185}" type="presOf" srcId="{730FC77D-BFA7-4610-85AC-DDB66D5C2F9A}" destId="{184A2B7D-4101-4B53-8A45-158E280BE7EC}" srcOrd="0" destOrd="0" presId="urn:microsoft.com/office/officeart/2005/8/layout/hierarchy3"/>
    <dgm:cxn modelId="{E62ED895-A0DF-416D-8F22-7C4BAB9926BA}" srcId="{FA29D220-1A6F-420C-91CE-294053C03147}" destId="{05C30859-CEBB-454E-B550-034252BBF7FA}" srcOrd="0" destOrd="0" parTransId="{5FD64336-80A1-42E8-9810-BF6899B415D7}" sibTransId="{6A5A66E9-268E-44B9-9E52-D51DEE1B306D}"/>
    <dgm:cxn modelId="{E53A8C9F-AB4E-4B97-80E2-ABCC16D45965}" srcId="{018C6793-8FF3-4832-921D-FF08F4E3B836}" destId="{FA29D220-1A6F-420C-91CE-294053C03147}" srcOrd="0" destOrd="0" parTransId="{245F56F4-007A-4A5F-99AE-4D7848A072A1}" sibTransId="{DB13E048-0512-4DB1-8F51-B02A8E76562B}"/>
    <dgm:cxn modelId="{14A682A2-F6B3-440A-8A01-3CF6545D9F81}" srcId="{FA29D220-1A6F-420C-91CE-294053C03147}" destId="{A84F672C-69A8-4CFA-9699-69E774705360}" srcOrd="2" destOrd="0" parTransId="{35B83CAE-CF2C-4F59-A493-6FE19B72A88F}" sibTransId="{F8FD863C-82E9-4394-BA30-813E54426346}"/>
    <dgm:cxn modelId="{4C5398B6-C96C-4C7F-96F2-F8399E059E93}" type="presOf" srcId="{DF2E5298-388D-404C-81B8-07D7EBC3A20C}" destId="{7E7474F3-A5B7-41E0-A25A-BEDD91FD8F70}" srcOrd="0" destOrd="0" presId="urn:microsoft.com/office/officeart/2005/8/layout/hierarchy3"/>
    <dgm:cxn modelId="{C538AFBC-C80C-48E8-9E8C-997E87BFE361}" type="presOf" srcId="{05C30859-CEBB-454E-B550-034252BBF7FA}" destId="{6709DC8C-A8EF-40B0-A484-04A5C60443B9}" srcOrd="0" destOrd="0" presId="urn:microsoft.com/office/officeart/2005/8/layout/hierarchy3"/>
    <dgm:cxn modelId="{A451F4D2-FC6E-4114-A047-85001AB28BCE}" srcId="{FA29D220-1A6F-420C-91CE-294053C03147}" destId="{DF2E5298-388D-404C-81B8-07D7EBC3A20C}" srcOrd="1" destOrd="0" parTransId="{4B8C9274-378E-4433-A3AB-F5B2A839D478}" sibTransId="{C74D1B78-1372-4E5A-89D2-8D2CC12DB415}"/>
    <dgm:cxn modelId="{CAAF68D4-5923-4ABA-8E7F-5095236432A0}" type="presOf" srcId="{32C0DD34-9D6F-4508-BF10-68AF3BCD408D}" destId="{B1E1B81A-E015-4774-8C78-F51298BBC445}" srcOrd="0" destOrd="0" presId="urn:microsoft.com/office/officeart/2005/8/layout/hierarchy3"/>
    <dgm:cxn modelId="{23E8BADB-89AA-48FF-82D1-53563579F090}" srcId="{FA29D220-1A6F-420C-91CE-294053C03147}" destId="{730FC77D-BFA7-4610-85AC-DDB66D5C2F9A}" srcOrd="3" destOrd="0" parTransId="{32C0DD34-9D6F-4508-BF10-68AF3BCD408D}" sibTransId="{4D3A70C3-369A-4E66-AA1E-2ADC8ACE1EB4}"/>
    <dgm:cxn modelId="{B17739C3-AAA2-41A9-9B80-90AF8E99435F}" type="presParOf" srcId="{C8B24676-8DBA-44C7-A5D4-49B0ADB5050B}" destId="{8E81D10B-F54E-4DD9-A055-A73438FA9A40}" srcOrd="0" destOrd="0" presId="urn:microsoft.com/office/officeart/2005/8/layout/hierarchy3"/>
    <dgm:cxn modelId="{E29FC7F6-4BC7-4B08-80EA-B6DC4DDE09FD}" type="presParOf" srcId="{8E81D10B-F54E-4DD9-A055-A73438FA9A40}" destId="{0F0EC9B9-2497-4955-969B-68221947AFD4}" srcOrd="0" destOrd="0" presId="urn:microsoft.com/office/officeart/2005/8/layout/hierarchy3"/>
    <dgm:cxn modelId="{1DEA8B01-ADB2-4FFF-B5BF-C167E0E5937B}" type="presParOf" srcId="{0F0EC9B9-2497-4955-969B-68221947AFD4}" destId="{D1156688-997E-4080-8FC3-EF61F4BF4B0F}" srcOrd="0" destOrd="0" presId="urn:microsoft.com/office/officeart/2005/8/layout/hierarchy3"/>
    <dgm:cxn modelId="{E5E0E7C9-5F80-435E-87C6-E0ED83E2B655}" type="presParOf" srcId="{0F0EC9B9-2497-4955-969B-68221947AFD4}" destId="{8259B5D0-4ADF-4228-BF8C-8CF90708AF5B}" srcOrd="1" destOrd="0" presId="urn:microsoft.com/office/officeart/2005/8/layout/hierarchy3"/>
    <dgm:cxn modelId="{2D33CEAC-03DA-4FBA-A2A1-C64767D897D8}" type="presParOf" srcId="{8E81D10B-F54E-4DD9-A055-A73438FA9A40}" destId="{C9248DB1-9043-4777-A0CF-CE4E1DF46C4D}" srcOrd="1" destOrd="0" presId="urn:microsoft.com/office/officeart/2005/8/layout/hierarchy3"/>
    <dgm:cxn modelId="{30054115-1478-4BE8-A0E2-DC8C4F215105}" type="presParOf" srcId="{C9248DB1-9043-4777-A0CF-CE4E1DF46C4D}" destId="{66F37088-AFD2-4CDF-A8D8-1B09CC5DBBFB}" srcOrd="0" destOrd="0" presId="urn:microsoft.com/office/officeart/2005/8/layout/hierarchy3"/>
    <dgm:cxn modelId="{BB8EC117-985E-4280-B238-F67A89233CAF}" type="presParOf" srcId="{C9248DB1-9043-4777-A0CF-CE4E1DF46C4D}" destId="{6709DC8C-A8EF-40B0-A484-04A5C60443B9}" srcOrd="1" destOrd="0" presId="urn:microsoft.com/office/officeart/2005/8/layout/hierarchy3"/>
    <dgm:cxn modelId="{A2FE75B1-BDE5-4AD6-8825-3DE07164F64E}" type="presParOf" srcId="{C9248DB1-9043-4777-A0CF-CE4E1DF46C4D}" destId="{34F3A5E8-7738-4228-B420-5E0BE45C9BDF}" srcOrd="2" destOrd="0" presId="urn:microsoft.com/office/officeart/2005/8/layout/hierarchy3"/>
    <dgm:cxn modelId="{52A221B4-7A14-47D6-830B-9B6E2E8ED092}" type="presParOf" srcId="{C9248DB1-9043-4777-A0CF-CE4E1DF46C4D}" destId="{7E7474F3-A5B7-41E0-A25A-BEDD91FD8F70}" srcOrd="3" destOrd="0" presId="urn:microsoft.com/office/officeart/2005/8/layout/hierarchy3"/>
    <dgm:cxn modelId="{DCFE0E59-635E-48EC-A637-BCC3CC9FD619}" type="presParOf" srcId="{C9248DB1-9043-4777-A0CF-CE4E1DF46C4D}" destId="{153BF93E-8B33-4722-9B5B-3F1E4864BF1C}" srcOrd="4" destOrd="0" presId="urn:microsoft.com/office/officeart/2005/8/layout/hierarchy3"/>
    <dgm:cxn modelId="{98C18F7E-4F86-4974-B382-B5B10B0B53F4}" type="presParOf" srcId="{C9248DB1-9043-4777-A0CF-CE4E1DF46C4D}" destId="{EAF1C0E0-9AE1-4610-A6F2-E1493CBF0E84}" srcOrd="5" destOrd="0" presId="urn:microsoft.com/office/officeart/2005/8/layout/hierarchy3"/>
    <dgm:cxn modelId="{CAD785FE-FB07-4384-91C1-C11FD06A7D0B}" type="presParOf" srcId="{C9248DB1-9043-4777-A0CF-CE4E1DF46C4D}" destId="{B1E1B81A-E015-4774-8C78-F51298BBC445}" srcOrd="6" destOrd="0" presId="urn:microsoft.com/office/officeart/2005/8/layout/hierarchy3"/>
    <dgm:cxn modelId="{9788F27A-0BA3-4F39-993C-008362D9237C}" type="presParOf" srcId="{C9248DB1-9043-4777-A0CF-CE4E1DF46C4D}" destId="{184A2B7D-4101-4B53-8A45-158E280BE7EC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56688-997E-4080-8FC3-EF61F4BF4B0F}">
      <dsp:nvSpPr>
        <dsp:cNvPr id="0" name=""/>
        <dsp:cNvSpPr/>
      </dsp:nvSpPr>
      <dsp:spPr>
        <a:xfrm>
          <a:off x="10230" y="0"/>
          <a:ext cx="4300019" cy="52792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b="1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Республике Мордовия медицинская помощь пациентам с ОКС оказывается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93" y="15463"/>
        <a:ext cx="4269093" cy="497003"/>
      </dsp:txXfrm>
    </dsp:sp>
    <dsp:sp modelId="{C7448C7B-ECE5-41E2-88BD-9C701258B3FB}">
      <dsp:nvSpPr>
        <dsp:cNvPr id="0" name=""/>
        <dsp:cNvSpPr/>
      </dsp:nvSpPr>
      <dsp:spPr>
        <a:xfrm>
          <a:off x="440232" y="527929"/>
          <a:ext cx="430001" cy="396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333"/>
              </a:lnTo>
              <a:lnTo>
                <a:pt x="430001" y="3963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88D22-D2BE-495E-B67A-3E138B650B1D}">
      <dsp:nvSpPr>
        <dsp:cNvPr id="0" name=""/>
        <dsp:cNvSpPr/>
      </dsp:nvSpPr>
      <dsp:spPr>
        <a:xfrm>
          <a:off x="870234" y="660298"/>
          <a:ext cx="3326193" cy="527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kern="1200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базе ГБУЗ Республики Мордовия «МРЦКБ» (РСЦ №2)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5697" y="675761"/>
        <a:ext cx="3295267" cy="497003"/>
      </dsp:txXfrm>
    </dsp:sp>
    <dsp:sp modelId="{66F37088-AFD2-4CDF-A8D8-1B09CC5DBBFB}">
      <dsp:nvSpPr>
        <dsp:cNvPr id="0" name=""/>
        <dsp:cNvSpPr/>
      </dsp:nvSpPr>
      <dsp:spPr>
        <a:xfrm>
          <a:off x="440232" y="527929"/>
          <a:ext cx="444294" cy="1074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4686"/>
              </a:lnTo>
              <a:lnTo>
                <a:pt x="444294" y="10746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9DC8C-A8EF-40B0-A484-04A5C60443B9}">
      <dsp:nvSpPr>
        <dsp:cNvPr id="0" name=""/>
        <dsp:cNvSpPr/>
      </dsp:nvSpPr>
      <dsp:spPr>
        <a:xfrm>
          <a:off x="884526" y="1338651"/>
          <a:ext cx="3316589" cy="527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kern="1200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базе ГБУЗ Республики Мордовия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400" b="1" kern="1200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altLang="ru-RU" sz="1400" b="1" kern="1200" dirty="0" err="1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Краснослободская</a:t>
          </a:r>
          <a:r>
            <a:rPr lang="ru-RU" altLang="ru-RU" sz="1400" b="1" kern="1200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ЦРБ» (ПСО)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9989" y="1354114"/>
        <a:ext cx="3285663" cy="497003"/>
      </dsp:txXfrm>
    </dsp:sp>
    <dsp:sp modelId="{34F3A5E8-7738-4228-B420-5E0BE45C9BDF}">
      <dsp:nvSpPr>
        <dsp:cNvPr id="0" name=""/>
        <dsp:cNvSpPr/>
      </dsp:nvSpPr>
      <dsp:spPr>
        <a:xfrm>
          <a:off x="440232" y="527929"/>
          <a:ext cx="444294" cy="1731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372"/>
              </a:lnTo>
              <a:lnTo>
                <a:pt x="444294" y="173137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474F3-A5B7-41E0-A25A-BEDD91FD8F70}">
      <dsp:nvSpPr>
        <dsp:cNvPr id="0" name=""/>
        <dsp:cNvSpPr/>
      </dsp:nvSpPr>
      <dsp:spPr>
        <a:xfrm>
          <a:off x="884526" y="1995337"/>
          <a:ext cx="3285505" cy="527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kern="1200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базе ГБУЗ Республики Мордовия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400" b="1" kern="1200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«Комсомольская ЦРБ» (ПСО)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9989" y="2010800"/>
        <a:ext cx="3254579" cy="497003"/>
      </dsp:txXfrm>
    </dsp:sp>
    <dsp:sp modelId="{153BF93E-8B33-4722-9B5B-3F1E4864BF1C}">
      <dsp:nvSpPr>
        <dsp:cNvPr id="0" name=""/>
        <dsp:cNvSpPr/>
      </dsp:nvSpPr>
      <dsp:spPr>
        <a:xfrm>
          <a:off x="440232" y="527929"/>
          <a:ext cx="430001" cy="2376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6070"/>
              </a:lnTo>
              <a:lnTo>
                <a:pt x="430001" y="23760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1C0E0-9AE1-4610-A6F2-E1493CBF0E84}">
      <dsp:nvSpPr>
        <dsp:cNvPr id="0" name=""/>
        <dsp:cNvSpPr/>
      </dsp:nvSpPr>
      <dsp:spPr>
        <a:xfrm>
          <a:off x="870234" y="2640034"/>
          <a:ext cx="3289103" cy="527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kern="1200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базе ГБУЗ Республики Мордовия «РКБ №4» (РСЦ №1)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5697" y="2655497"/>
        <a:ext cx="3258177" cy="497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56688-997E-4080-8FC3-EF61F4BF4B0F}">
      <dsp:nvSpPr>
        <dsp:cNvPr id="0" name=""/>
        <dsp:cNvSpPr/>
      </dsp:nvSpPr>
      <dsp:spPr>
        <a:xfrm>
          <a:off x="1666" y="144015"/>
          <a:ext cx="4389155" cy="1112024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b="1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Республике Мордовия функционируют 2 отделения </a:t>
          </a:r>
          <a:r>
            <a:rPr lang="ru-RU" altLang="ru-RU" sz="1600" b="1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рентгенхирургических</a:t>
          </a:r>
          <a:r>
            <a:rPr lang="ru-RU" altLang="ru-RU" sz="1600" b="1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методов диагностики и лечения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36" y="176585"/>
        <a:ext cx="4324015" cy="1046884"/>
      </dsp:txXfrm>
    </dsp:sp>
    <dsp:sp modelId="{C7448C7B-ECE5-41E2-88BD-9C701258B3FB}">
      <dsp:nvSpPr>
        <dsp:cNvPr id="0" name=""/>
        <dsp:cNvSpPr/>
      </dsp:nvSpPr>
      <dsp:spPr>
        <a:xfrm>
          <a:off x="440581" y="1256039"/>
          <a:ext cx="438915" cy="470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695"/>
              </a:lnTo>
              <a:lnTo>
                <a:pt x="438915" y="4706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88D22-D2BE-495E-B67A-3E138B650B1D}">
      <dsp:nvSpPr>
        <dsp:cNvPr id="0" name=""/>
        <dsp:cNvSpPr/>
      </dsp:nvSpPr>
      <dsp:spPr>
        <a:xfrm>
          <a:off x="879497" y="1457298"/>
          <a:ext cx="3395143" cy="538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kern="1200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базе ГБУЗ Республики Мордовия «РКБ №4» (РСЦ №1)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5280" y="1473081"/>
        <a:ext cx="3363577" cy="507307"/>
      </dsp:txXfrm>
    </dsp:sp>
    <dsp:sp modelId="{153BF93E-8B33-4722-9B5B-3F1E4864BF1C}">
      <dsp:nvSpPr>
        <dsp:cNvPr id="0" name=""/>
        <dsp:cNvSpPr/>
      </dsp:nvSpPr>
      <dsp:spPr>
        <a:xfrm>
          <a:off x="440581" y="1256039"/>
          <a:ext cx="438915" cy="1144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4286"/>
              </a:lnTo>
              <a:lnTo>
                <a:pt x="438915" y="1144286"/>
              </a:lnTo>
            </a:path>
          </a:pathLst>
        </a:custGeom>
        <a:noFill/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1C0E0-9AE1-4610-A6F2-E1493CBF0E84}">
      <dsp:nvSpPr>
        <dsp:cNvPr id="0" name=""/>
        <dsp:cNvSpPr/>
      </dsp:nvSpPr>
      <dsp:spPr>
        <a:xfrm>
          <a:off x="879497" y="2130890"/>
          <a:ext cx="3357284" cy="538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kern="1200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базе ГБУЗ Республики Мордовия «МРЦКБ» (РСЦ №2)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5280" y="2146673"/>
        <a:ext cx="3325718" cy="5073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56688-997E-4080-8FC3-EF61F4BF4B0F}">
      <dsp:nvSpPr>
        <dsp:cNvPr id="0" name=""/>
        <dsp:cNvSpPr/>
      </dsp:nvSpPr>
      <dsp:spPr>
        <a:xfrm>
          <a:off x="30651" y="0"/>
          <a:ext cx="4115159" cy="4426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b="1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Республике Мордовия медицинская помощь пациентам с ОНМК оказывается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17" y="12966"/>
        <a:ext cx="4089227" cy="416743"/>
      </dsp:txXfrm>
    </dsp:sp>
    <dsp:sp modelId="{C7448C7B-ECE5-41E2-88BD-9C701258B3FB}">
      <dsp:nvSpPr>
        <dsp:cNvPr id="0" name=""/>
        <dsp:cNvSpPr/>
      </dsp:nvSpPr>
      <dsp:spPr>
        <a:xfrm>
          <a:off x="442167" y="442675"/>
          <a:ext cx="411515" cy="378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931"/>
              </a:lnTo>
              <a:lnTo>
                <a:pt x="411515" y="3789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88D22-D2BE-495E-B67A-3E138B650B1D}">
      <dsp:nvSpPr>
        <dsp:cNvPr id="0" name=""/>
        <dsp:cNvSpPr/>
      </dsp:nvSpPr>
      <dsp:spPr>
        <a:xfrm>
          <a:off x="853683" y="568990"/>
          <a:ext cx="3183198" cy="5052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kern="1200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базе ГБУЗ Республики Мордовия «РКБ №4» (РСЦ №1)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8481" y="583788"/>
        <a:ext cx="3153602" cy="475637"/>
      </dsp:txXfrm>
    </dsp:sp>
    <dsp:sp modelId="{153BF93E-8B33-4722-9B5B-3F1E4864BF1C}">
      <dsp:nvSpPr>
        <dsp:cNvPr id="0" name=""/>
        <dsp:cNvSpPr/>
      </dsp:nvSpPr>
      <dsp:spPr>
        <a:xfrm>
          <a:off x="442167" y="442675"/>
          <a:ext cx="411515" cy="1010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0473"/>
              </a:lnTo>
              <a:lnTo>
                <a:pt x="411515" y="1010473"/>
              </a:lnTo>
            </a:path>
          </a:pathLst>
        </a:custGeom>
        <a:noFill/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1C0E0-9AE1-4610-A6F2-E1493CBF0E84}">
      <dsp:nvSpPr>
        <dsp:cNvPr id="0" name=""/>
        <dsp:cNvSpPr/>
      </dsp:nvSpPr>
      <dsp:spPr>
        <a:xfrm>
          <a:off x="853683" y="1200532"/>
          <a:ext cx="3147703" cy="5052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kern="1200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базе ГБУЗ Республики Мордовия «МРЦКБ» (РСЦ №2)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8481" y="1215330"/>
        <a:ext cx="3118107" cy="475637"/>
      </dsp:txXfrm>
    </dsp:sp>
    <dsp:sp modelId="{508A5C53-850E-45BC-9083-5FD3A1251287}">
      <dsp:nvSpPr>
        <dsp:cNvPr id="0" name=""/>
        <dsp:cNvSpPr/>
      </dsp:nvSpPr>
      <dsp:spPr>
        <a:xfrm>
          <a:off x="442167" y="442675"/>
          <a:ext cx="411515" cy="1642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015"/>
              </a:lnTo>
              <a:lnTo>
                <a:pt x="411515" y="16420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7D679-9206-41C9-B8AB-6F8711481C6D}">
      <dsp:nvSpPr>
        <dsp:cNvPr id="0" name=""/>
        <dsp:cNvSpPr/>
      </dsp:nvSpPr>
      <dsp:spPr>
        <a:xfrm>
          <a:off x="853683" y="1832074"/>
          <a:ext cx="3147703" cy="5052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kern="1200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базе ГБУЗ Республики Мордовия «Рузаевская ЦРБ» (ПСО)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8481" y="1846872"/>
        <a:ext cx="3118107" cy="475637"/>
      </dsp:txXfrm>
    </dsp:sp>
    <dsp:sp modelId="{B71E1FA6-0EAF-4EFD-87F5-487166235F42}">
      <dsp:nvSpPr>
        <dsp:cNvPr id="0" name=""/>
        <dsp:cNvSpPr/>
      </dsp:nvSpPr>
      <dsp:spPr>
        <a:xfrm>
          <a:off x="442167" y="442675"/>
          <a:ext cx="411515" cy="2273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3558"/>
              </a:lnTo>
              <a:lnTo>
                <a:pt x="411515" y="227355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68558-B4F1-4742-AE24-F20A380488F9}">
      <dsp:nvSpPr>
        <dsp:cNvPr id="0" name=""/>
        <dsp:cNvSpPr/>
      </dsp:nvSpPr>
      <dsp:spPr>
        <a:xfrm>
          <a:off x="853683" y="2463616"/>
          <a:ext cx="3147703" cy="5052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kern="1200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базе ГБУЗ Республики Мордовия «</a:t>
          </a:r>
          <a:r>
            <a:rPr lang="ru-RU" altLang="ru-RU" sz="1400" b="1" kern="1200" dirty="0" err="1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Краснослободская</a:t>
          </a:r>
          <a:r>
            <a:rPr lang="ru-RU" altLang="ru-RU" sz="1400" b="1" kern="1200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ЦРБ» (ПСО)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8481" y="2478414"/>
        <a:ext cx="3118107" cy="475637"/>
      </dsp:txXfrm>
    </dsp:sp>
    <dsp:sp modelId="{F179B5B3-69F6-4FB4-8005-E23049495AF6}">
      <dsp:nvSpPr>
        <dsp:cNvPr id="0" name=""/>
        <dsp:cNvSpPr/>
      </dsp:nvSpPr>
      <dsp:spPr>
        <a:xfrm>
          <a:off x="442167" y="442675"/>
          <a:ext cx="411515" cy="2905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5100"/>
              </a:lnTo>
              <a:lnTo>
                <a:pt x="411515" y="29051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AC81E-B9B7-4E5C-AEBD-57F01492A9F8}">
      <dsp:nvSpPr>
        <dsp:cNvPr id="0" name=""/>
        <dsp:cNvSpPr/>
      </dsp:nvSpPr>
      <dsp:spPr>
        <a:xfrm>
          <a:off x="853683" y="3095159"/>
          <a:ext cx="3147703" cy="5052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kern="1200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базе ГБУЗ Республики Мордовия «Комсомольская ЦРБ» (ПСО)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8481" y="3109957"/>
        <a:ext cx="3118107" cy="4756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56688-997E-4080-8FC3-EF61F4BF4B0F}">
      <dsp:nvSpPr>
        <dsp:cNvPr id="0" name=""/>
        <dsp:cNvSpPr/>
      </dsp:nvSpPr>
      <dsp:spPr>
        <a:xfrm>
          <a:off x="983" y="545630"/>
          <a:ext cx="2590321" cy="31802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охвата Д наблюдением</a:t>
          </a:r>
        </a:p>
      </dsp:txBody>
      <dsp:txXfrm>
        <a:off x="10298" y="554945"/>
        <a:ext cx="2571691" cy="299393"/>
      </dsp:txXfrm>
    </dsp:sp>
    <dsp:sp modelId="{66F37088-AFD2-4CDF-A8D8-1B09CC5DBBFB}">
      <dsp:nvSpPr>
        <dsp:cNvPr id="0" name=""/>
        <dsp:cNvSpPr/>
      </dsp:nvSpPr>
      <dsp:spPr>
        <a:xfrm>
          <a:off x="260015" y="863654"/>
          <a:ext cx="267641" cy="359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988"/>
              </a:lnTo>
              <a:lnTo>
                <a:pt x="267641" y="35998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9DC8C-A8EF-40B0-A484-04A5C60443B9}">
      <dsp:nvSpPr>
        <dsp:cNvPr id="0" name=""/>
        <dsp:cNvSpPr/>
      </dsp:nvSpPr>
      <dsp:spPr>
        <a:xfrm>
          <a:off x="527657" y="993538"/>
          <a:ext cx="1997905" cy="460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200" b="1" kern="1200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Снижение количества обострений хронических форм ИБС и ЦВБ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136" y="1007017"/>
        <a:ext cx="1970947" cy="433250"/>
      </dsp:txXfrm>
    </dsp:sp>
    <dsp:sp modelId="{34F3A5E8-7738-4228-B420-5E0BE45C9BDF}">
      <dsp:nvSpPr>
        <dsp:cNvPr id="0" name=""/>
        <dsp:cNvSpPr/>
      </dsp:nvSpPr>
      <dsp:spPr>
        <a:xfrm>
          <a:off x="260015" y="863654"/>
          <a:ext cx="267641" cy="1024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4972"/>
              </a:lnTo>
              <a:lnTo>
                <a:pt x="267641" y="102497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474F3-A5B7-41E0-A25A-BEDD91FD8F70}">
      <dsp:nvSpPr>
        <dsp:cNvPr id="0" name=""/>
        <dsp:cNvSpPr/>
      </dsp:nvSpPr>
      <dsp:spPr>
        <a:xfrm>
          <a:off x="527657" y="1655539"/>
          <a:ext cx="1979180" cy="466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200" b="1" kern="1200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Снижение вызовов  бригад СП и снижение нагрузки на СМП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311" y="1669193"/>
        <a:ext cx="1951872" cy="438866"/>
      </dsp:txXfrm>
    </dsp:sp>
    <dsp:sp modelId="{153BF93E-8B33-4722-9B5B-3F1E4864BF1C}">
      <dsp:nvSpPr>
        <dsp:cNvPr id="0" name=""/>
        <dsp:cNvSpPr/>
      </dsp:nvSpPr>
      <dsp:spPr>
        <a:xfrm>
          <a:off x="260015" y="863654"/>
          <a:ext cx="259032" cy="1491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1149"/>
              </a:lnTo>
              <a:lnTo>
                <a:pt x="259032" y="149114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1C0E0-9AE1-4610-A6F2-E1493CBF0E84}">
      <dsp:nvSpPr>
        <dsp:cNvPr id="0" name=""/>
        <dsp:cNvSpPr/>
      </dsp:nvSpPr>
      <dsp:spPr>
        <a:xfrm>
          <a:off x="519047" y="2195791"/>
          <a:ext cx="1981348" cy="318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200" b="1" kern="120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Снижение частоты повторных ОНМК и ОКС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362" y="2205106"/>
        <a:ext cx="1962718" cy="299393"/>
      </dsp:txXfrm>
    </dsp:sp>
    <dsp:sp modelId="{B1E1B81A-E015-4774-8C78-F51298BBC445}">
      <dsp:nvSpPr>
        <dsp:cNvPr id="0" name=""/>
        <dsp:cNvSpPr/>
      </dsp:nvSpPr>
      <dsp:spPr>
        <a:xfrm>
          <a:off x="260015" y="863654"/>
          <a:ext cx="259032" cy="1948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8600"/>
              </a:lnTo>
              <a:lnTo>
                <a:pt x="259032" y="19486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4A2B7D-4101-4B53-8A45-158E280BE7EC}">
      <dsp:nvSpPr>
        <dsp:cNvPr id="0" name=""/>
        <dsp:cNvSpPr/>
      </dsp:nvSpPr>
      <dsp:spPr>
        <a:xfrm>
          <a:off x="519047" y="2653243"/>
          <a:ext cx="1981348" cy="318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200" b="1" kern="1200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Снижение </a:t>
          </a:r>
          <a:r>
            <a:rPr lang="ru-RU" altLang="ru-RU" sz="1200" b="1" kern="1200" dirty="0" err="1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инвалидизации</a:t>
          </a:r>
          <a:r>
            <a:rPr lang="ru-RU" altLang="ru-RU" sz="1200" b="1" kern="1200" dirty="0">
              <a:solidFill>
                <a:srgbClr val="271D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при БСК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362" y="2662558"/>
        <a:ext cx="1962718" cy="299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8B41A-DEF0-409F-A890-F1A622E822B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B62D5-3537-4B39-B973-DFF5284A5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849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B62D5-3537-4B39-B973-DFF5284A562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40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45A29CF-B99E-4962-9121-B7E38E64E525}" type="slidenum">
              <a:rPr lang="ru-RU" altLang="ru-RU">
                <a:solidFill>
                  <a:srgbClr val="000000"/>
                </a:solidFill>
                <a:latin typeface="Calibri" pitchFamily="34" charset="0"/>
              </a:rPr>
              <a:pPr/>
              <a:t>6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0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45A29CF-B99E-4962-9121-B7E38E64E525}" type="slidenum">
              <a:rPr lang="ru-RU" altLang="ru-RU">
                <a:solidFill>
                  <a:srgbClr val="000000"/>
                </a:solidFill>
                <a:latin typeface="Calibri" pitchFamily="34" charset="0"/>
              </a:rPr>
              <a:pPr/>
              <a:t>9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149066-E4C6-47B3-8EC0-05C9D45857F0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3CC60F-A7C7-4DC4-A283-40F7DB0C97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51090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  <p:sldLayoutId id="2147484226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chart" Target="../charts/chart2.xml"/><Relationship Id="rId4" Type="http://schemas.openxmlformats.org/officeDocument/2006/relationships/diagramData" Target="../diagrams/data1.xml"/><Relationship Id="rId9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chart" Target="../charts/chart4.xml"/><Relationship Id="rId4" Type="http://schemas.openxmlformats.org/officeDocument/2006/relationships/image" Target="../media/image8.jpe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chart" Target="../charts/chart13.xml"/><Relationship Id="rId7" Type="http://schemas.openxmlformats.org/officeDocument/2006/relationships/diagramLayout" Target="../diagrams/layout4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5" Type="http://schemas.openxmlformats.org/officeDocument/2006/relationships/image" Target="../media/image6.png"/><Relationship Id="rId10" Type="http://schemas.microsoft.com/office/2007/relationships/diagramDrawing" Target="../diagrams/drawing4.xml"/><Relationship Id="rId4" Type="http://schemas.openxmlformats.org/officeDocument/2006/relationships/chart" Target="../charts/chart14.xml"/><Relationship Id="rId9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chart" Target="../charts/char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84498" y="2060848"/>
            <a:ext cx="8089088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55" y="43561"/>
            <a:ext cx="1062393" cy="10623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2060848"/>
            <a:ext cx="88569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Проекта по снижению смертности от сердечно-сосудистых заболеваний </a:t>
            </a: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Республике Мордовия </a:t>
            </a: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(итоги 2023 года, задачи на 2024 г.)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57" y="1251033"/>
            <a:ext cx="4615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МИНИСТЕРСТВО ЗДРАВООХРАНЕНИЯ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РЕСПУБЛИКИ МОРДОВИЯ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871" b="99449" l="0" r="100000">
                        <a14:foregroundMark x1="39824" y1="40243" x2="62823" y2="38920"/>
                        <a14:foregroundMark x1="44234" y1="51488" x2="64524" y2="42448"/>
                        <a14:foregroundMark x1="50977" y1="49724" x2="50347" y2="83793"/>
                        <a14:foregroundMark x1="34089" y1="36604" x2="38626" y2="36384"/>
                        <a14:foregroundMark x1="41336" y1="41896" x2="42533" y2="42007"/>
                        <a14:foregroundMark x1="41210" y1="54576" x2="45621" y2="57111"/>
                        <a14:foregroundMark x1="53308" y1="57442" x2="57278" y2="54686"/>
                        <a14:foregroundMark x1="13043" y1="45535" x2="17895" y2="45535"/>
                        <a14:foregroundMark x1="25646" y1="48291" x2="30057" y2="64498"/>
                        <a14:foregroundMark x1="14367" y1="60639" x2="21865" y2="54355"/>
                        <a14:foregroundMark x1="3214" y1="50496" x2="13989" y2="54355"/>
                        <a14:foregroundMark x1="77820" y1="53252" x2="85507" y2="52591"/>
                        <a14:foregroundMark x1="91115" y1="42007" x2="96723" y2="38037"/>
                        <a14:foregroundMark x1="91115" y1="34509" x2="89792" y2="42999"/>
                        <a14:foregroundMark x1="88595" y1="35391" x2="88595" y2="44212"/>
                        <a14:foregroundMark x1="87209" y1="38037" x2="91808" y2="33297"/>
                        <a14:foregroundMark x1="93951" y1="58986" x2="97669" y2="57552"/>
                        <a14:foregroundMark x1="1134" y1="91510" x2="2142" y2="78942"/>
                        <a14:foregroundMark x1="1575" y1="97685" x2="99874" y2="96803"/>
                        <a14:foregroundMark x1="3970" y1="36714" x2="8696" y2="37045"/>
                        <a14:foregroundMark x1="32892" y1="71885" x2="40895" y2="53252"/>
                        <a14:foregroundMark x1="61059" y1="77288" x2="74858" y2="48071"/>
                        <a14:backgroundMark x1="1008" y1="27453" x2="17769" y2="30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0710" r="-1010"/>
          <a:stretch/>
        </p:blipFill>
        <p:spPr>
          <a:xfrm>
            <a:off x="21613" y="4365104"/>
            <a:ext cx="9144001" cy="2482606"/>
          </a:xfrm>
          <a:prstGeom prst="rect">
            <a:avLst/>
          </a:prstGeom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4613064" y="5653088"/>
            <a:ext cx="46078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 dirty="0">
                <a:cs typeface="Times New Roman" pitchFamily="18" charset="0"/>
              </a:rPr>
              <a:t>Главный внештатный специалист Минздрава РМ,</a:t>
            </a:r>
          </a:p>
          <a:p>
            <a:pPr eaLnBrk="1" hangingPunct="1"/>
            <a:r>
              <a:rPr lang="ru-RU" altLang="ru-RU" sz="1400" b="1" dirty="0">
                <a:cs typeface="Times New Roman" pitchFamily="18" charset="0"/>
              </a:rPr>
              <a:t>Главный врач ГБУЗ Республики Мордовия «РКБ №1»</a:t>
            </a:r>
          </a:p>
          <a:p>
            <a:pPr eaLnBrk="1" hangingPunct="1"/>
            <a:r>
              <a:rPr lang="ru-RU" altLang="ru-RU" sz="1400" b="1" dirty="0" err="1">
                <a:cs typeface="Times New Roman" pitchFamily="18" charset="0"/>
              </a:rPr>
              <a:t>Д.А.Амелькин</a:t>
            </a:r>
            <a:endParaRPr lang="ru-RU" altLang="ru-RU" sz="14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793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 txBox="1">
            <a:spLocks noChangeArrowheads="1"/>
          </p:cNvSpPr>
          <p:nvPr/>
        </p:nvSpPr>
        <p:spPr bwMode="auto">
          <a:xfrm>
            <a:off x="0" y="78387"/>
            <a:ext cx="9144000" cy="7651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ru-RU" altLang="ru-RU" sz="1600" b="1" dirty="0">
                <a:solidFill>
                  <a:prstClr val="white"/>
                </a:solidFill>
                <a:latin typeface="Georgia" pitchFamily="18" charset="0"/>
              </a:rPr>
              <a:t>Резервы: </a:t>
            </a:r>
            <a:r>
              <a:rPr lang="ru-RU" sz="1600" b="1" dirty="0">
                <a:solidFill>
                  <a:srgbClr val="FFFFFF"/>
                </a:solidFill>
                <a:latin typeface="Arial" panose="020B0604020202020204" pitchFamily="34" charset="0"/>
              </a:rPr>
              <a:t>фокус на </a:t>
            </a:r>
            <a:r>
              <a:rPr lang="ru-RU" sz="1600" b="1" dirty="0">
                <a:solidFill>
                  <a:srgbClr val="F9B900"/>
                </a:solidFill>
                <a:latin typeface="Arial" panose="020B0604020202020204" pitchFamily="34" charset="0"/>
              </a:rPr>
              <a:t>примордиальную и первичную </a:t>
            </a:r>
            <a:r>
              <a:rPr lang="ru-RU" sz="1600" b="1" dirty="0">
                <a:solidFill>
                  <a:srgbClr val="FFFFFF"/>
                </a:solidFill>
                <a:latin typeface="Arial" panose="020B0604020202020204" pitchFamily="34" charset="0"/>
              </a:rPr>
              <a:t>профилактику</a:t>
            </a:r>
            <a:endParaRPr lang="ru-RU" altLang="ru-RU" sz="1600" b="1" dirty="0">
              <a:solidFill>
                <a:prstClr val="white"/>
              </a:solidFill>
              <a:latin typeface="Georgia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79513" y="980728"/>
            <a:ext cx="5328591" cy="4824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7" y="980729"/>
            <a:ext cx="4324842" cy="2911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20987" y="4257681"/>
            <a:ext cx="3419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001F5F"/>
                </a:solidFill>
                <a:latin typeface="Arial" panose="020B0604020202020204" pitchFamily="34" charset="0"/>
              </a:rPr>
              <a:t>Необходим акцент на </a:t>
            </a: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</a:rPr>
              <a:t>раннее выявление и коррекцию </a:t>
            </a:r>
            <a:r>
              <a:rPr lang="ru-RU" sz="1500" b="1" dirty="0">
                <a:solidFill>
                  <a:srgbClr val="001F5F"/>
                </a:solidFill>
                <a:latin typeface="Arial" panose="020B0604020202020204" pitchFamily="34" charset="0"/>
              </a:rPr>
              <a:t>факторов риска </a:t>
            </a:r>
            <a:r>
              <a:rPr lang="ru-RU" sz="1500" dirty="0">
                <a:solidFill>
                  <a:srgbClr val="001F5F"/>
                </a:solidFill>
                <a:latin typeface="Arial" panose="020B0604020202020204" pitchFamily="34" charset="0"/>
              </a:rPr>
              <a:t>и </a:t>
            </a:r>
            <a:r>
              <a:rPr lang="ru-RU" sz="1500" b="1" dirty="0">
                <a:solidFill>
                  <a:srgbClr val="001F5F"/>
                </a:solidFill>
                <a:latin typeface="Arial" panose="020B0604020202020204" pitchFamily="34" charset="0"/>
              </a:rPr>
              <a:t>сердечно-сосудистых заболеваний </a:t>
            </a:r>
            <a:r>
              <a:rPr lang="ru-RU" sz="1500" dirty="0">
                <a:solidFill>
                  <a:srgbClr val="001F5F"/>
                </a:solidFill>
                <a:latin typeface="Arial" panose="020B0604020202020204" pitchFamily="34" charset="0"/>
              </a:rPr>
              <a:t>для реализации </a:t>
            </a:r>
            <a:r>
              <a:rPr lang="ru-RU" sz="1500" b="1" dirty="0">
                <a:solidFill>
                  <a:srgbClr val="001F5F"/>
                </a:solidFill>
                <a:latin typeface="Arial" panose="020B0604020202020204" pitchFamily="34" charset="0"/>
              </a:rPr>
              <a:t>программ первичной профилактики</a:t>
            </a:r>
            <a:r>
              <a:rPr lang="ru-RU" sz="1500" dirty="0">
                <a:solidFill>
                  <a:srgbClr val="001F5F"/>
                </a:solidFill>
                <a:latin typeface="Arial" panose="020B0604020202020204" pitchFamily="34" charset="0"/>
              </a:rPr>
              <a:t>, в первую очередь, </a:t>
            </a:r>
          </a:p>
          <a:p>
            <a:r>
              <a:rPr lang="ru-RU" sz="1500" dirty="0">
                <a:solidFill>
                  <a:srgbClr val="001F5F"/>
                </a:solidFill>
                <a:latin typeface="Arial" panose="020B0604020202020204" pitchFamily="34" charset="0"/>
              </a:rPr>
              <a:t>среди 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</a:rPr>
              <a:t>лиц трудоспособного возраста</a:t>
            </a:r>
            <a:endParaRPr lang="ru-RU" sz="1500" dirty="0">
              <a:solidFill>
                <a:srgbClr val="FF0000"/>
              </a:solidFill>
            </a:endParaRPr>
          </a:p>
        </p:txBody>
      </p:sp>
      <p:sp>
        <p:nvSpPr>
          <p:cNvPr id="7" name="Параллелограмм 6"/>
          <p:cNvSpPr/>
          <p:nvPr/>
        </p:nvSpPr>
        <p:spPr>
          <a:xfrm>
            <a:off x="323528" y="1124744"/>
            <a:ext cx="1800200" cy="1296144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Данные по лицам,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прошедшим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диспансеризацию: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3" y="6381328"/>
            <a:ext cx="3816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данным ФГБУ «НМИЦ </a:t>
            </a:r>
            <a:r>
              <a:rPr lang="ru-RU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им.В.А.Алмазова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10939674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/>
          </p:nvPr>
        </p:nvGraphicFramePr>
        <p:xfrm>
          <a:off x="179512" y="980728"/>
          <a:ext cx="2736304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ПОВЫШЕНИЯ ОХВАТА ДИСПАНСЕРНЫМ НАБЛЮДЕНИЕМ ПРИ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ОСТРЫХ ФОРМАХ 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БСК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/>
                        <a:t>Темниковская</a:t>
                      </a:r>
                      <a:r>
                        <a:rPr lang="ru-RU" sz="1400" dirty="0"/>
                        <a:t> ЦРБ</a:t>
                      </a:r>
                    </a:p>
                    <a:p>
                      <a:r>
                        <a:rPr lang="ru-RU" sz="1400" dirty="0" err="1"/>
                        <a:t>Теньгушевская</a:t>
                      </a:r>
                      <a:r>
                        <a:rPr lang="ru-RU" sz="1400" baseline="0" dirty="0"/>
                        <a:t> РБ</a:t>
                      </a:r>
                    </a:p>
                    <a:p>
                      <a:r>
                        <a:rPr lang="ru-RU" sz="1400" baseline="0" dirty="0" err="1"/>
                        <a:t>Ковылкинская</a:t>
                      </a:r>
                      <a:r>
                        <a:rPr lang="ru-RU" sz="1400" baseline="0" dirty="0"/>
                        <a:t> ЦРБ</a:t>
                      </a:r>
                    </a:p>
                    <a:p>
                      <a:r>
                        <a:rPr lang="ru-RU" sz="1400" baseline="0" dirty="0" err="1"/>
                        <a:t>Инсарская</a:t>
                      </a:r>
                      <a:r>
                        <a:rPr lang="ru-RU" sz="1400" baseline="0" dirty="0"/>
                        <a:t> РБ</a:t>
                      </a:r>
                    </a:p>
                    <a:p>
                      <a:r>
                        <a:rPr lang="ru-RU" sz="1400" baseline="0" dirty="0" err="1"/>
                        <a:t>Атяшевская</a:t>
                      </a:r>
                      <a:r>
                        <a:rPr lang="ru-RU" sz="1400" baseline="0" dirty="0"/>
                        <a:t> РБ</a:t>
                      </a:r>
                    </a:p>
                    <a:p>
                      <a:r>
                        <a:rPr lang="ru-RU" sz="1400" baseline="0" dirty="0"/>
                        <a:t>Дубенская РБ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Прямоугольник 13"/>
          <p:cNvSpPr txBox="1"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ru-RU" altLang="ru-RU" sz="1600" b="1" dirty="0">
                <a:solidFill>
                  <a:prstClr val="white"/>
                </a:solidFill>
                <a:latin typeface="Georgia" pitchFamily="18" charset="0"/>
              </a:rPr>
              <a:t>Приоритетные направления дальнейшего снижения смертности от сердечно-сосудистой патологии в разрезе медицинских организаций РМ</a:t>
            </a:r>
          </a:p>
        </p:txBody>
      </p:sp>
      <p:graphicFrame>
        <p:nvGraphicFramePr>
          <p:cNvPr id="7" name="Объект 2"/>
          <p:cNvGraphicFramePr>
            <a:graphicFrameLocks/>
          </p:cNvGraphicFramePr>
          <p:nvPr/>
        </p:nvGraphicFramePr>
        <p:xfrm>
          <a:off x="3023828" y="980728"/>
          <a:ext cx="2844316" cy="260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17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ПОВЫШЕНИЯ ОХВАТА   ДИСПАНСЕРНЫМ НАБЛЮДЕНИЕМ ПАЦИЕНТОВ С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ХРОНИЧЕСКИМИ ФОРМАМИ 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БСК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073">
                <a:tc>
                  <a:txBody>
                    <a:bodyPr/>
                    <a:lstStyle/>
                    <a:p>
                      <a:r>
                        <a:rPr lang="ru-RU" sz="1400" dirty="0"/>
                        <a:t>З-Полянская РБ</a:t>
                      </a:r>
                    </a:p>
                    <a:p>
                      <a:r>
                        <a:rPr lang="ru-RU" sz="1400" dirty="0" err="1"/>
                        <a:t>Теньгушевская</a:t>
                      </a:r>
                      <a:r>
                        <a:rPr lang="ru-RU" sz="1400" baseline="0" dirty="0"/>
                        <a:t> РБ</a:t>
                      </a:r>
                    </a:p>
                    <a:p>
                      <a:r>
                        <a:rPr lang="ru-RU" sz="1400" baseline="0" dirty="0"/>
                        <a:t>Поликлиника №2</a:t>
                      </a:r>
                    </a:p>
                    <a:p>
                      <a:r>
                        <a:rPr lang="ru-RU" sz="1400" baseline="0" dirty="0" err="1"/>
                        <a:t>Инсарская</a:t>
                      </a:r>
                      <a:r>
                        <a:rPr lang="ru-RU" sz="1400" baseline="0" dirty="0"/>
                        <a:t> РБ</a:t>
                      </a:r>
                    </a:p>
                    <a:p>
                      <a:r>
                        <a:rPr lang="ru-RU" sz="1400" baseline="0" dirty="0" err="1"/>
                        <a:t>Атяшевская</a:t>
                      </a:r>
                      <a:r>
                        <a:rPr lang="ru-RU" sz="1400" baseline="0" dirty="0"/>
                        <a:t> РБ</a:t>
                      </a:r>
                    </a:p>
                    <a:p>
                      <a:r>
                        <a:rPr lang="ru-RU" sz="1400" baseline="0" dirty="0"/>
                        <a:t>Дубенская РБ</a:t>
                      </a:r>
                    </a:p>
                    <a:p>
                      <a:r>
                        <a:rPr lang="ru-RU" sz="1400" baseline="0" dirty="0"/>
                        <a:t>Комсомольская ЦРБ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Объект 2"/>
          <p:cNvGraphicFramePr>
            <a:graphicFrameLocks/>
          </p:cNvGraphicFramePr>
          <p:nvPr/>
        </p:nvGraphicFramePr>
        <p:xfrm>
          <a:off x="6156176" y="980728"/>
          <a:ext cx="2844316" cy="2912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1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УЛУЧШЕНИЕ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КАЧЕСТВА ДИСПАНСЕРНОГО НАБЛЮДЕНИЯ 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ПАЦИЕНТОВ С БСК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1159">
                <a:tc>
                  <a:txBody>
                    <a:bodyPr/>
                    <a:lstStyle/>
                    <a:p>
                      <a:r>
                        <a:rPr lang="ru-RU" sz="1400" baseline="0" dirty="0" err="1"/>
                        <a:t>Атяшевская</a:t>
                      </a:r>
                      <a:r>
                        <a:rPr lang="ru-RU" sz="1400" baseline="0" dirty="0"/>
                        <a:t> РБ</a:t>
                      </a:r>
                    </a:p>
                    <a:p>
                      <a:r>
                        <a:rPr lang="ru-RU" sz="1400" baseline="0" dirty="0"/>
                        <a:t>Комсомольская РБ</a:t>
                      </a:r>
                      <a:endParaRPr lang="ru-RU" sz="1400" dirty="0"/>
                    </a:p>
                    <a:p>
                      <a:r>
                        <a:rPr lang="ru-RU" sz="1400" dirty="0"/>
                        <a:t>З-Полянская РБ</a:t>
                      </a:r>
                    </a:p>
                    <a:p>
                      <a:r>
                        <a:rPr lang="ru-RU" sz="1400" dirty="0" err="1"/>
                        <a:t>Темниковская</a:t>
                      </a:r>
                      <a:r>
                        <a:rPr lang="ru-RU" sz="1400" dirty="0"/>
                        <a:t> РБ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/>
                        <a:t>Краснослободская</a:t>
                      </a:r>
                      <a:r>
                        <a:rPr lang="ru-RU" sz="1400" dirty="0"/>
                        <a:t> ЦРБ</a:t>
                      </a:r>
                    </a:p>
                    <a:p>
                      <a:r>
                        <a:rPr lang="ru-RU" sz="1400" dirty="0" err="1"/>
                        <a:t>Теньгушевская</a:t>
                      </a:r>
                      <a:r>
                        <a:rPr lang="ru-RU" sz="1400" baseline="0" dirty="0"/>
                        <a:t> РБ</a:t>
                      </a:r>
                    </a:p>
                    <a:p>
                      <a:r>
                        <a:rPr lang="ru-RU" sz="1400" baseline="0" dirty="0" err="1"/>
                        <a:t>Инсарская</a:t>
                      </a:r>
                      <a:r>
                        <a:rPr lang="ru-RU" sz="1400" baseline="0" dirty="0"/>
                        <a:t> РБ</a:t>
                      </a:r>
                    </a:p>
                    <a:p>
                      <a:r>
                        <a:rPr lang="ru-RU" sz="1400" baseline="0" dirty="0"/>
                        <a:t>Рузаевская ЦРБ</a:t>
                      </a:r>
                    </a:p>
                    <a:p>
                      <a:r>
                        <a:rPr lang="ru-RU" sz="1400" baseline="0" dirty="0"/>
                        <a:t>РЖД-Медицина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Объект 2"/>
          <p:cNvGraphicFramePr>
            <a:graphicFrameLocks/>
          </p:cNvGraphicFramePr>
          <p:nvPr/>
        </p:nvGraphicFramePr>
        <p:xfrm>
          <a:off x="269632" y="3915112"/>
          <a:ext cx="2736304" cy="2607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АКТИВНОЕ</a:t>
                      </a:r>
                      <a:r>
                        <a:rPr lang="ru-RU" sz="140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ВЫЯВЛЕНИЕ  </a:t>
                      </a:r>
                      <a:r>
                        <a:rPr lang="ru-RU" sz="14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ПАЦИЕНТОВ С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БСК И 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ПОСТАНОВКА</a:t>
                      </a:r>
                      <a:r>
                        <a:rPr lang="ru-RU" sz="140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ИХ НА  Д УЧЕТ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/>
                        <a:t>Ст.Шайговская</a:t>
                      </a:r>
                      <a:r>
                        <a:rPr lang="ru-RU" sz="1400" dirty="0"/>
                        <a:t> РБ</a:t>
                      </a:r>
                    </a:p>
                    <a:p>
                      <a:r>
                        <a:rPr lang="ru-RU" sz="1400" dirty="0" err="1"/>
                        <a:t>Темниковская</a:t>
                      </a:r>
                      <a:r>
                        <a:rPr lang="ru-RU" sz="1400" dirty="0"/>
                        <a:t> ЦРБ</a:t>
                      </a:r>
                    </a:p>
                    <a:p>
                      <a:r>
                        <a:rPr lang="ru-RU" sz="1400" dirty="0" err="1"/>
                        <a:t>Теньгушевская</a:t>
                      </a:r>
                      <a:r>
                        <a:rPr lang="ru-RU" sz="1400" baseline="0" dirty="0"/>
                        <a:t> РБ</a:t>
                      </a:r>
                    </a:p>
                    <a:p>
                      <a:r>
                        <a:rPr lang="ru-RU" sz="1400" baseline="0" dirty="0" err="1"/>
                        <a:t>Ковылкинская</a:t>
                      </a:r>
                      <a:r>
                        <a:rPr lang="ru-RU" sz="1400" baseline="0" dirty="0"/>
                        <a:t> ЦРБ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З-Полянская РБ</a:t>
                      </a:r>
                    </a:p>
                    <a:p>
                      <a:r>
                        <a:rPr lang="ru-RU" sz="1400" baseline="0" dirty="0" err="1"/>
                        <a:t>Ардатовская</a:t>
                      </a:r>
                      <a:r>
                        <a:rPr lang="ru-RU" sz="1400" baseline="0" dirty="0"/>
                        <a:t> РБ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err="1"/>
                        <a:t>Атяшевская</a:t>
                      </a:r>
                      <a:r>
                        <a:rPr lang="ru-RU" sz="1400" baseline="0" dirty="0"/>
                        <a:t> РБ</a:t>
                      </a:r>
                    </a:p>
                    <a:p>
                      <a:r>
                        <a:rPr lang="ru-RU" sz="1400" baseline="0" dirty="0"/>
                        <a:t>Поликлиника №2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Объект 2"/>
          <p:cNvGraphicFramePr>
            <a:graphicFrameLocks/>
          </p:cNvGraphicFramePr>
          <p:nvPr/>
        </p:nvGraphicFramePr>
        <p:xfrm>
          <a:off x="3203848" y="3901440"/>
          <a:ext cx="2736304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575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baseline="0" dirty="0">
                          <a:solidFill>
                            <a:srgbClr val="1F3863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ПОВЫШЕНИЕ </a:t>
                      </a:r>
                      <a:r>
                        <a:rPr lang="ru-RU" sz="1400" b="1" i="0" u="none" strike="noStrike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ЭФФЕКТИВНОСТИ ДОГОСПИТАЛЬНОЙ ПОМОЩИ</a:t>
                      </a:r>
                      <a:endParaRPr lang="ru-RU" sz="1400" b="0" i="0" u="none" strike="noStrike" baseline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1400" b="1" i="0" u="none" strike="noStrike" baseline="0" dirty="0">
                          <a:solidFill>
                            <a:srgbClr val="1F3863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(ИНФОРМИРОВАНИЕ НАСЕЛЕНИЯ, МАРШРУТИЗАЦИЯ, РАБОТА СЛУЖБЫ СМП)</a:t>
                      </a:r>
                      <a:r>
                        <a:rPr lang="ru-RU" sz="1400" b="0" i="0" u="none" strike="noStrike" baseline="0" dirty="0">
                          <a:solidFill>
                            <a:srgbClr val="1F3863"/>
                          </a:solidFill>
                          <a:latin typeface="Arial" panose="020B0604020202020204" pitchFamily="34" charset="0"/>
                        </a:rPr>
                        <a:t>	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/>
                        <a:t>Темниковская</a:t>
                      </a:r>
                      <a:r>
                        <a:rPr lang="ru-RU" sz="1400" dirty="0"/>
                        <a:t> РБ</a:t>
                      </a:r>
                    </a:p>
                    <a:p>
                      <a:r>
                        <a:rPr lang="ru-RU" sz="1400" dirty="0" err="1"/>
                        <a:t>Теньгушевская</a:t>
                      </a:r>
                      <a:r>
                        <a:rPr lang="ru-RU" sz="1400" baseline="0" dirty="0"/>
                        <a:t> РБ</a:t>
                      </a:r>
                    </a:p>
                    <a:p>
                      <a:r>
                        <a:rPr lang="ru-RU" sz="1400" baseline="0" dirty="0" err="1"/>
                        <a:t>Торбеевская</a:t>
                      </a:r>
                      <a:r>
                        <a:rPr lang="ru-RU" sz="1400" baseline="0" dirty="0"/>
                        <a:t> ЦРБ</a:t>
                      </a:r>
                    </a:p>
                    <a:p>
                      <a:r>
                        <a:rPr lang="ru-RU" sz="1400" baseline="0" dirty="0" err="1"/>
                        <a:t>Ковылкинская</a:t>
                      </a:r>
                      <a:r>
                        <a:rPr lang="ru-RU" sz="1400" baseline="0" dirty="0"/>
                        <a:t> ЦРБ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З-Полянская РБ</a:t>
                      </a:r>
                    </a:p>
                    <a:p>
                      <a:r>
                        <a:rPr lang="ru-RU" sz="1400" baseline="0" dirty="0" err="1"/>
                        <a:t>Ардатовская</a:t>
                      </a:r>
                      <a:r>
                        <a:rPr lang="ru-RU" sz="1400" baseline="0" dirty="0"/>
                        <a:t> РБ</a:t>
                      </a:r>
                    </a:p>
                    <a:p>
                      <a:r>
                        <a:rPr lang="ru-RU" sz="1400" baseline="0" dirty="0" err="1"/>
                        <a:t>Атяшевская</a:t>
                      </a:r>
                      <a:r>
                        <a:rPr lang="ru-RU" sz="1400" baseline="0" dirty="0"/>
                        <a:t> РБ</a:t>
                      </a:r>
                    </a:p>
                    <a:p>
                      <a:r>
                        <a:rPr lang="ru-RU" sz="1400" baseline="0" dirty="0"/>
                        <a:t>Рузаевская ЦРБ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Объект 2"/>
          <p:cNvGraphicFramePr>
            <a:graphicFrameLocks/>
          </p:cNvGraphicFramePr>
          <p:nvPr/>
        </p:nvGraphicFramePr>
        <p:xfrm>
          <a:off x="6264188" y="3933056"/>
          <a:ext cx="2736304" cy="1679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1829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alt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СВОЕВРЕМЕННАЯ РЕАЛИЗАЦИЯ ПРОГРАММЫ </a:t>
                      </a:r>
                      <a:r>
                        <a:rPr lang="ru-RU" altLang="ru-RU" sz="1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ЛЬГОТНОГО ЛЕКАРСТВЕННОГО ОБЕСПЕЧЕНИЯ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384">
                <a:tc>
                  <a:txBody>
                    <a:bodyPr/>
                    <a:lstStyle/>
                    <a:p>
                      <a:r>
                        <a:rPr lang="ru-RU" sz="1400" dirty="0" err="1"/>
                        <a:t>Ст.Шайговская</a:t>
                      </a:r>
                      <a:r>
                        <a:rPr lang="ru-RU" sz="1400" dirty="0"/>
                        <a:t> РБ</a:t>
                      </a:r>
                    </a:p>
                    <a:p>
                      <a:r>
                        <a:rPr lang="ru-RU" sz="1400" dirty="0" err="1"/>
                        <a:t>Теньгушевская</a:t>
                      </a:r>
                      <a:r>
                        <a:rPr lang="ru-RU" sz="1400" baseline="0" dirty="0"/>
                        <a:t> РБ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10065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204864"/>
            <a:ext cx="8712968" cy="110799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9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Gadugi" pitchFamily="34" charset="0"/>
              </a:rPr>
              <a:t>СПАСИБО   ЗА  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47209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160000"/>
                <a:lumMod val="160000"/>
              </a:schemeClr>
            </a:gs>
            <a:gs pos="32000">
              <a:schemeClr val="bg2">
                <a:tint val="94000"/>
                <a:shade val="94000"/>
                <a:satMod val="160000"/>
                <a:lumMod val="130000"/>
              </a:schemeClr>
            </a:gs>
            <a:gs pos="100000">
              <a:schemeClr val="bg2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object 36"/>
          <p:cNvSpPr txBox="1">
            <a:spLocks noChangeArrowheads="1"/>
          </p:cNvSpPr>
          <p:nvPr/>
        </p:nvSpPr>
        <p:spPr bwMode="auto">
          <a:xfrm>
            <a:off x="2051720" y="832679"/>
            <a:ext cx="5270420" cy="3821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50800"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 prst="relaxedInset"/>
            <a:bevelB prst="convex"/>
          </a:sp3d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sz="2400" b="1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Мониторинг  6  показателей (2023 г.)</a:t>
            </a:r>
          </a:p>
        </p:txBody>
      </p:sp>
      <p:sp>
        <p:nvSpPr>
          <p:cNvPr id="2" name="Прямоугольник 47"/>
          <p:cNvSpPr>
            <a:spLocks noChangeArrowheads="1"/>
          </p:cNvSpPr>
          <p:nvPr/>
        </p:nvSpPr>
        <p:spPr bwMode="auto">
          <a:xfrm>
            <a:off x="5330908" y="2517346"/>
            <a:ext cx="3706812" cy="1728788"/>
          </a:xfrm>
          <a:prstGeom prst="rect">
            <a:avLst/>
          </a:prstGeom>
          <a:solidFill>
            <a:srgbClr val="A0FEF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chemeClr val="hlink"/>
                </a:solidFill>
                <a:latin typeface="+mn-lt"/>
                <a:cs typeface="Times New Roman" panose="02020603050405020304" pitchFamily="18" charset="0"/>
              </a:rPr>
              <a:t>Летальность больных с БСК среди лиц с БСК, состоящих под диспансерным наблюдением (умершие от БСК / число лиц с БСК, состоящих под диспансерным наблюдением)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(ЦП – 1,48)</a:t>
            </a:r>
          </a:p>
        </p:txBody>
      </p:sp>
      <p:sp>
        <p:nvSpPr>
          <p:cNvPr id="4" name="Прямоугольник 47"/>
          <p:cNvSpPr>
            <a:spLocks noChangeArrowheads="1"/>
          </p:cNvSpPr>
          <p:nvPr/>
        </p:nvSpPr>
        <p:spPr bwMode="auto">
          <a:xfrm>
            <a:off x="5330908" y="1689341"/>
            <a:ext cx="3779837" cy="574675"/>
          </a:xfrm>
          <a:prstGeom prst="rect">
            <a:avLst/>
          </a:prstGeom>
          <a:solidFill>
            <a:srgbClr val="A0FEF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Больничная летальность от ИМ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(ЦП -8,4%)</a:t>
            </a:r>
          </a:p>
        </p:txBody>
      </p:sp>
      <p:sp>
        <p:nvSpPr>
          <p:cNvPr id="5" name="Прямоугольник 47"/>
          <p:cNvSpPr>
            <a:spLocks noChangeArrowheads="1"/>
          </p:cNvSpPr>
          <p:nvPr/>
        </p:nvSpPr>
        <p:spPr bwMode="auto">
          <a:xfrm>
            <a:off x="207167" y="1689341"/>
            <a:ext cx="3863181" cy="720725"/>
          </a:xfrm>
          <a:prstGeom prst="rect">
            <a:avLst/>
          </a:prstGeom>
          <a:solidFill>
            <a:srgbClr val="A0FEF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Больничная летальность от ОНМК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(ЦП – 13,5%)</a:t>
            </a:r>
          </a:p>
        </p:txBody>
      </p:sp>
      <p:sp>
        <p:nvSpPr>
          <p:cNvPr id="6" name="Прямоугольник 47"/>
          <p:cNvSpPr>
            <a:spLocks noChangeArrowheads="1"/>
          </p:cNvSpPr>
          <p:nvPr/>
        </p:nvSpPr>
        <p:spPr bwMode="auto">
          <a:xfrm>
            <a:off x="207168" y="4477009"/>
            <a:ext cx="3852863" cy="1944687"/>
          </a:xfrm>
          <a:prstGeom prst="rect">
            <a:avLst/>
          </a:prstGeom>
          <a:solidFill>
            <a:srgbClr val="A0FEF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chemeClr val="hlink"/>
                </a:solidFill>
                <a:latin typeface="+mn-lt"/>
                <a:cs typeface="Times New Roman" panose="02020603050405020304" pitchFamily="18" charset="0"/>
              </a:rPr>
              <a:t>Доля лиц с БСК, состоящих под «Д» наблюдением, получивших в текущем году медицинские услуги в рамках «Д» наблюдения от всех 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chemeClr val="hlink"/>
                </a:solidFill>
                <a:latin typeface="+mn-lt"/>
                <a:cs typeface="Times New Roman" panose="02020603050405020304" pitchFamily="18" charset="0"/>
              </a:rPr>
              <a:t>пациентов с БСК, состоящих под «Д» наблюдением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(ЦП – 70%)</a:t>
            </a:r>
          </a:p>
        </p:txBody>
      </p:sp>
      <p:sp>
        <p:nvSpPr>
          <p:cNvPr id="7" name="Прямоугольник 47"/>
          <p:cNvSpPr>
            <a:spLocks noChangeArrowheads="1"/>
          </p:cNvSpPr>
          <p:nvPr/>
        </p:nvSpPr>
        <p:spPr bwMode="auto">
          <a:xfrm>
            <a:off x="207168" y="2687286"/>
            <a:ext cx="3863182" cy="1085651"/>
          </a:xfrm>
          <a:prstGeom prst="rect">
            <a:avLst/>
          </a:prstGeom>
          <a:solidFill>
            <a:srgbClr val="A0FEF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Количество </a:t>
            </a:r>
            <a:r>
              <a:rPr lang="ru-RU" altLang="ru-RU" sz="1600" b="1" dirty="0" err="1">
                <a:solidFill>
                  <a:schemeClr val="hlink"/>
                </a:solidFill>
                <a:latin typeface="+mn-lt"/>
                <a:cs typeface="Times New Roman" pitchFamily="18" charset="0"/>
              </a:rPr>
              <a:t>рентгенэндоваскулярных</a:t>
            </a:r>
            <a:r>
              <a:rPr lang="ru-RU" altLang="ru-RU" sz="1600" b="1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 вмешательств в лечебных целях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(ЦП – 1745)</a:t>
            </a:r>
          </a:p>
        </p:txBody>
      </p:sp>
      <p:sp>
        <p:nvSpPr>
          <p:cNvPr id="8" name="Прямоугольник 47"/>
          <p:cNvSpPr>
            <a:spLocks noChangeArrowheads="1"/>
          </p:cNvSpPr>
          <p:nvPr/>
        </p:nvSpPr>
        <p:spPr bwMode="auto">
          <a:xfrm>
            <a:off x="5330908" y="4484980"/>
            <a:ext cx="3779837" cy="2305050"/>
          </a:xfrm>
          <a:prstGeom prst="rect">
            <a:avLst/>
          </a:prstGeom>
          <a:solidFill>
            <a:srgbClr val="A0FEF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chemeClr val="hlink"/>
                </a:solidFill>
                <a:latin typeface="+mn-lt"/>
                <a:cs typeface="Times New Roman" panose="02020603050405020304" pitchFamily="18" charset="0"/>
              </a:rPr>
              <a:t>Доля лиц, которые перенесли ОНМК, ИМ, а также которым были выполнены АКШ, ТБКА и </a:t>
            </a:r>
            <a:r>
              <a:rPr lang="ru-RU" altLang="ru-RU" sz="1600" b="1" dirty="0" err="1">
                <a:solidFill>
                  <a:schemeClr val="hlink"/>
                </a:solidFill>
                <a:latin typeface="+mn-lt"/>
                <a:cs typeface="Times New Roman" panose="02020603050405020304" pitchFamily="18" charset="0"/>
              </a:rPr>
              <a:t>катетерная</a:t>
            </a:r>
            <a:r>
              <a:rPr lang="ru-RU" altLang="ru-RU" sz="1600" b="1" dirty="0">
                <a:solidFill>
                  <a:schemeClr val="hlink"/>
                </a:solidFill>
                <a:latin typeface="+mn-lt"/>
                <a:cs typeface="Times New Roman" panose="02020603050405020304" pitchFamily="18" charset="0"/>
              </a:rPr>
              <a:t> абляция по поводу ССЗ, бесплатно получавших в отчетном году необходимые лекарственные препараты в амбулаторных условиях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(ЦП – 90%)</a:t>
            </a:r>
          </a:p>
        </p:txBody>
      </p:sp>
      <p:sp>
        <p:nvSpPr>
          <p:cNvPr id="58394" name="Line 26"/>
          <p:cNvSpPr>
            <a:spLocks noChangeShapeType="1"/>
          </p:cNvSpPr>
          <p:nvPr/>
        </p:nvSpPr>
        <p:spPr bwMode="auto">
          <a:xfrm flipV="1">
            <a:off x="4716016" y="1214835"/>
            <a:ext cx="0" cy="4234518"/>
          </a:xfrm>
          <a:prstGeom prst="line">
            <a:avLst/>
          </a:prstGeom>
          <a:noFill/>
          <a:ln w="1111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97" name="Line 29"/>
          <p:cNvSpPr>
            <a:spLocks noChangeShapeType="1"/>
          </p:cNvSpPr>
          <p:nvPr/>
        </p:nvSpPr>
        <p:spPr bwMode="auto">
          <a:xfrm flipV="1">
            <a:off x="4070349" y="2053171"/>
            <a:ext cx="1260559" cy="3468"/>
          </a:xfrm>
          <a:prstGeom prst="line">
            <a:avLst/>
          </a:prstGeom>
          <a:noFill/>
          <a:ln w="1111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98" name="Line 30"/>
          <p:cNvSpPr>
            <a:spLocks noChangeShapeType="1"/>
          </p:cNvSpPr>
          <p:nvPr/>
        </p:nvSpPr>
        <p:spPr bwMode="auto">
          <a:xfrm>
            <a:off x="4070350" y="5449353"/>
            <a:ext cx="1206500" cy="0"/>
          </a:xfrm>
          <a:prstGeom prst="line">
            <a:avLst/>
          </a:prstGeom>
          <a:noFill/>
          <a:ln w="1111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99" name="Line 31"/>
          <p:cNvSpPr>
            <a:spLocks noChangeShapeType="1"/>
          </p:cNvSpPr>
          <p:nvPr/>
        </p:nvSpPr>
        <p:spPr bwMode="auto">
          <a:xfrm>
            <a:off x="4070349" y="3216312"/>
            <a:ext cx="1260559" cy="0"/>
          </a:xfrm>
          <a:prstGeom prst="line">
            <a:avLst/>
          </a:prstGeom>
          <a:noFill/>
          <a:ln w="1111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52817" y="-3002"/>
            <a:ext cx="91902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1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lang="ru-RU" sz="210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РЕГИОНАЛЬНЫЙ ПРОЕКТ </a:t>
            </a:r>
          </a:p>
          <a:p>
            <a:pPr lvl="0" algn="ctr">
              <a:defRPr/>
            </a:pPr>
            <a:r>
              <a:rPr lang="ru-RU" sz="210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«БОРЬБА С СЕРДЕЧНО-СОСУДИСТЫМИ ЗАБОЛЕВАНИЯМИ»</a:t>
            </a:r>
            <a:endParaRPr lang="ru-RU" sz="50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99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109246" y="768524"/>
            <a:ext cx="8928991" cy="66170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Больничная летальность от инфаркта миокарда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(ЦЕЛЕВОЙ ПОКАЗАТЕЛЬ –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8,4%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" name="Овал 13"/>
          <p:cNvSpPr/>
          <p:nvPr/>
        </p:nvSpPr>
        <p:spPr>
          <a:xfrm>
            <a:off x="0" y="836712"/>
            <a:ext cx="576064" cy="5351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21390" y="29859"/>
            <a:ext cx="91902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1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lang="ru-RU" sz="210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РЕГИОНАЛЬНЫЙ ПРОЕКТ </a:t>
            </a:r>
          </a:p>
          <a:p>
            <a:pPr lvl="0" algn="ctr">
              <a:defRPr/>
            </a:pPr>
            <a:r>
              <a:rPr lang="ru-RU" sz="210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«БОРЬБА С СЕРДЕЧНО-СОСУДИСТЫМИ ЗАБОЛЕВАНИЯМИ»</a:t>
            </a:r>
            <a:endParaRPr lang="ru-RU" sz="50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pic>
        <p:nvPicPr>
          <p:cNvPr id="1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40" y="2192664"/>
            <a:ext cx="2162393" cy="166838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888" y="1493061"/>
            <a:ext cx="723840" cy="72384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998954" y="2378529"/>
            <a:ext cx="1729708" cy="1296651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о итогам </a:t>
            </a:r>
          </a:p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2023 г. показатель</a:t>
            </a:r>
          </a:p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достигнут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6973109"/>
              </p:ext>
            </p:extLst>
          </p:nvPr>
        </p:nvGraphicFramePr>
        <p:xfrm>
          <a:off x="35496" y="1628801"/>
          <a:ext cx="4320480" cy="3168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758837770"/>
              </p:ext>
            </p:extLst>
          </p:nvPr>
        </p:nvGraphicFramePr>
        <p:xfrm>
          <a:off x="4573741" y="4437112"/>
          <a:ext cx="4493410" cy="242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733599316"/>
              </p:ext>
            </p:extLst>
          </p:nvPr>
        </p:nvGraphicFramePr>
        <p:xfrm>
          <a:off x="4898285" y="4594820"/>
          <a:ext cx="4139952" cy="234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201452" y="4173958"/>
            <a:ext cx="512307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Летальность от ОИМ (%) и взаимосвязь с показателем ЧКВ</a:t>
            </a:r>
            <a:endParaRPr lang="ru-RU" sz="13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4241" y="5301208"/>
            <a:ext cx="3625388" cy="1080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в сосудистых отделения х было пролечено 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2285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пациентов с ОКС,  из них 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1181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  острым инфарктом миокарда</a:t>
            </a:r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117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109246" y="768523"/>
            <a:ext cx="8928991" cy="78826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рентгенэндоваскулярных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вмешательств в лечебных целях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(ЦЕЛЕВОЙ ПОКАЗАТЕЛЬ –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1,745 тыс. 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918076" y="2579732"/>
            <a:ext cx="1988367" cy="1368152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Медицинские организации  выполнили план за 2023 год по данному показателю</a:t>
            </a:r>
          </a:p>
        </p:txBody>
      </p:sp>
      <p:sp>
        <p:nvSpPr>
          <p:cNvPr id="14" name="Овал 13"/>
          <p:cNvSpPr/>
          <p:nvPr/>
        </p:nvSpPr>
        <p:spPr>
          <a:xfrm>
            <a:off x="0" y="895087"/>
            <a:ext cx="576064" cy="5351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21390" y="29859"/>
            <a:ext cx="91902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1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lang="ru-RU" sz="210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РЕГИОНАЛЬНЫЙ ПРОЕКТ </a:t>
            </a:r>
          </a:p>
          <a:p>
            <a:pPr lvl="0" algn="ctr">
              <a:defRPr/>
            </a:pPr>
            <a:r>
              <a:rPr lang="ru-RU" sz="210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«БОРЬБА С СЕРДЕЧНО-СОСУДИСТЫМИ ЗАБОЛЕВАНИЯМИ»</a:t>
            </a:r>
            <a:endParaRPr lang="ru-RU" sz="50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pic>
        <p:nvPicPr>
          <p:cNvPr id="19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56" y="4533736"/>
            <a:ext cx="2976696" cy="211074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594" y="1714872"/>
            <a:ext cx="850404" cy="850404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684766753"/>
              </p:ext>
            </p:extLst>
          </p:nvPr>
        </p:nvGraphicFramePr>
        <p:xfrm>
          <a:off x="179512" y="1628801"/>
          <a:ext cx="4392488" cy="2880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843650541"/>
              </p:ext>
            </p:extLst>
          </p:nvPr>
        </p:nvGraphicFramePr>
        <p:xfrm>
          <a:off x="4675466" y="4416896"/>
          <a:ext cx="4493410" cy="242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788024" y="4077072"/>
            <a:ext cx="4248472" cy="31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выполненных РЭВВ, ед.</a:t>
            </a:r>
            <a:endParaRPr lang="ru-RU" sz="1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32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109246" y="768523"/>
            <a:ext cx="8928991" cy="78826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Больничная летальность от острого нарушения мозгового кровообращения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(ЦЕЛЕВОЙ ПОКАЗАТЕЛЬ –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13,5%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926037" y="2414436"/>
            <a:ext cx="1988367" cy="1165702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 итогам 2023 г. показатель</a:t>
            </a:r>
          </a:p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достигнут</a:t>
            </a:r>
          </a:p>
        </p:txBody>
      </p:sp>
      <p:sp>
        <p:nvSpPr>
          <p:cNvPr id="14" name="Овал 13"/>
          <p:cNvSpPr/>
          <p:nvPr/>
        </p:nvSpPr>
        <p:spPr>
          <a:xfrm>
            <a:off x="0" y="895087"/>
            <a:ext cx="576064" cy="5351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21390" y="29859"/>
            <a:ext cx="91902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1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lang="ru-RU" sz="210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РЕГИОНАЛЬНЫЙ ПРОЕКТ </a:t>
            </a:r>
          </a:p>
          <a:p>
            <a:pPr lvl="0" algn="ctr">
              <a:defRPr/>
            </a:pPr>
            <a:r>
              <a:rPr lang="ru-RU" sz="210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«БОРЬБА С СЕРДЕЧНО-СОСУДИСТЫМИ ЗАБОЛЕВАНИЯМИ»</a:t>
            </a:r>
            <a:endParaRPr lang="ru-RU" sz="50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87" y="1695224"/>
            <a:ext cx="719212" cy="719212"/>
          </a:xfrm>
          <a:prstGeom prst="rect">
            <a:avLst/>
          </a:prstGeom>
        </p:spPr>
      </p:pic>
      <p:pic>
        <p:nvPicPr>
          <p:cNvPr id="20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77" y="1988840"/>
            <a:ext cx="2592288" cy="1728530"/>
          </a:xfrm>
          <a:prstGeom prst="rect">
            <a:avLst/>
          </a:prstGeom>
          <a:effectLst>
            <a:softEdge rad="114300"/>
          </a:effectLst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51496537"/>
              </p:ext>
            </p:extLst>
          </p:nvPr>
        </p:nvGraphicFramePr>
        <p:xfrm>
          <a:off x="35497" y="1628801"/>
          <a:ext cx="4176463" cy="36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548288" y="5423480"/>
            <a:ext cx="3625388" cy="11738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в сосудистых отделения х было пролечено 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4148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пациентов с ОНМК,  из них 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3021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  ишемическим инсультом,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452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  геморрагическим инсультом </a:t>
            </a:r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930458895"/>
              </p:ext>
            </p:extLst>
          </p:nvPr>
        </p:nvGraphicFramePr>
        <p:xfrm>
          <a:off x="4573743" y="3933056"/>
          <a:ext cx="4595133" cy="2904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433504" y="3680100"/>
            <a:ext cx="49850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Летальность от инсульта, % </a:t>
            </a:r>
            <a:endParaRPr lang="ru-RU" sz="1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8244408" y="5157192"/>
            <a:ext cx="0" cy="504056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31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3779912" y="6093296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476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476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476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476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476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47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47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47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47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F145E46-A6B4-4842-BE63-26361302FD35}" type="slidenum">
              <a:rPr lang="ru-RU" altLang="ru-RU">
                <a:solidFill>
                  <a:srgbClr val="898989"/>
                </a:solidFill>
                <a:latin typeface="Calibri" pitchFamily="34" charset="0"/>
              </a:rPr>
              <a:pPr/>
              <a:t>6</a:t>
            </a:fld>
            <a:endParaRPr lang="ru-RU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Прямоугольник 13"/>
          <p:cNvSpPr txBox="1">
            <a:spLocks noChangeArrowheads="1"/>
          </p:cNvSpPr>
          <p:nvPr/>
        </p:nvSpPr>
        <p:spPr bwMode="auto">
          <a:xfrm>
            <a:off x="0" y="78387"/>
            <a:ext cx="9144000" cy="7651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ru-RU" altLang="ru-RU" sz="1600" b="1" dirty="0">
                <a:solidFill>
                  <a:prstClr val="white"/>
                </a:solidFill>
                <a:latin typeface="Georgia" pitchFamily="18" charset="0"/>
              </a:rPr>
              <a:t>Резервы: </a:t>
            </a:r>
            <a:r>
              <a:rPr lang="ru-RU" sz="1600" b="1" dirty="0">
                <a:solidFill>
                  <a:srgbClr val="FFC000"/>
                </a:solidFill>
                <a:latin typeface="Arial" panose="020B0604020202020204" pitchFamily="34" charset="0"/>
              </a:rPr>
              <a:t>ключевые этапы и временные интервалы </a:t>
            </a:r>
            <a:r>
              <a:rPr lang="ru-RU" sz="1600" b="1" dirty="0">
                <a:solidFill>
                  <a:srgbClr val="FFFFFF"/>
                </a:solidFill>
                <a:latin typeface="Arial" panose="020B0604020202020204" pitchFamily="34" charset="0"/>
              </a:rPr>
              <a:t>при маршрутизации пациентов с экстренной патологией</a:t>
            </a:r>
            <a:endParaRPr lang="ru-RU" altLang="ru-RU" sz="1600" b="1" dirty="0">
              <a:solidFill>
                <a:prstClr val="white"/>
              </a:solidFill>
              <a:latin typeface="Georgia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41731447"/>
              </p:ext>
            </p:extLst>
          </p:nvPr>
        </p:nvGraphicFramePr>
        <p:xfrm>
          <a:off x="179512" y="1580520"/>
          <a:ext cx="3920004" cy="155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bject 36"/>
          <p:cNvSpPr txBox="1">
            <a:spLocks noChangeArrowheads="1"/>
          </p:cNvSpPr>
          <p:nvPr/>
        </p:nvSpPr>
        <p:spPr bwMode="auto">
          <a:xfrm>
            <a:off x="908456" y="914016"/>
            <a:ext cx="2871456" cy="6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300" b="1" dirty="0">
                <a:solidFill>
                  <a:srgbClr val="0000FF"/>
                </a:solidFill>
                <a:effectLst/>
                <a:cs typeface="Times New Roman" panose="02020603050405020304" pitchFamily="18" charset="0"/>
              </a:rPr>
              <a:t>Доля пациентов с ОНМК, госпитализированных в период «терапевтического окна» (4,5 часа)</a:t>
            </a:r>
            <a:endParaRPr lang="ru-RU" altLang="ru-RU" sz="1300" b="1" dirty="0">
              <a:solidFill>
                <a:srgbClr val="FF0000"/>
              </a:solidFill>
              <a:effectLst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72000" y="1124744"/>
            <a:ext cx="0" cy="187220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109125231"/>
              </p:ext>
            </p:extLst>
          </p:nvPr>
        </p:nvGraphicFramePr>
        <p:xfrm>
          <a:off x="4694312" y="1517138"/>
          <a:ext cx="4466490" cy="1854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object 36"/>
          <p:cNvSpPr txBox="1">
            <a:spLocks noChangeArrowheads="1"/>
          </p:cNvSpPr>
          <p:nvPr/>
        </p:nvSpPr>
        <p:spPr bwMode="auto">
          <a:xfrm>
            <a:off x="5491829" y="898527"/>
            <a:ext cx="2871456" cy="6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300" b="1" dirty="0">
                <a:solidFill>
                  <a:schemeClr val="accent6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Доля пациентов с </a:t>
            </a:r>
            <a:r>
              <a:rPr lang="ru-RU" altLang="ru-RU" sz="13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ОКС с подъемом </a:t>
            </a:r>
            <a:r>
              <a:rPr lang="en-US" altLang="ru-RU" sz="13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ST</a:t>
            </a:r>
            <a:r>
              <a:rPr lang="ru-RU" altLang="ru-RU" sz="1300" b="1" dirty="0">
                <a:solidFill>
                  <a:schemeClr val="accent6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, госпитализированных в период «терапевтического окна»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58008" y="3356992"/>
            <a:ext cx="5472608" cy="12078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сосудистых центров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Снижение количества используемых препаратов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частоты и длительности ИВЛ, ЗПТ, механической 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поддержки кровообращения, длительности пребывания в ОРИТ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госпитальной летальности на 21%-33%</a:t>
            </a:r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 rot="2961970">
            <a:off x="7947864" y="3460449"/>
            <a:ext cx="475016" cy="126614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rot="19689263" flipH="1">
            <a:off x="953764" y="3271690"/>
            <a:ext cx="546985" cy="113720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938455847"/>
              </p:ext>
            </p:extLst>
          </p:nvPr>
        </p:nvGraphicFramePr>
        <p:xfrm>
          <a:off x="611560" y="5077286"/>
          <a:ext cx="3530447" cy="1686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498877280"/>
              </p:ext>
            </p:extLst>
          </p:nvPr>
        </p:nvGraphicFramePr>
        <p:xfrm>
          <a:off x="1115616" y="5037714"/>
          <a:ext cx="3009578" cy="1595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672016" y="4760397"/>
            <a:ext cx="368922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411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Летальность от ИИ (%) и доля ТЛТ</a:t>
            </a:r>
            <a:endParaRPr lang="ru-RU" sz="1300" b="1" i="1" dirty="0">
              <a:solidFill>
                <a:srgbClr val="411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580467" y="4985792"/>
            <a:ext cx="0" cy="187220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234173" y="4656027"/>
            <a:ext cx="368922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Летальность от ОКС с подъемом </a:t>
            </a:r>
            <a:r>
              <a:rPr lang="en-US" sz="13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 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(%) и доля </a:t>
            </a:r>
            <a:r>
              <a:rPr lang="ru-RU" sz="13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реперфузионной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терапии (ЧКВ и ТЛТ)</a:t>
            </a:r>
            <a:endParaRPr lang="ru-RU" sz="13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1913329744"/>
              </p:ext>
            </p:extLst>
          </p:nvPr>
        </p:nvGraphicFramePr>
        <p:xfrm>
          <a:off x="5220072" y="5241974"/>
          <a:ext cx="3672407" cy="1598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411102983"/>
              </p:ext>
            </p:extLst>
          </p:nvPr>
        </p:nvGraphicFramePr>
        <p:xfrm>
          <a:off x="5795234" y="5054966"/>
          <a:ext cx="3009578" cy="1595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65107143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3"/>
          <p:cNvSpPr txBox="1">
            <a:spLocks noChangeArrowheads="1"/>
          </p:cNvSpPr>
          <p:nvPr/>
        </p:nvSpPr>
        <p:spPr bwMode="auto">
          <a:xfrm>
            <a:off x="149537" y="5227922"/>
            <a:ext cx="8925494" cy="72135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ru-RU" altLang="ru-RU" sz="1600" b="1" dirty="0">
                <a:solidFill>
                  <a:prstClr val="white"/>
                </a:solidFill>
                <a:latin typeface="Georgia" pitchFamily="18" charset="0"/>
              </a:rPr>
              <a:t>Резервы: </a:t>
            </a:r>
            <a:r>
              <a:rPr lang="ru-RU" alt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своевременная и полная </a:t>
            </a:r>
            <a:r>
              <a:rPr lang="ru-RU" altLang="ru-RU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еализация</a:t>
            </a:r>
            <a:r>
              <a:rPr lang="ru-RU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программы</a:t>
            </a:r>
          </a:p>
          <a:p>
            <a:pPr>
              <a:defRPr/>
            </a:pPr>
            <a:r>
              <a:rPr lang="ru-RU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льготного лекарственного обеспечения</a:t>
            </a:r>
            <a:endParaRPr lang="ru-RU" alt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219" y="6084585"/>
            <a:ext cx="8626240" cy="584775"/>
          </a:xfrm>
          <a:prstGeom prst="rect">
            <a:avLst/>
          </a:prstGeom>
          <a:solidFill>
            <a:srgbClr val="FEE0D2"/>
          </a:solidFill>
          <a:scene3d>
            <a:camera prst="orthographicFront"/>
            <a:lightRig rig="threePt" dir="t"/>
          </a:scene3d>
          <a:sp3d>
            <a:bevelT w="114300" prst="hardEdge"/>
            <a:bevelB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Среди категорий высокого риска сохраняются резервы в росте использования отдельных групп лекарств: бета-блокаторов, </a:t>
            </a:r>
            <a:r>
              <a:rPr lang="ru-RU" sz="16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иАПФ</a:t>
            </a:r>
            <a:r>
              <a:rPr lang="ru-RU" sz="1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16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статинов</a:t>
            </a:r>
            <a:endParaRPr lang="ru-RU" sz="1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Объект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4431023" cy="3301335"/>
          </a:xfrm>
        </p:spPr>
      </p:pic>
      <p:sp>
        <p:nvSpPr>
          <p:cNvPr id="9" name="TextBox 8"/>
          <p:cNvSpPr txBox="1"/>
          <p:nvPr/>
        </p:nvSpPr>
        <p:spPr>
          <a:xfrm>
            <a:off x="6965199" y="4897186"/>
            <a:ext cx="23042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rgbClr val="7030A0"/>
                </a:solidFill>
              </a:rPr>
              <a:t>Данные НМИЦ Кардиологии им. Е. И. Чазова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4251" y="1886546"/>
            <a:ext cx="40492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Доля лиц с ССЗ, получивших лекарственные препараты(в %)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21390" y="29859"/>
            <a:ext cx="919026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90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РЕГИОНАЛЬНЫЙ ПРОЕКТ </a:t>
            </a:r>
          </a:p>
          <a:p>
            <a:pPr lvl="0" algn="ctr">
              <a:defRPr/>
            </a:pPr>
            <a:r>
              <a:rPr lang="ru-RU" sz="190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«БОРЬБА С СЕРДЕЧНО-СОСУДИСТЫМИ ЗАБОЛЕВАНИЯМИ»</a:t>
            </a:r>
          </a:p>
          <a:p>
            <a:pPr lvl="0" algn="ctr">
              <a:defRPr/>
            </a:pPr>
            <a:endParaRPr lang="ru-RU" sz="190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1597" y="51812"/>
            <a:ext cx="596443" cy="5912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8960" y="688633"/>
            <a:ext cx="8747857" cy="1024904"/>
          </a:xfrm>
          <a:prstGeom prst="roundRect">
            <a:avLst>
              <a:gd name="adj" fmla="val 26890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Доля лиц, которые перенесли ОНМК, ИМ, а   также которым были выполнены АКШ,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ангиопластика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коронарных артерий со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стентированием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катетерная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абляция по поводу сердечно-сосудистых заболеваний, бесплатно получавших в отчетном году необходимые лекарственные препараты в амбулаторных  условиях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(ПЛАН –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90%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609075713"/>
              </p:ext>
            </p:extLst>
          </p:nvPr>
        </p:nvGraphicFramePr>
        <p:xfrm>
          <a:off x="323528" y="2504480"/>
          <a:ext cx="4190445" cy="229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" y="1742781"/>
            <a:ext cx="850404" cy="85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6161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110902" y="0"/>
            <a:ext cx="9190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lang="ru-RU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РЕГИОНАЛЬНЫЙ ПРОЕКТ </a:t>
            </a:r>
          </a:p>
          <a:p>
            <a:pPr lvl="0" algn="ctr">
              <a:defRPr/>
            </a:pPr>
            <a:r>
              <a:rPr lang="ru-RU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«БОРЬБА С СЕРДЕЧНО-СОСУДИСТЫМИ ЗАБОЛЕВАНИЯМИ»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80853" y="619562"/>
            <a:ext cx="8928991" cy="731093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      Доля лиц с болезнями системы кровообращения, состоящих под диспансерным наблюдением, получивших в текущем году медицинские услуги в рамках диспансерного наблюдения от </a:t>
            </a:r>
            <a:r>
              <a:rPr lang="ru-RU" sz="1200" b="1" i="1" kern="900" dirty="0">
                <a:latin typeface="Times New Roman" pitchFamily="18" charset="0"/>
                <a:cs typeface="Times New Roman" pitchFamily="18" charset="0"/>
              </a:rPr>
              <a:t>всех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 пациентов с болезнями системы кровообращения, состоящих под диспансерным наблюдением  (ПЛАН год– </a:t>
            </a:r>
            <a:r>
              <a:rPr lang="ru-RU" sz="1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70%</a:t>
            </a: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84812" y="116632"/>
            <a:ext cx="526748" cy="5296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aphicFrame>
        <p:nvGraphicFramePr>
          <p:cNvPr id="55" name="Диаграмма 54"/>
          <p:cNvGraphicFramePr/>
          <p:nvPr>
            <p:extLst>
              <p:ext uri="{D42A27DB-BD31-4B8C-83A1-F6EECF244321}">
                <p14:modId xmlns:p14="http://schemas.microsoft.com/office/powerpoint/2010/main" val="420899885"/>
              </p:ext>
            </p:extLst>
          </p:nvPr>
        </p:nvGraphicFramePr>
        <p:xfrm>
          <a:off x="180853" y="1916832"/>
          <a:ext cx="2446931" cy="2077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2860308" y="3243980"/>
            <a:ext cx="288032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124544" y="1484784"/>
            <a:ext cx="26396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Взятие на Д учет при ИБС и ОКС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37233" y="4216732"/>
            <a:ext cx="26396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Взятие на Д учет при ЦВБ и ОНМК</a:t>
            </a:r>
          </a:p>
        </p:txBody>
      </p:sp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2045309740"/>
              </p:ext>
            </p:extLst>
          </p:nvPr>
        </p:nvGraphicFramePr>
        <p:xfrm>
          <a:off x="220897" y="4653136"/>
          <a:ext cx="2446931" cy="2077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011833"/>
              </p:ext>
            </p:extLst>
          </p:nvPr>
        </p:nvGraphicFramePr>
        <p:xfrm>
          <a:off x="3203848" y="1952248"/>
          <a:ext cx="2520280" cy="1188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8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072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6D1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2023 год </a:t>
                      </a:r>
                    </a:p>
                  </a:txBody>
                  <a:tcPr>
                    <a:solidFill>
                      <a:srgbClr val="A6D1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года </a:t>
                      </a:r>
                    </a:p>
                  </a:txBody>
                  <a:tcPr>
                    <a:solidFill>
                      <a:srgbClr val="A6D1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03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Диспансерное наблюдение  при БСК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178 745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51 604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" name="Диаграмма 61"/>
          <p:cNvGraphicFramePr/>
          <p:nvPr>
            <p:extLst>
              <p:ext uri="{D42A27DB-BD31-4B8C-83A1-F6EECF244321}">
                <p14:modId xmlns:p14="http://schemas.microsoft.com/office/powerpoint/2010/main" val="1720296112"/>
              </p:ext>
            </p:extLst>
          </p:nvPr>
        </p:nvGraphicFramePr>
        <p:xfrm>
          <a:off x="3327616" y="4442070"/>
          <a:ext cx="2304256" cy="1862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3148340" y="3609022"/>
            <a:ext cx="26396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Доля получивших </a:t>
            </a:r>
            <a:r>
              <a:rPr lang="ru-RU" sz="13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медуслуги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при Д наблюдении БСК (%)</a:t>
            </a:r>
          </a:p>
        </p:txBody>
      </p:sp>
      <p:cxnSp>
        <p:nvCxnSpPr>
          <p:cNvPr id="64" name="Прямая со стрелкой 63"/>
          <p:cNvCxnSpPr/>
          <p:nvPr/>
        </p:nvCxnSpPr>
        <p:spPr>
          <a:xfrm flipH="1">
            <a:off x="5364088" y="5373216"/>
            <a:ext cx="128017" cy="36004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Рисунок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31433"/>
            <a:ext cx="816013" cy="816013"/>
          </a:xfrm>
          <a:prstGeom prst="rect">
            <a:avLst/>
          </a:prstGeom>
        </p:spPr>
      </p:pic>
      <p:sp>
        <p:nvSpPr>
          <p:cNvPr id="67" name="Стрелка вправо 66"/>
          <p:cNvSpPr/>
          <p:nvPr/>
        </p:nvSpPr>
        <p:spPr>
          <a:xfrm>
            <a:off x="6156176" y="3284984"/>
            <a:ext cx="288032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3" name="Схема 72"/>
          <p:cNvGraphicFramePr/>
          <p:nvPr>
            <p:extLst>
              <p:ext uri="{D42A27DB-BD31-4B8C-83A1-F6EECF244321}">
                <p14:modId xmlns:p14="http://schemas.microsoft.com/office/powerpoint/2010/main" val="1229729616"/>
              </p:ext>
            </p:extLst>
          </p:nvPr>
        </p:nvGraphicFramePr>
        <p:xfrm>
          <a:off x="6372200" y="2076945"/>
          <a:ext cx="2592288" cy="3368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92614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9" y="10117"/>
            <a:ext cx="9193565" cy="101812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73107" y="116632"/>
            <a:ext cx="596443" cy="5912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771698"/>
            <a:ext cx="8797013" cy="716261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Летальность больных с болезнями системы кровообращения среди лиц с болезнями системы кровообращения, состоящих под диспансерным наблюдением среди (умершие от БСК / число лиц с БСК, состоящих под Д наблюдением)  (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ЦЕЛЕВОЙ ПОКАЗАТЕЛЬ ГОД  – 1,48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)  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7842638"/>
              </p:ext>
            </p:extLst>
          </p:nvPr>
        </p:nvGraphicFramePr>
        <p:xfrm>
          <a:off x="395536" y="2132766"/>
          <a:ext cx="4968552" cy="253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13"/>
          <p:cNvSpPr txBox="1">
            <a:spLocks noChangeArrowheads="1"/>
          </p:cNvSpPr>
          <p:nvPr/>
        </p:nvSpPr>
        <p:spPr bwMode="auto">
          <a:xfrm>
            <a:off x="94081" y="4765794"/>
            <a:ext cx="9144000" cy="53541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ru-RU" altLang="ru-RU" sz="1600" b="1" dirty="0">
                <a:solidFill>
                  <a:prstClr val="white"/>
                </a:solidFill>
                <a:latin typeface="Georgia" pitchFamily="18" charset="0"/>
              </a:rPr>
              <a:t>Резервы: работа </a:t>
            </a:r>
            <a:r>
              <a:rPr lang="ru-RU" altLang="ru-RU" sz="1600" b="1" dirty="0">
                <a:solidFill>
                  <a:srgbClr val="FFFF00"/>
                </a:solidFill>
                <a:latin typeface="Georgia" pitchFamily="18" charset="0"/>
              </a:rPr>
              <a:t>с пациентами </a:t>
            </a:r>
            <a:r>
              <a:rPr lang="ru-RU" altLang="ru-RU" sz="1600" b="1" dirty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с сердечно-сосудистыми заболеваниями</a:t>
            </a:r>
            <a:r>
              <a:rPr lang="ru-RU" altLang="ru-RU" sz="1600" b="1" dirty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ru-RU" altLang="ru-RU" sz="1600" b="1" dirty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которые перенесли</a:t>
            </a:r>
            <a:r>
              <a:rPr lang="ru-RU" altLang="ru-RU" sz="1600" b="1" dirty="0">
                <a:solidFill>
                  <a:srgbClr val="FFFF00"/>
                </a:solidFill>
                <a:latin typeface="Georgia" pitchFamily="18" charset="0"/>
              </a:rPr>
              <a:t> острые эпизоды</a:t>
            </a:r>
            <a:endParaRPr lang="ru-RU" altLang="ru-RU" sz="1600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9" name="Прямоугольник 13"/>
          <p:cNvSpPr txBox="1">
            <a:spLocks noChangeArrowheads="1"/>
          </p:cNvSpPr>
          <p:nvPr/>
        </p:nvSpPr>
        <p:spPr bwMode="auto">
          <a:xfrm>
            <a:off x="35496" y="5400129"/>
            <a:ext cx="9144000" cy="69316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ru-RU" altLang="ru-RU" sz="1600" b="1" dirty="0">
                <a:solidFill>
                  <a:prstClr val="white"/>
                </a:solidFill>
                <a:latin typeface="Georgia" pitchFamily="18" charset="0"/>
              </a:rPr>
              <a:t>Резервы: работа </a:t>
            </a:r>
            <a:r>
              <a:rPr lang="ru-RU" altLang="ru-RU" sz="1600" b="1" dirty="0">
                <a:solidFill>
                  <a:srgbClr val="FFFF00"/>
                </a:solidFill>
                <a:latin typeface="Georgia" pitchFamily="18" charset="0"/>
              </a:rPr>
              <a:t>пациентами с хроническими заболеваниями </a:t>
            </a:r>
            <a:r>
              <a:rPr lang="ru-RU" altLang="ru-RU" sz="1600" b="1" dirty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высокого сердечно-сосудистого риска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601" y="1628800"/>
            <a:ext cx="38884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Летальность больных с БСК, состоявших под Д наблюдением(в %)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4" y="1528421"/>
            <a:ext cx="604345" cy="604345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>
            <a:off x="4578018" y="2996952"/>
            <a:ext cx="0" cy="504056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3"/>
          <p:cNvSpPr txBox="1">
            <a:spLocks noChangeArrowheads="1"/>
          </p:cNvSpPr>
          <p:nvPr/>
        </p:nvSpPr>
        <p:spPr bwMode="auto">
          <a:xfrm>
            <a:off x="36512" y="6165304"/>
            <a:ext cx="9144000" cy="6206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ru-RU" altLang="ru-RU" sz="1600" b="1" dirty="0">
                <a:solidFill>
                  <a:prstClr val="white"/>
                </a:solidFill>
                <a:latin typeface="Georgia" pitchFamily="18" charset="0"/>
              </a:rPr>
              <a:t>Резервы: </a:t>
            </a:r>
            <a:r>
              <a:rPr lang="ru-RU" altLang="ru-RU" sz="1600" b="1" dirty="0">
                <a:solidFill>
                  <a:srgbClr val="FFFF00"/>
                </a:solidFill>
                <a:latin typeface="Georgia" pitchFamily="18" charset="0"/>
              </a:rPr>
              <a:t>активное выявление и своевременная  постановка                                         на диспансерный учет  </a:t>
            </a:r>
            <a:r>
              <a:rPr lang="ru-RU" altLang="ru-RU" sz="1600" b="1" dirty="0">
                <a:solidFill>
                  <a:prstClr val="white"/>
                </a:solidFill>
                <a:latin typeface="Georgia" pitchFamily="18" charset="0"/>
              </a:rPr>
              <a:t>пациентов с БСК</a:t>
            </a:r>
          </a:p>
        </p:txBody>
      </p:sp>
      <p:pic>
        <p:nvPicPr>
          <p:cNvPr id="16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48880"/>
            <a:ext cx="3016271" cy="201622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7770208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10909</TotalTime>
  <Words>1180</Words>
  <Application>Microsoft Office PowerPoint</Application>
  <PresentationFormat>Экран (4:3)</PresentationFormat>
  <Paragraphs>174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Gabriola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Елена Викторовна</cp:lastModifiedBy>
  <cp:revision>986</cp:revision>
  <dcterms:created xsi:type="dcterms:W3CDTF">2021-02-17T06:59:16Z</dcterms:created>
  <dcterms:modified xsi:type="dcterms:W3CDTF">2024-02-26T06:22:39Z</dcterms:modified>
</cp:coreProperties>
</file>