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71" r:id="rId7"/>
    <p:sldId id="272" r:id="rId8"/>
    <p:sldId id="273" r:id="rId9"/>
    <p:sldId id="262" r:id="rId10"/>
    <p:sldId id="270" r:id="rId11"/>
    <p:sldId id="275" r:id="rId12"/>
    <p:sldId id="276" r:id="rId13"/>
    <p:sldId id="264" r:id="rId14"/>
    <p:sldId id="263" r:id="rId15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B6E"/>
    <a:srgbClr val="7A4806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2" autoAdjust="0"/>
    <p:restoredTop sz="94598" autoAdjust="0"/>
  </p:normalViewPr>
  <p:slideViewPr>
    <p:cSldViewPr snapToGrid="0" showGuides="1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73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AccentHomeChevronProcess" loCatId="process" qsTypeId="urn:microsoft.com/office/officeart/2005/8/quickstyle/simple1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/>
      <dgm:t>
        <a:bodyPr rtlCol="0"/>
        <a:lstStyle/>
        <a:p>
          <a:pPr rtl="0"/>
          <a:r>
            <a:rPr lang="ru-RU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Обучение</a:t>
          </a:r>
        </a:p>
      </dgm:t>
    </dgm:pt>
    <dgm:pt modelId="{7A0BD8EC-BB4A-4912-A54E-6F39B681264E}" type="parTrans" cxnId="{AE101ABC-7EA3-4444-A576-8AB15A371C84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8D4B4D-06E9-4958-810D-A6226B6AC588}" type="sibTrans" cxnId="{AE101ABC-7EA3-4444-A576-8AB15A371C84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9299C9-846E-4827-813A-349CCCE20782}">
      <dgm:prSet phldrT="[Text]" custT="1"/>
      <dgm:spPr/>
      <dgm:t>
        <a:bodyPr rtlCol="0"/>
        <a:lstStyle/>
        <a:p>
          <a:pPr rtl="0"/>
          <a:r>
            <a:rPr lang="ru-RU" sz="1400" noProof="0" dirty="0">
              <a:latin typeface="Calibri" panose="020F0502020204030204" pitchFamily="34" charset="0"/>
              <a:cs typeface="Calibri" panose="020F0502020204030204" pitchFamily="34" charset="0"/>
            </a:rPr>
            <a:t>Проработали все блоки методических рекомендаций, изучили материалы  ФГБУ «ЦНИОИЗ», воспользовались опытом коллег из других регионов</a:t>
          </a:r>
        </a:p>
      </dgm:t>
    </dgm:pt>
    <dgm:pt modelId="{AEA27547-B9ED-4994-BD27-04EC297EF367}" type="parTrans" cxnId="{0EFA3039-6828-403C-9445-4359BA6645E6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819F52-ACA0-4B08-8256-DF6BD8FA3A0B}" type="sibTrans" cxnId="{0EFA3039-6828-403C-9445-4359BA6645E6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7AD3FD-84FF-467E-9693-752776549C61}">
      <dgm:prSet phldrT="[Text]" phldr="0"/>
      <dgm:spPr/>
      <dgm:t>
        <a:bodyPr rtlCol="0"/>
        <a:lstStyle/>
        <a:p>
          <a:pPr rtl="0"/>
          <a:r>
            <a:rPr lang="ru-RU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Ревизия</a:t>
          </a:r>
        </a:p>
      </dgm:t>
    </dgm:pt>
    <dgm:pt modelId="{7B691773-F524-4FAD-A272-BDF0B0C4370A}" type="parTrans" cxnId="{55492768-9A5E-4F74-AC7C-959C5C24EFD3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C9B7A9-BC2A-4753-B7F0-F2E361D95520}" type="sibTrans" cxnId="{55492768-9A5E-4F74-AC7C-959C5C24EFD3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70EFF5-8B31-4A1F-AE44-51E4CF0013EB}">
      <dgm:prSet phldrT="[Text]" custT="1"/>
      <dgm:spPr/>
      <dgm:t>
        <a:bodyPr rtlCol="0"/>
        <a:lstStyle/>
        <a:p>
          <a:pPr rtl="0"/>
          <a:r>
            <a:rPr lang="ru-RU" sz="1400" noProof="0" dirty="0">
              <a:latin typeface="Calibri" panose="020F0502020204030204" pitchFamily="34" charset="0"/>
              <a:cs typeface="Calibri" panose="020F0502020204030204" pitchFamily="34" charset="0"/>
            </a:rPr>
            <a:t>Провели</a:t>
          </a:r>
          <a:r>
            <a:rPr lang="ru-RU" sz="1400" baseline="0" noProof="0" dirty="0">
              <a:latin typeface="Calibri" panose="020F0502020204030204" pitchFamily="34" charset="0"/>
              <a:cs typeface="Calibri" panose="020F0502020204030204" pitchFamily="34" charset="0"/>
            </a:rPr>
            <a:t> ревизию трудовых  ресурсов: укомплектованность ставок врачей, проверили все ли учтены в штатном расписании и внесены в ФРМР </a:t>
          </a:r>
          <a:endParaRPr lang="ru-RU" sz="14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720A0-FEEF-48D1-8DF6-ABA03C304822}" type="parTrans" cxnId="{E97FF64F-8020-497E-AE7D-2395DDA4560D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A59CDE-18AD-4553-B6C5-FF001A8E8510}" type="sibTrans" cxnId="{E97FF64F-8020-497E-AE7D-2395DDA4560D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1FC021-6A65-44D1-95B9-0E6C89079866}">
      <dgm:prSet phldrT="[Text]" phldr="0"/>
      <dgm:spPr/>
      <dgm:t>
        <a:bodyPr rtlCol="0"/>
        <a:lstStyle/>
        <a:p>
          <a:pPr rtl="0"/>
          <a:r>
            <a:rPr lang="ru-RU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Передача функций</a:t>
          </a:r>
        </a:p>
      </dgm:t>
    </dgm:pt>
    <dgm:pt modelId="{862AAE39-3AAD-40E3-BA20-90187BD73242}" type="parTrans" cxnId="{53239C96-427C-420B-95DC-546F3B30ED65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B090D9D-470E-46E2-AABB-0368A52481AA}" type="sibTrans" cxnId="{53239C96-427C-420B-95DC-546F3B30ED65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6BB192-9983-4F48-BBC5-6E384EED7EC5}">
      <dgm:prSet phldrT="[Text]"/>
      <dgm:spPr/>
      <dgm:t>
        <a:bodyPr rtlCol="0"/>
        <a:lstStyle/>
        <a:p>
          <a:pPr rtl="0"/>
          <a:r>
            <a:rPr lang="ru-RU" b="0" i="0" u="none" noProof="0" dirty="0">
              <a:latin typeface="Calibri" panose="020F0502020204030204" pitchFamily="34" charset="0"/>
              <a:cs typeface="Calibri" panose="020F0502020204030204" pitchFamily="34" charset="0"/>
            </a:rPr>
            <a:t>Перераспредели функции  между врачом и медицинской сестрой и немедицинским персоналом</a:t>
          </a:r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0A6E4A-6CED-4DC0-AEFE-6859FE07B658}" type="parTrans" cxnId="{E3115EEA-DE9C-4F06-B8B3-BEB263D5F2B1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568EC2-5D2A-4B00-8047-B7832F245B44}" type="sibTrans" cxnId="{E3115EEA-DE9C-4F06-B8B3-BEB263D5F2B1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045C00-D6AB-40F4-A0EC-3849807FC88D}">
      <dgm:prSet phldrT="[Text]"/>
      <dgm:spPr/>
      <dgm:t>
        <a:bodyPr rtlCol="0"/>
        <a:lstStyle/>
        <a:p>
          <a:pPr rtl="0"/>
          <a:r>
            <a:rPr lang="ru-RU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Выделение бизнес-процесса</a:t>
          </a:r>
        </a:p>
      </dgm:t>
    </dgm:pt>
    <dgm:pt modelId="{A2CB37B5-FB6A-4368-A045-E1C65615D546}" type="parTrans" cxnId="{8EF80596-2994-4771-892F-2C4772D8D458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59D8C62-0929-418F-8097-53D2F0DBCF2B}" type="sibTrans" cxnId="{8EF80596-2994-4771-892F-2C4772D8D458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FFBBB1-DBC1-448B-B0B3-D48D66FE7872}">
      <dgm:prSet phldrT="[Text]"/>
      <dgm:spPr/>
      <dgm:t>
        <a:bodyPr rtlCol="0"/>
        <a:lstStyle/>
        <a:p>
          <a:pPr rtl="0"/>
          <a:r>
            <a:rPr lang="ru-RU" b="0" i="0" u="none" noProof="0" dirty="0">
              <a:latin typeface="Calibri" panose="020F0502020204030204" pitchFamily="34" charset="0"/>
              <a:cs typeface="Calibri" panose="020F0502020204030204" pitchFamily="34" charset="0"/>
            </a:rPr>
            <a:t>Выделили  7 основных целей по котором возникают обращения пациентов и проложили соответствующие им «Пути пациента». </a:t>
          </a:r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A22385-858C-4F07-A4D6-9A0E8D8E5927}" type="parTrans" cxnId="{56818DCB-8127-41B3-A8FA-9BB3C4AEEF60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134796-1658-4344-B009-E1D5A472B390}" type="sibTrans" cxnId="{56818DCB-8127-41B3-A8FA-9BB3C4AEEF60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A33862-4085-4A09-A14A-75AEDD37E72B}">
      <dgm:prSet phldrT="[Text]"/>
      <dgm:spPr/>
      <dgm:t>
        <a:bodyPr rtlCol="0"/>
        <a:lstStyle/>
        <a:p>
          <a:pPr rtl="0"/>
          <a:r>
            <a:rPr lang="ru-RU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в рутинную практику</a:t>
          </a:r>
        </a:p>
      </dgm:t>
    </dgm:pt>
    <dgm:pt modelId="{A87FE2E2-B4D6-47F3-83D4-856209CC555E}" type="parTrans" cxnId="{A6BD7522-AA01-4096-98F0-44139441042F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C7D52A-6B36-4926-8DB7-F6C46779CA12}" type="sibTrans" cxnId="{A6BD7522-AA01-4096-98F0-44139441042F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85715AF-C7AC-49BC-808F-832AF009BC16}">
      <dgm:prSet phldrT="[Text]" custT="1"/>
      <dgm:spPr/>
      <dgm:t>
        <a:bodyPr rtlCol="0"/>
        <a:lstStyle/>
        <a:p>
          <a:pPr rtl="0"/>
          <a:r>
            <a:rPr lang="ru-RU" sz="1400" b="0" i="0" u="none" noProof="0" dirty="0">
              <a:latin typeface="Calibri" panose="020F0502020204030204" pitchFamily="34" charset="0"/>
              <a:cs typeface="Calibri" panose="020F0502020204030204" pitchFamily="34" charset="0"/>
            </a:rPr>
            <a:t>Издали локальные НПА, обучили персонал, создали алгоритмы и упорядочили работу</a:t>
          </a:r>
          <a:r>
            <a:rPr lang="ru-RU" sz="1300" b="0" i="0" u="none" noProof="0" dirty="0">
              <a:latin typeface="Calibri" panose="020F0502020204030204" pitchFamily="34" charset="0"/>
              <a:cs typeface="Calibri" panose="020F0502020204030204" pitchFamily="34" charset="0"/>
            </a:rPr>
            <a:t>. </a:t>
          </a:r>
          <a:endParaRPr lang="ru-RU" sz="1300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11DB47-DD4B-437F-B986-74C561DC4972}" type="parTrans" cxnId="{0F607307-CADE-4580-ACA9-6C59B0A40BF6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9CFB55-1C99-4F60-AA4A-3F3C0CC2D9C5}" type="sibTrans" cxnId="{0F607307-CADE-4580-ACA9-6C59B0A40BF6}">
      <dgm:prSet/>
      <dgm:spPr/>
      <dgm:t>
        <a:bodyPr rtlCol="0"/>
        <a:lstStyle/>
        <a:p>
          <a:pPr rtl="0"/>
          <a:endParaRPr lang="ru-RU" noProof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4BF422-752C-42F3-A230-3D0E6AE9A886}" type="pres">
      <dgm:prSet presAssocID="{55C0B14E-AEA6-48D3-A387-ED4A3A3BF840}" presName="Name0" presStyleCnt="0">
        <dgm:presLayoutVars>
          <dgm:animLvl val="lvl"/>
          <dgm:resizeHandles val="exact"/>
        </dgm:presLayoutVars>
      </dgm:prSet>
      <dgm:spPr/>
    </dgm:pt>
    <dgm:pt modelId="{F6A1B9E0-4B4A-47A4-A011-67526CEEA770}" type="pres">
      <dgm:prSet presAssocID="{AACEAFD5-63CF-4AFC-B46F-BE086C5D447C}" presName="composite" presStyleCnt="0"/>
      <dgm:spPr/>
    </dgm:pt>
    <dgm:pt modelId="{FA4E6E73-A3C8-4495-927B-8AADA5A74297}" type="pres">
      <dgm:prSet presAssocID="{AACEAFD5-63CF-4AFC-B46F-BE086C5D447C}" presName="L" presStyleLbl="solidFgAcc1" presStyleIdx="0" presStyleCnt="5">
        <dgm:presLayoutVars>
          <dgm:chMax val="0"/>
          <dgm:chPref val="0"/>
        </dgm:presLayoutVars>
      </dgm:prSet>
      <dgm:spPr/>
    </dgm:pt>
    <dgm:pt modelId="{CA3A6A4E-2D39-41D2-A6B1-B590D0C452D2}" type="pres">
      <dgm:prSet presAssocID="{AACEAFD5-63CF-4AFC-B46F-BE086C5D447C}" presName="parTx" presStyleLbl="alignNode1" presStyleIdx="0" presStyleCnt="5" custScaleY="104580">
        <dgm:presLayoutVars>
          <dgm:chMax val="0"/>
          <dgm:chPref val="0"/>
          <dgm:bulletEnabled val="1"/>
        </dgm:presLayoutVars>
      </dgm:prSet>
      <dgm:spPr/>
    </dgm:pt>
    <dgm:pt modelId="{810D7AA7-A541-4507-BE7F-36CCF210089F}" type="pres">
      <dgm:prSet presAssocID="{AACEAFD5-63CF-4AFC-B46F-BE086C5D447C}" presName="desTx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4F7CDD44-32F1-4759-861F-8DABEBBA8D89}" type="pres">
      <dgm:prSet presAssocID="{AACEAFD5-63CF-4AFC-B46F-BE086C5D447C}" presName="EmptyPlaceHolder" presStyleCnt="0"/>
      <dgm:spPr/>
    </dgm:pt>
    <dgm:pt modelId="{C9A9B9EA-6A1D-4A13-9C7F-C112F25D2888}" type="pres">
      <dgm:prSet presAssocID="{7A8D4B4D-06E9-4958-810D-A6226B6AC588}" presName="space" presStyleCnt="0"/>
      <dgm:spPr/>
    </dgm:pt>
    <dgm:pt modelId="{EC37843F-14A6-4E20-B7AE-2B086A8F5F45}" type="pres">
      <dgm:prSet presAssocID="{D07AD3FD-84FF-467E-9693-752776549C61}" presName="composite" presStyleCnt="0"/>
      <dgm:spPr/>
    </dgm:pt>
    <dgm:pt modelId="{E41E7729-FD3F-426D-804C-45BD60BD762D}" type="pres">
      <dgm:prSet presAssocID="{D07AD3FD-84FF-467E-9693-752776549C61}" presName="L" presStyleLbl="solidFgAcc1" presStyleIdx="1" presStyleCnt="5">
        <dgm:presLayoutVars>
          <dgm:chMax val="0"/>
          <dgm:chPref val="0"/>
        </dgm:presLayoutVars>
      </dgm:prSet>
      <dgm:spPr/>
    </dgm:pt>
    <dgm:pt modelId="{6C46E586-0364-4C52-98F9-74A7ACD803D1}" type="pres">
      <dgm:prSet presAssocID="{D07AD3FD-84FF-467E-9693-752776549C6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E07F9E4-149C-4A89-848F-4ABDD305F0C5}" type="pres">
      <dgm:prSet presAssocID="{D07AD3FD-84FF-467E-9693-752776549C61}" presName="desTx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928FCAD-BE3F-45AC-93A5-FD98F8A50E00}" type="pres">
      <dgm:prSet presAssocID="{D07AD3FD-84FF-467E-9693-752776549C61}" presName="EmptyPlaceHolder" presStyleCnt="0"/>
      <dgm:spPr/>
    </dgm:pt>
    <dgm:pt modelId="{C2DF8D93-19C7-4E07-BCAF-9FAAB62C8CF2}" type="pres">
      <dgm:prSet presAssocID="{A8C9B7A9-BC2A-4753-B7F0-F2E361D95520}" presName="space" presStyleCnt="0"/>
      <dgm:spPr/>
    </dgm:pt>
    <dgm:pt modelId="{86E313B1-36D3-44D7-907E-22A08CB8E9CC}" type="pres">
      <dgm:prSet presAssocID="{D71FC021-6A65-44D1-95B9-0E6C89079866}" presName="composite" presStyleCnt="0"/>
      <dgm:spPr/>
    </dgm:pt>
    <dgm:pt modelId="{473F2067-7126-4D56-A328-5A8CFD3D8D52}" type="pres">
      <dgm:prSet presAssocID="{D71FC021-6A65-44D1-95B9-0E6C89079866}" presName="L" presStyleLbl="solidFgAcc1" presStyleIdx="2" presStyleCnt="5">
        <dgm:presLayoutVars>
          <dgm:chMax val="0"/>
          <dgm:chPref val="0"/>
        </dgm:presLayoutVars>
      </dgm:prSet>
      <dgm:spPr/>
    </dgm:pt>
    <dgm:pt modelId="{7A0B5EFC-88FB-4ED5-994F-D5F6584C2293}" type="pres">
      <dgm:prSet presAssocID="{D71FC021-6A65-44D1-95B9-0E6C8907986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D7B29F2-0D66-4B4B-BC8A-82DA23575305}" type="pres">
      <dgm:prSet presAssocID="{D71FC021-6A65-44D1-95B9-0E6C89079866}" presName="desTx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ABAA172-7B81-4C6B-BCF2-4572322515C5}" type="pres">
      <dgm:prSet presAssocID="{D71FC021-6A65-44D1-95B9-0E6C89079866}" presName="EmptyPlaceHolder" presStyleCnt="0"/>
      <dgm:spPr/>
    </dgm:pt>
    <dgm:pt modelId="{FFA5B22E-3525-4682-A797-4EEA1EC22288}" type="pres">
      <dgm:prSet presAssocID="{9B090D9D-470E-46E2-AABB-0368A52481AA}" presName="space" presStyleCnt="0"/>
      <dgm:spPr/>
    </dgm:pt>
    <dgm:pt modelId="{EF2BACFB-EFD9-40A7-932B-293ABF85799E}" type="pres">
      <dgm:prSet presAssocID="{74045C00-D6AB-40F4-A0EC-3849807FC88D}" presName="composite" presStyleCnt="0"/>
      <dgm:spPr/>
    </dgm:pt>
    <dgm:pt modelId="{A653CF83-944B-4F9F-97BC-7B4E2900BD00}" type="pres">
      <dgm:prSet presAssocID="{74045C00-D6AB-40F4-A0EC-3849807FC88D}" presName="L" presStyleLbl="solidFgAcc1" presStyleIdx="3" presStyleCnt="5">
        <dgm:presLayoutVars>
          <dgm:chMax val="0"/>
          <dgm:chPref val="0"/>
        </dgm:presLayoutVars>
      </dgm:prSet>
      <dgm:spPr/>
    </dgm:pt>
    <dgm:pt modelId="{5D9FBDA1-4EAF-45D2-8A53-0ECF44915275}" type="pres">
      <dgm:prSet presAssocID="{74045C00-D6AB-40F4-A0EC-3849807FC88D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B79155E-B59E-4D4A-9B12-9D9165E4D8AF}" type="pres">
      <dgm:prSet presAssocID="{74045C00-D6AB-40F4-A0EC-3849807FC88D}" presName="desTx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E9DA7EE-69E5-41CB-9123-4C970163C09B}" type="pres">
      <dgm:prSet presAssocID="{74045C00-D6AB-40F4-A0EC-3849807FC88D}" presName="EmptyPlaceHolder" presStyleCnt="0"/>
      <dgm:spPr/>
    </dgm:pt>
    <dgm:pt modelId="{89135826-E8A1-4FB9-A5B2-3CF5D5291B54}" type="pres">
      <dgm:prSet presAssocID="{559D8C62-0929-418F-8097-53D2F0DBCF2B}" presName="space" presStyleCnt="0"/>
      <dgm:spPr/>
    </dgm:pt>
    <dgm:pt modelId="{028E66BB-F387-4F20-B9E1-1BD14E2665E5}" type="pres">
      <dgm:prSet presAssocID="{23A33862-4085-4A09-A14A-75AEDD37E72B}" presName="composite" presStyleCnt="0"/>
      <dgm:spPr/>
    </dgm:pt>
    <dgm:pt modelId="{FA8B0413-748A-4D34-901A-10655751E633}" type="pres">
      <dgm:prSet presAssocID="{23A33862-4085-4A09-A14A-75AEDD37E72B}" presName="L" presStyleLbl="solidFgAcc1" presStyleIdx="4" presStyleCnt="5">
        <dgm:presLayoutVars>
          <dgm:chMax val="0"/>
          <dgm:chPref val="0"/>
        </dgm:presLayoutVars>
      </dgm:prSet>
      <dgm:spPr/>
    </dgm:pt>
    <dgm:pt modelId="{42B4504B-C2C7-46D5-9274-2AE0A7D7838D}" type="pres">
      <dgm:prSet presAssocID="{23A33862-4085-4A09-A14A-75AEDD37E72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B5A6EAC9-AF2B-412A-A97A-1F68D70AA897}" type="pres">
      <dgm:prSet presAssocID="{23A33862-4085-4A09-A14A-75AEDD37E72B}" presName="desTx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D96954C-EDA0-49BF-A7EE-9EBFF38A77CD}" type="pres">
      <dgm:prSet presAssocID="{23A33862-4085-4A09-A14A-75AEDD37E72B}" presName="EmptyPlaceHolder" presStyleCnt="0"/>
      <dgm:spPr/>
    </dgm:pt>
  </dgm:ptLst>
  <dgm:cxnLst>
    <dgm:cxn modelId="{0F607307-CADE-4580-ACA9-6C59B0A40BF6}" srcId="{23A33862-4085-4A09-A14A-75AEDD37E72B}" destId="{185715AF-C7AC-49BC-808F-832AF009BC16}" srcOrd="0" destOrd="0" parTransId="{9E11DB47-DD4B-437F-B986-74C561DC4972}" sibTransId="{929CFB55-1C99-4F60-AA4A-3F3C0CC2D9C5}"/>
    <dgm:cxn modelId="{E2BEA707-11E2-473D-94C3-3EBC0F9F20AA}" type="presOf" srcId="{23A33862-4085-4A09-A14A-75AEDD37E72B}" destId="{42B4504B-C2C7-46D5-9274-2AE0A7D7838D}" srcOrd="0" destOrd="0" presId="urn:microsoft.com/office/officeart/2016/7/layout/AccentHomeChevronProcess"/>
    <dgm:cxn modelId="{2A8A5B08-5534-49D9-811E-F90F92BE459A}" type="presOf" srcId="{185715AF-C7AC-49BC-808F-832AF009BC16}" destId="{B5A6EAC9-AF2B-412A-A97A-1F68D70AA897}" srcOrd="0" destOrd="0" presId="urn:microsoft.com/office/officeart/2016/7/layout/AccentHomeChevronProcess"/>
    <dgm:cxn modelId="{50820912-79BB-4837-A449-DC3D42625369}" type="presOf" srcId="{55C0B14E-AEA6-48D3-A387-ED4A3A3BF840}" destId="{594BF422-752C-42F3-A230-3D0E6AE9A886}" srcOrd="0" destOrd="0" presId="urn:microsoft.com/office/officeart/2016/7/layout/AccentHomeChevronProcess"/>
    <dgm:cxn modelId="{A6BD7522-AA01-4096-98F0-44139441042F}" srcId="{55C0B14E-AEA6-48D3-A387-ED4A3A3BF840}" destId="{23A33862-4085-4A09-A14A-75AEDD37E72B}" srcOrd="4" destOrd="0" parTransId="{A87FE2E2-B4D6-47F3-83D4-856209CC555E}" sibTransId="{2DC7D52A-6B36-4926-8DB7-F6C46779CA12}"/>
    <dgm:cxn modelId="{1CEB2729-A3C3-430D-96A3-2E429FB4DAA1}" type="presOf" srcId="{5D70EFF5-8B31-4A1F-AE44-51E4CF0013EB}" destId="{5E07F9E4-149C-4A89-848F-4ABDD305F0C5}" srcOrd="0" destOrd="0" presId="urn:microsoft.com/office/officeart/2016/7/layout/AccentHomeChevron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494F2870-F125-4D28-80CC-FEA92548027C}" type="presOf" srcId="{02FFBBB1-DBC1-448B-B0B3-D48D66FE7872}" destId="{7B79155E-B59E-4D4A-9B12-9D9165E4D8AF}" srcOrd="0" destOrd="0" presId="urn:microsoft.com/office/officeart/2016/7/layout/AccentHomeChevronProcess"/>
    <dgm:cxn modelId="{50592970-6E81-481C-B7C1-8DF1D09C4F9C}" type="presOf" srcId="{4A6BB192-9983-4F48-BBC5-6E384EED7EC5}" destId="{FD7B29F2-0D66-4B4B-BC8A-82DA23575305}" srcOrd="0" destOrd="0" presId="urn:microsoft.com/office/officeart/2016/7/layout/AccentHomeChevronProcess"/>
    <dgm:cxn modelId="{EB87978F-E214-4F70-8701-EA1A2F5727D2}" type="presOf" srcId="{349299C9-846E-4827-813A-349CCCE20782}" destId="{810D7AA7-A541-4507-BE7F-36CCF210089F}" srcOrd="0" destOrd="0" presId="urn:microsoft.com/office/officeart/2016/7/layout/AccentHomeChevronProcess"/>
    <dgm:cxn modelId="{8EF80596-2994-4771-892F-2C4772D8D458}" srcId="{55C0B14E-AEA6-48D3-A387-ED4A3A3BF840}" destId="{74045C00-D6AB-40F4-A0EC-3849807FC88D}" srcOrd="3" destOrd="0" parTransId="{A2CB37B5-FB6A-4368-A045-E1C65615D546}" sibTransId="{559D8C62-0929-418F-8097-53D2F0DBCF2B}"/>
    <dgm:cxn modelId="{53239C96-427C-420B-95DC-546F3B30ED65}" srcId="{55C0B14E-AEA6-48D3-A387-ED4A3A3BF840}" destId="{D71FC021-6A65-44D1-95B9-0E6C89079866}" srcOrd="2" destOrd="0" parTransId="{862AAE39-3AAD-40E3-BA20-90187BD73242}" sibTransId="{9B090D9D-470E-46E2-AABB-0368A52481AA}"/>
    <dgm:cxn modelId="{8A505D98-829C-4B00-B836-C8492D215361}" type="presOf" srcId="{D71FC021-6A65-44D1-95B9-0E6C89079866}" destId="{7A0B5EFC-88FB-4ED5-994F-D5F6584C2293}" srcOrd="0" destOrd="0" presId="urn:microsoft.com/office/officeart/2016/7/layout/AccentHomeChevronProcess"/>
    <dgm:cxn modelId="{594CBFA6-8277-40E6-B42E-E311A2CCAE74}" type="presOf" srcId="{AACEAFD5-63CF-4AFC-B46F-BE086C5D447C}" destId="{CA3A6A4E-2D39-41D2-A6B1-B590D0C452D2}" srcOrd="0" destOrd="0" presId="urn:microsoft.com/office/officeart/2016/7/layout/AccentHomeChevron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A83A0FC3-85E6-4D6A-82F4-B294889F0533}" type="presOf" srcId="{74045C00-D6AB-40F4-A0EC-3849807FC88D}" destId="{5D9FBDA1-4EAF-45D2-8A53-0ECF44915275}" srcOrd="0" destOrd="0" presId="urn:microsoft.com/office/officeart/2016/7/layout/AccentHomeChevronProcess"/>
    <dgm:cxn modelId="{56818DCB-8127-41B3-A8FA-9BB3C4AEEF60}" srcId="{74045C00-D6AB-40F4-A0EC-3849807FC88D}" destId="{02FFBBB1-DBC1-448B-B0B3-D48D66FE7872}" srcOrd="0" destOrd="0" parTransId="{98A22385-858C-4F07-A4D6-9A0E8D8E5927}" sibTransId="{FC134796-1658-4344-B009-E1D5A472B390}"/>
    <dgm:cxn modelId="{45C630E2-10DF-481E-9588-DD36400104AD}" type="presOf" srcId="{D07AD3FD-84FF-467E-9693-752776549C61}" destId="{6C46E586-0364-4C52-98F9-74A7ACD803D1}" srcOrd="0" destOrd="0" presId="urn:microsoft.com/office/officeart/2016/7/layout/AccentHomeChevron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9538E0C6-1ECB-4B6A-8796-2B3BFBD2C594}" type="presParOf" srcId="{594BF422-752C-42F3-A230-3D0E6AE9A886}" destId="{F6A1B9E0-4B4A-47A4-A011-67526CEEA770}" srcOrd="0" destOrd="0" presId="urn:microsoft.com/office/officeart/2016/7/layout/AccentHomeChevronProcess"/>
    <dgm:cxn modelId="{F918E69A-A299-4387-884E-0A562D3D76FE}" type="presParOf" srcId="{F6A1B9E0-4B4A-47A4-A011-67526CEEA770}" destId="{FA4E6E73-A3C8-4495-927B-8AADA5A74297}" srcOrd="0" destOrd="0" presId="urn:microsoft.com/office/officeart/2016/7/layout/AccentHomeChevronProcess"/>
    <dgm:cxn modelId="{7C73F60F-B4B8-416D-840B-354453ACD859}" type="presParOf" srcId="{F6A1B9E0-4B4A-47A4-A011-67526CEEA770}" destId="{CA3A6A4E-2D39-41D2-A6B1-B590D0C452D2}" srcOrd="1" destOrd="0" presId="urn:microsoft.com/office/officeart/2016/7/layout/AccentHomeChevronProcess"/>
    <dgm:cxn modelId="{6DDCEC94-DD34-473A-BF53-80985662C975}" type="presParOf" srcId="{F6A1B9E0-4B4A-47A4-A011-67526CEEA770}" destId="{810D7AA7-A541-4507-BE7F-36CCF210089F}" srcOrd="2" destOrd="0" presId="urn:microsoft.com/office/officeart/2016/7/layout/AccentHomeChevronProcess"/>
    <dgm:cxn modelId="{4819EACD-970A-4F55-B958-7B370C1979E0}" type="presParOf" srcId="{F6A1B9E0-4B4A-47A4-A011-67526CEEA770}" destId="{4F7CDD44-32F1-4759-861F-8DABEBBA8D89}" srcOrd="3" destOrd="0" presId="urn:microsoft.com/office/officeart/2016/7/layout/AccentHomeChevronProcess"/>
    <dgm:cxn modelId="{797994F4-9B8B-472F-AA15-5C7F5AA8C446}" type="presParOf" srcId="{594BF422-752C-42F3-A230-3D0E6AE9A886}" destId="{C9A9B9EA-6A1D-4A13-9C7F-C112F25D2888}" srcOrd="1" destOrd="0" presId="urn:microsoft.com/office/officeart/2016/7/layout/AccentHomeChevronProcess"/>
    <dgm:cxn modelId="{D6BEABCE-1F83-4582-B79B-6CE14ED6FE45}" type="presParOf" srcId="{594BF422-752C-42F3-A230-3D0E6AE9A886}" destId="{EC37843F-14A6-4E20-B7AE-2B086A8F5F45}" srcOrd="2" destOrd="0" presId="urn:microsoft.com/office/officeart/2016/7/layout/AccentHomeChevronProcess"/>
    <dgm:cxn modelId="{C4AC83FE-36A5-443C-88F4-E3A41372CBC0}" type="presParOf" srcId="{EC37843F-14A6-4E20-B7AE-2B086A8F5F45}" destId="{E41E7729-FD3F-426D-804C-45BD60BD762D}" srcOrd="0" destOrd="0" presId="urn:microsoft.com/office/officeart/2016/7/layout/AccentHomeChevronProcess"/>
    <dgm:cxn modelId="{4E3AF5C7-8CFB-4F25-892C-3940295D84F2}" type="presParOf" srcId="{EC37843F-14A6-4E20-B7AE-2B086A8F5F45}" destId="{6C46E586-0364-4C52-98F9-74A7ACD803D1}" srcOrd="1" destOrd="0" presId="urn:microsoft.com/office/officeart/2016/7/layout/AccentHomeChevronProcess"/>
    <dgm:cxn modelId="{EEA6A3C5-70EB-4CC7-BF27-731B2A2418C4}" type="presParOf" srcId="{EC37843F-14A6-4E20-B7AE-2B086A8F5F45}" destId="{5E07F9E4-149C-4A89-848F-4ABDD305F0C5}" srcOrd="2" destOrd="0" presId="urn:microsoft.com/office/officeart/2016/7/layout/AccentHomeChevronProcess"/>
    <dgm:cxn modelId="{AADAD23F-4E30-4C35-91E3-A90D3CA76119}" type="presParOf" srcId="{EC37843F-14A6-4E20-B7AE-2B086A8F5F45}" destId="{2928FCAD-BE3F-45AC-93A5-FD98F8A50E00}" srcOrd="3" destOrd="0" presId="urn:microsoft.com/office/officeart/2016/7/layout/AccentHomeChevronProcess"/>
    <dgm:cxn modelId="{04EBFA73-191E-4A0B-8561-8BE36BD9FD57}" type="presParOf" srcId="{594BF422-752C-42F3-A230-3D0E6AE9A886}" destId="{C2DF8D93-19C7-4E07-BCAF-9FAAB62C8CF2}" srcOrd="3" destOrd="0" presId="urn:microsoft.com/office/officeart/2016/7/layout/AccentHomeChevronProcess"/>
    <dgm:cxn modelId="{75C1F4EA-E71C-4E9C-A48A-CEA9D1CF95D0}" type="presParOf" srcId="{594BF422-752C-42F3-A230-3D0E6AE9A886}" destId="{86E313B1-36D3-44D7-907E-22A08CB8E9CC}" srcOrd="4" destOrd="0" presId="urn:microsoft.com/office/officeart/2016/7/layout/AccentHomeChevronProcess"/>
    <dgm:cxn modelId="{C0C7EB37-789F-42A4-9815-11E68FD3E526}" type="presParOf" srcId="{86E313B1-36D3-44D7-907E-22A08CB8E9CC}" destId="{473F2067-7126-4D56-A328-5A8CFD3D8D52}" srcOrd="0" destOrd="0" presId="urn:microsoft.com/office/officeart/2016/7/layout/AccentHomeChevronProcess"/>
    <dgm:cxn modelId="{D65E6116-38E6-4952-B61F-A9A61BDAC0E2}" type="presParOf" srcId="{86E313B1-36D3-44D7-907E-22A08CB8E9CC}" destId="{7A0B5EFC-88FB-4ED5-994F-D5F6584C2293}" srcOrd="1" destOrd="0" presId="urn:microsoft.com/office/officeart/2016/7/layout/AccentHomeChevronProcess"/>
    <dgm:cxn modelId="{4B36B740-1697-4393-85F4-CBA19037BFEB}" type="presParOf" srcId="{86E313B1-36D3-44D7-907E-22A08CB8E9CC}" destId="{FD7B29F2-0D66-4B4B-BC8A-82DA23575305}" srcOrd="2" destOrd="0" presId="urn:microsoft.com/office/officeart/2016/7/layout/AccentHomeChevronProcess"/>
    <dgm:cxn modelId="{FA03CC93-AD75-4DBA-8574-D284A0B2C493}" type="presParOf" srcId="{86E313B1-36D3-44D7-907E-22A08CB8E9CC}" destId="{BABAA172-7B81-4C6B-BCF2-4572322515C5}" srcOrd="3" destOrd="0" presId="urn:microsoft.com/office/officeart/2016/7/layout/AccentHomeChevronProcess"/>
    <dgm:cxn modelId="{B767BB61-E3FE-4638-97A4-FC8D896C48B3}" type="presParOf" srcId="{594BF422-752C-42F3-A230-3D0E6AE9A886}" destId="{FFA5B22E-3525-4682-A797-4EEA1EC22288}" srcOrd="5" destOrd="0" presId="urn:microsoft.com/office/officeart/2016/7/layout/AccentHomeChevronProcess"/>
    <dgm:cxn modelId="{322B9E98-1F35-4DF2-B3E8-36E4213CFF8D}" type="presParOf" srcId="{594BF422-752C-42F3-A230-3D0E6AE9A886}" destId="{EF2BACFB-EFD9-40A7-932B-293ABF85799E}" srcOrd="6" destOrd="0" presId="urn:microsoft.com/office/officeart/2016/7/layout/AccentHomeChevronProcess"/>
    <dgm:cxn modelId="{8D764EE5-1329-4E07-A321-9BDE9F3C7100}" type="presParOf" srcId="{EF2BACFB-EFD9-40A7-932B-293ABF85799E}" destId="{A653CF83-944B-4F9F-97BC-7B4E2900BD00}" srcOrd="0" destOrd="0" presId="urn:microsoft.com/office/officeart/2016/7/layout/AccentHomeChevronProcess"/>
    <dgm:cxn modelId="{E7BB50E2-806C-4831-A145-60E56444F6A2}" type="presParOf" srcId="{EF2BACFB-EFD9-40A7-932B-293ABF85799E}" destId="{5D9FBDA1-4EAF-45D2-8A53-0ECF44915275}" srcOrd="1" destOrd="0" presId="urn:microsoft.com/office/officeart/2016/7/layout/AccentHomeChevronProcess"/>
    <dgm:cxn modelId="{1F6A0EA1-8A19-4418-8996-AD0F0BDE04EC}" type="presParOf" srcId="{EF2BACFB-EFD9-40A7-932B-293ABF85799E}" destId="{7B79155E-B59E-4D4A-9B12-9D9165E4D8AF}" srcOrd="2" destOrd="0" presId="urn:microsoft.com/office/officeart/2016/7/layout/AccentHomeChevronProcess"/>
    <dgm:cxn modelId="{4F956647-F9B1-4D12-9379-2AF1B5CC1C67}" type="presParOf" srcId="{EF2BACFB-EFD9-40A7-932B-293ABF85799E}" destId="{FE9DA7EE-69E5-41CB-9123-4C970163C09B}" srcOrd="3" destOrd="0" presId="urn:microsoft.com/office/officeart/2016/7/layout/AccentHomeChevronProcess"/>
    <dgm:cxn modelId="{7392D04E-BC44-4B0F-AF70-CDDAF68501AD}" type="presParOf" srcId="{594BF422-752C-42F3-A230-3D0E6AE9A886}" destId="{89135826-E8A1-4FB9-A5B2-3CF5D5291B54}" srcOrd="7" destOrd="0" presId="urn:microsoft.com/office/officeart/2016/7/layout/AccentHomeChevronProcess"/>
    <dgm:cxn modelId="{FBAFE893-4FE4-4810-9A31-6BB26523BBEC}" type="presParOf" srcId="{594BF422-752C-42F3-A230-3D0E6AE9A886}" destId="{028E66BB-F387-4F20-B9E1-1BD14E2665E5}" srcOrd="8" destOrd="0" presId="urn:microsoft.com/office/officeart/2016/7/layout/AccentHomeChevronProcess"/>
    <dgm:cxn modelId="{8379E4AD-6F4C-48F5-861C-3C1F58EF53C8}" type="presParOf" srcId="{028E66BB-F387-4F20-B9E1-1BD14E2665E5}" destId="{FA8B0413-748A-4D34-901A-10655751E633}" srcOrd="0" destOrd="0" presId="urn:microsoft.com/office/officeart/2016/7/layout/AccentHomeChevronProcess"/>
    <dgm:cxn modelId="{D052DA79-EE70-49D3-AE32-810677DA6045}" type="presParOf" srcId="{028E66BB-F387-4F20-B9E1-1BD14E2665E5}" destId="{42B4504B-C2C7-46D5-9274-2AE0A7D7838D}" srcOrd="1" destOrd="0" presId="urn:microsoft.com/office/officeart/2016/7/layout/AccentHomeChevronProcess"/>
    <dgm:cxn modelId="{84BD21A6-3E41-4881-A19A-A5600DDBB076}" type="presParOf" srcId="{028E66BB-F387-4F20-B9E1-1BD14E2665E5}" destId="{B5A6EAC9-AF2B-412A-A97A-1F68D70AA897}" srcOrd="2" destOrd="0" presId="urn:microsoft.com/office/officeart/2016/7/layout/AccentHomeChevronProcess"/>
    <dgm:cxn modelId="{A03F176C-4BA6-40D6-A1AB-5BB5BB94B100}" type="presParOf" srcId="{028E66BB-F387-4F20-B9E1-1BD14E2665E5}" destId="{1D96954C-EDA0-49BF-A7EE-9EBFF38A77CD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7E0DAE-782D-4BB2-BC89-C672EB68743F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4E1E79-207C-4B50-8EDD-B93A542B4061}">
      <dgm:prSet custT="1"/>
      <dgm:spPr/>
      <dgm:t>
        <a:bodyPr anchor="ctr"/>
        <a:lstStyle/>
        <a:p>
          <a:pPr algn="l" rtl="0"/>
          <a:r>
            <a:rPr lang="ru-RU" sz="1400" b="1" i="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УВЕЛИЧЕНИЕ ОХВАТА ПРОФИЛАКТИЧЕСКИМИ МЕРОПРИЯТИЯМИ</a:t>
          </a:r>
        </a:p>
      </dgm:t>
    </dgm:pt>
    <dgm:pt modelId="{6B791877-4F38-4F80-A50B-23CE8EDDF444}" type="parTrans" cxnId="{6FBE9343-CB91-4F29-B313-306A211C8AEF}">
      <dgm:prSet/>
      <dgm:spPr/>
      <dgm:t>
        <a:bodyPr/>
        <a:lstStyle/>
        <a:p>
          <a:endParaRPr lang="ru-RU"/>
        </a:p>
      </dgm:t>
    </dgm:pt>
    <dgm:pt modelId="{6E547AA5-44DA-42B7-B09B-5A24C2E1B084}" type="sibTrans" cxnId="{6FBE9343-CB91-4F29-B313-306A211C8AEF}">
      <dgm:prSet/>
      <dgm:spPr/>
      <dgm:t>
        <a:bodyPr/>
        <a:lstStyle/>
        <a:p>
          <a:endParaRPr lang="ru-RU"/>
        </a:p>
      </dgm:t>
    </dgm:pt>
    <dgm:pt modelId="{ECCA4FF8-1B89-40AB-ACF3-0DE836F45677}">
      <dgm:prSet custT="1"/>
      <dgm:spPr/>
      <dgm:t>
        <a:bodyPr/>
        <a:lstStyle/>
        <a:p>
          <a:pPr algn="l" rtl="0"/>
          <a:r>
            <a:rPr lang="ru-RU" sz="1400" b="1" i="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РОСТ ДОСТУПНОСТИ УДОВЛЕТВОРЕННОСТИ И КАЧЕСТВА</a:t>
          </a:r>
        </a:p>
      </dgm:t>
    </dgm:pt>
    <dgm:pt modelId="{1FAA33BA-2BB9-4E31-A045-62CA373E409F}" type="parTrans" cxnId="{A133BD65-4CAF-4730-BAF9-18D755F051FA}">
      <dgm:prSet/>
      <dgm:spPr/>
      <dgm:t>
        <a:bodyPr/>
        <a:lstStyle/>
        <a:p>
          <a:endParaRPr lang="ru-RU"/>
        </a:p>
      </dgm:t>
    </dgm:pt>
    <dgm:pt modelId="{E47D3226-2285-4152-8156-677843B78FB5}" type="sibTrans" cxnId="{A133BD65-4CAF-4730-BAF9-18D755F051FA}">
      <dgm:prSet/>
      <dgm:spPr/>
      <dgm:t>
        <a:bodyPr/>
        <a:lstStyle/>
        <a:p>
          <a:endParaRPr lang="ru-RU"/>
        </a:p>
      </dgm:t>
    </dgm:pt>
    <dgm:pt modelId="{38717512-CC9D-4A14-B070-C2E1B4886684}">
      <dgm:prSet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rPr>
            <a:t>Увеличение времени для лечебно-диагностической функции врача</a:t>
          </a:r>
          <a:endParaRPr kumimoji="0" lang="ru-RU" sz="1400" b="1" i="0" u="none" strike="noStrike" kern="1200" cap="all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Calibri" panose="020F0502020204030204" pitchFamily="34" charset="0"/>
            <a:ea typeface="+mj-ea"/>
            <a:cs typeface="Calibri" panose="020F0502020204030204" pitchFamily="34" charset="0"/>
          </a:endParaRPr>
        </a:p>
        <a:p>
          <a:pPr rtl="0"/>
          <a:endParaRPr lang="ru-RU" sz="1400" b="0" i="0" baseline="0" dirty="0"/>
        </a:p>
      </dgm:t>
    </dgm:pt>
    <dgm:pt modelId="{79818A12-1084-4FA0-8A23-2E1B66C8BB4B}" type="sibTrans" cxnId="{12E184C5-0F28-495E-BF13-6C8D8B841248}">
      <dgm:prSet/>
      <dgm:spPr/>
      <dgm:t>
        <a:bodyPr/>
        <a:lstStyle/>
        <a:p>
          <a:endParaRPr lang="ru-RU"/>
        </a:p>
      </dgm:t>
    </dgm:pt>
    <dgm:pt modelId="{4C48C589-2466-4FAC-928A-964644827986}" type="parTrans" cxnId="{12E184C5-0F28-495E-BF13-6C8D8B841248}">
      <dgm:prSet/>
      <dgm:spPr/>
      <dgm:t>
        <a:bodyPr/>
        <a:lstStyle/>
        <a:p>
          <a:endParaRPr lang="ru-RU"/>
        </a:p>
      </dgm:t>
    </dgm:pt>
    <dgm:pt modelId="{2F0FEF69-28A9-4777-B1B1-CCC77B04DC34}" type="pres">
      <dgm:prSet presAssocID="{F77E0DAE-782D-4BB2-BC89-C672EB68743F}" presName="linearFlow" presStyleCnt="0">
        <dgm:presLayoutVars>
          <dgm:dir/>
          <dgm:resizeHandles val="exact"/>
        </dgm:presLayoutVars>
      </dgm:prSet>
      <dgm:spPr/>
    </dgm:pt>
    <dgm:pt modelId="{E526DE89-35F6-49DA-85AC-0ACF61AD81E5}" type="pres">
      <dgm:prSet presAssocID="{38717512-CC9D-4A14-B070-C2E1B4886684}" presName="node" presStyleLbl="node1" presStyleIdx="0" presStyleCnt="3" custScaleX="252050" custLinFactX="14626" custLinFactNeighborX="100000" custLinFactNeighborY="-818">
        <dgm:presLayoutVars>
          <dgm:bulletEnabled val="1"/>
        </dgm:presLayoutVars>
      </dgm:prSet>
      <dgm:spPr>
        <a:prstGeom prst="rect">
          <a:avLst/>
        </a:prstGeom>
      </dgm:spPr>
    </dgm:pt>
    <dgm:pt modelId="{547568BF-1AC3-4599-924C-62EDF88AD1C2}" type="pres">
      <dgm:prSet presAssocID="{79818A12-1084-4FA0-8A23-2E1B66C8BB4B}" presName="spacerL" presStyleCnt="0"/>
      <dgm:spPr/>
    </dgm:pt>
    <dgm:pt modelId="{38F629A7-6C8B-49CB-BC43-B4378E91DC53}" type="pres">
      <dgm:prSet presAssocID="{79818A12-1084-4FA0-8A23-2E1B66C8BB4B}" presName="sibTrans" presStyleLbl="sibTrans2D1" presStyleIdx="0" presStyleCnt="2" custLinFactX="61700" custLinFactNeighborX="100000" custLinFactNeighborY="-9814"/>
      <dgm:spPr/>
    </dgm:pt>
    <dgm:pt modelId="{19D32228-847E-4ED4-921F-21252E40C10A}" type="pres">
      <dgm:prSet presAssocID="{79818A12-1084-4FA0-8A23-2E1B66C8BB4B}" presName="spacerR" presStyleCnt="0"/>
      <dgm:spPr/>
    </dgm:pt>
    <dgm:pt modelId="{C8E06D0D-72E5-4A2D-844D-E80AF2B60304}" type="pres">
      <dgm:prSet presAssocID="{7F4E1E79-207C-4B50-8EDD-B93A542B4061}" presName="node" presStyleLbl="node1" presStyleIdx="1" presStyleCnt="3" custScaleX="250695" custLinFactX="56927" custLinFactNeighborX="100000" custLinFactNeighborY="-4">
        <dgm:presLayoutVars>
          <dgm:bulletEnabled val="1"/>
        </dgm:presLayoutVars>
      </dgm:prSet>
      <dgm:spPr>
        <a:prstGeom prst="rect">
          <a:avLst/>
        </a:prstGeom>
      </dgm:spPr>
    </dgm:pt>
    <dgm:pt modelId="{E34C5C2E-7333-44CD-9488-40C35A39BE85}" type="pres">
      <dgm:prSet presAssocID="{6E547AA5-44DA-42B7-B09B-5A24C2E1B084}" presName="spacerL" presStyleCnt="0"/>
      <dgm:spPr/>
    </dgm:pt>
    <dgm:pt modelId="{C385D68C-DAE4-48E5-A140-842FDE32E93A}" type="pres">
      <dgm:prSet presAssocID="{6E547AA5-44DA-42B7-B09B-5A24C2E1B084}" presName="sibTrans" presStyleLbl="sibTrans2D1" presStyleIdx="1" presStyleCnt="2" custLinFactX="110784" custLinFactNeighborX="200000" custLinFactNeighborY="1402"/>
      <dgm:spPr/>
    </dgm:pt>
    <dgm:pt modelId="{84006211-D293-4D86-943E-CC29A49C9A38}" type="pres">
      <dgm:prSet presAssocID="{6E547AA5-44DA-42B7-B09B-5A24C2E1B084}" presName="spacerR" presStyleCnt="0"/>
      <dgm:spPr/>
    </dgm:pt>
    <dgm:pt modelId="{933EB3A5-9132-4B71-803F-1D285252C294}" type="pres">
      <dgm:prSet presAssocID="{ECCA4FF8-1B89-40AB-ACF3-0DE836F45677}" presName="node" presStyleLbl="node1" presStyleIdx="2" presStyleCnt="3" custScaleX="193189" custLinFactX="86197" custLinFactNeighborX="100000" custLinFactNeighborY="244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846EE016-81FD-478B-B076-58749599073D}" type="presOf" srcId="{38717512-CC9D-4A14-B070-C2E1B4886684}" destId="{E526DE89-35F6-49DA-85AC-0ACF61AD81E5}" srcOrd="0" destOrd="0" presId="urn:microsoft.com/office/officeart/2005/8/layout/equation1"/>
    <dgm:cxn modelId="{6FBE9343-CB91-4F29-B313-306A211C8AEF}" srcId="{F77E0DAE-782D-4BB2-BC89-C672EB68743F}" destId="{7F4E1E79-207C-4B50-8EDD-B93A542B4061}" srcOrd="1" destOrd="0" parTransId="{6B791877-4F38-4F80-A50B-23CE8EDDF444}" sibTransId="{6E547AA5-44DA-42B7-B09B-5A24C2E1B084}"/>
    <dgm:cxn modelId="{A133BD65-4CAF-4730-BAF9-18D755F051FA}" srcId="{F77E0DAE-782D-4BB2-BC89-C672EB68743F}" destId="{ECCA4FF8-1B89-40AB-ACF3-0DE836F45677}" srcOrd="2" destOrd="0" parTransId="{1FAA33BA-2BB9-4E31-A045-62CA373E409F}" sibTransId="{E47D3226-2285-4152-8156-677843B78FB5}"/>
    <dgm:cxn modelId="{F227444E-682F-40B8-A2B1-269DF5353FE0}" type="presOf" srcId="{7F4E1E79-207C-4B50-8EDD-B93A542B4061}" destId="{C8E06D0D-72E5-4A2D-844D-E80AF2B60304}" srcOrd="0" destOrd="0" presId="urn:microsoft.com/office/officeart/2005/8/layout/equation1"/>
    <dgm:cxn modelId="{1702F570-2A55-43AD-BDC6-26B4BE22AFC8}" type="presOf" srcId="{79818A12-1084-4FA0-8A23-2E1B66C8BB4B}" destId="{38F629A7-6C8B-49CB-BC43-B4378E91DC53}" srcOrd="0" destOrd="0" presId="urn:microsoft.com/office/officeart/2005/8/layout/equation1"/>
    <dgm:cxn modelId="{F0DC6351-6A2A-41B9-B5FA-F8C88C70BAAF}" type="presOf" srcId="{ECCA4FF8-1B89-40AB-ACF3-0DE836F45677}" destId="{933EB3A5-9132-4B71-803F-1D285252C294}" srcOrd="0" destOrd="0" presId="urn:microsoft.com/office/officeart/2005/8/layout/equation1"/>
    <dgm:cxn modelId="{6EB9127B-302F-4784-9B71-0B0D95150CB9}" type="presOf" srcId="{6E547AA5-44DA-42B7-B09B-5A24C2E1B084}" destId="{C385D68C-DAE4-48E5-A140-842FDE32E93A}" srcOrd="0" destOrd="0" presId="urn:microsoft.com/office/officeart/2005/8/layout/equation1"/>
    <dgm:cxn modelId="{BC564CA9-5D8A-42EA-B303-535F687884C0}" type="presOf" srcId="{F77E0DAE-782D-4BB2-BC89-C672EB68743F}" destId="{2F0FEF69-28A9-4777-B1B1-CCC77B04DC34}" srcOrd="0" destOrd="0" presId="urn:microsoft.com/office/officeart/2005/8/layout/equation1"/>
    <dgm:cxn modelId="{12E184C5-0F28-495E-BF13-6C8D8B841248}" srcId="{F77E0DAE-782D-4BB2-BC89-C672EB68743F}" destId="{38717512-CC9D-4A14-B070-C2E1B4886684}" srcOrd="0" destOrd="0" parTransId="{4C48C589-2466-4FAC-928A-964644827986}" sibTransId="{79818A12-1084-4FA0-8A23-2E1B66C8BB4B}"/>
    <dgm:cxn modelId="{ABA95B40-C663-4BD2-B16D-0194BA1DAF6A}" type="presParOf" srcId="{2F0FEF69-28A9-4777-B1B1-CCC77B04DC34}" destId="{E526DE89-35F6-49DA-85AC-0ACF61AD81E5}" srcOrd="0" destOrd="0" presId="urn:microsoft.com/office/officeart/2005/8/layout/equation1"/>
    <dgm:cxn modelId="{97475049-A3D0-4418-9512-7530DDE615D3}" type="presParOf" srcId="{2F0FEF69-28A9-4777-B1B1-CCC77B04DC34}" destId="{547568BF-1AC3-4599-924C-62EDF88AD1C2}" srcOrd="1" destOrd="0" presId="urn:microsoft.com/office/officeart/2005/8/layout/equation1"/>
    <dgm:cxn modelId="{BF707BAE-3EAA-4BA1-A7FF-071BF4421DB0}" type="presParOf" srcId="{2F0FEF69-28A9-4777-B1B1-CCC77B04DC34}" destId="{38F629A7-6C8B-49CB-BC43-B4378E91DC53}" srcOrd="2" destOrd="0" presId="urn:microsoft.com/office/officeart/2005/8/layout/equation1"/>
    <dgm:cxn modelId="{B2EDEA50-A9B6-4404-9824-2B579D926379}" type="presParOf" srcId="{2F0FEF69-28A9-4777-B1B1-CCC77B04DC34}" destId="{19D32228-847E-4ED4-921F-21252E40C10A}" srcOrd="3" destOrd="0" presId="urn:microsoft.com/office/officeart/2005/8/layout/equation1"/>
    <dgm:cxn modelId="{D6587424-EC71-492D-8EE6-BF6F1CD3E16E}" type="presParOf" srcId="{2F0FEF69-28A9-4777-B1B1-CCC77B04DC34}" destId="{C8E06D0D-72E5-4A2D-844D-E80AF2B60304}" srcOrd="4" destOrd="0" presId="urn:microsoft.com/office/officeart/2005/8/layout/equation1"/>
    <dgm:cxn modelId="{9859F6CC-3F6A-4BE5-8B02-9BEA8800FDF1}" type="presParOf" srcId="{2F0FEF69-28A9-4777-B1B1-CCC77B04DC34}" destId="{E34C5C2E-7333-44CD-9488-40C35A39BE85}" srcOrd="5" destOrd="0" presId="urn:microsoft.com/office/officeart/2005/8/layout/equation1"/>
    <dgm:cxn modelId="{E4180928-6F68-4B4F-BD55-8D3B23EDED8A}" type="presParOf" srcId="{2F0FEF69-28A9-4777-B1B1-CCC77B04DC34}" destId="{C385D68C-DAE4-48E5-A140-842FDE32E93A}" srcOrd="6" destOrd="0" presId="urn:microsoft.com/office/officeart/2005/8/layout/equation1"/>
    <dgm:cxn modelId="{EFC0A446-95E6-4E9A-A1DB-113731BBF77C}" type="presParOf" srcId="{2F0FEF69-28A9-4777-B1B1-CCC77B04DC34}" destId="{84006211-D293-4D86-943E-CC29A49C9A38}" srcOrd="7" destOrd="0" presId="urn:microsoft.com/office/officeart/2005/8/layout/equation1"/>
    <dgm:cxn modelId="{21361CCF-227E-401F-BC43-1DCB209715AA}" type="presParOf" srcId="{2F0FEF69-28A9-4777-B1B1-CCC77B04DC34}" destId="{933EB3A5-9132-4B71-803F-1D285252C29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6E73-A3C8-4495-927B-8AADA5A74297}">
      <dsp:nvSpPr>
        <dsp:cNvPr id="0" name=""/>
        <dsp:cNvSpPr/>
      </dsp:nvSpPr>
      <dsp:spPr>
        <a:xfrm rot="5400000">
          <a:off x="-933163" y="1775855"/>
          <a:ext cx="2048350" cy="17785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6A4E-2D39-41D2-A6B1-B590D0C452D2}">
      <dsp:nvSpPr>
        <dsp:cNvPr id="0" name=""/>
        <dsp:cNvSpPr/>
      </dsp:nvSpPr>
      <dsp:spPr>
        <a:xfrm>
          <a:off x="2085" y="2829153"/>
          <a:ext cx="2223164" cy="682783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Обучение</a:t>
          </a:r>
        </a:p>
      </dsp:txBody>
      <dsp:txXfrm>
        <a:off x="2085" y="2829153"/>
        <a:ext cx="2223164" cy="682783"/>
      </dsp:txXfrm>
    </dsp:sp>
    <dsp:sp modelId="{810D7AA7-A541-4507-BE7F-36CCF210089F}">
      <dsp:nvSpPr>
        <dsp:cNvPr id="0" name=""/>
        <dsp:cNvSpPr/>
      </dsp:nvSpPr>
      <dsp:spPr>
        <a:xfrm>
          <a:off x="179938" y="952206"/>
          <a:ext cx="1805209" cy="1825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Проработали все блоки методических рекомендаций, изучили материалы  ФГБУ «ЦНИОИЗ», воспользовались опытом коллег из других регионов</a:t>
          </a:r>
        </a:p>
      </dsp:txBody>
      <dsp:txXfrm>
        <a:off x="179938" y="952206"/>
        <a:ext cx="1805209" cy="1825152"/>
      </dsp:txXfrm>
    </dsp:sp>
    <dsp:sp modelId="{E41E7729-FD3F-426D-804C-45BD60BD762D}">
      <dsp:nvSpPr>
        <dsp:cNvPr id="0" name=""/>
        <dsp:cNvSpPr/>
      </dsp:nvSpPr>
      <dsp:spPr>
        <a:xfrm rot="5400000">
          <a:off x="1223695" y="1760904"/>
          <a:ext cx="1958644" cy="17785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6E586-0364-4C52-98F9-74A7ACD803D1}">
      <dsp:nvSpPr>
        <dsp:cNvPr id="0" name=""/>
        <dsp:cNvSpPr/>
      </dsp:nvSpPr>
      <dsp:spPr>
        <a:xfrm>
          <a:off x="2114091" y="2829153"/>
          <a:ext cx="2223164" cy="652881"/>
        </a:xfrm>
        <a:prstGeom prst="chevron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Ревизия</a:t>
          </a:r>
        </a:p>
      </dsp:txBody>
      <dsp:txXfrm>
        <a:off x="2114091" y="2829153"/>
        <a:ext cx="2223164" cy="652881"/>
      </dsp:txXfrm>
    </dsp:sp>
    <dsp:sp modelId="{5E07F9E4-149C-4A89-848F-4ABDD305F0C5}">
      <dsp:nvSpPr>
        <dsp:cNvPr id="0" name=""/>
        <dsp:cNvSpPr/>
      </dsp:nvSpPr>
      <dsp:spPr>
        <a:xfrm>
          <a:off x="2291944" y="977220"/>
          <a:ext cx="1805209" cy="174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Провели</a:t>
          </a:r>
          <a:r>
            <a:rPr lang="ru-RU" sz="1400" kern="1200" baseline="0" noProof="0" dirty="0">
              <a:latin typeface="Calibri" panose="020F0502020204030204" pitchFamily="34" charset="0"/>
              <a:cs typeface="Calibri" panose="020F0502020204030204" pitchFamily="34" charset="0"/>
            </a:rPr>
            <a:t> ревизию трудовых  ресурсов: укомплектованность ставок врачей, проверили все ли учтены в штатном расписании и внесены в ФРМР </a:t>
          </a:r>
          <a:endParaRPr lang="ru-RU" sz="14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91944" y="977220"/>
        <a:ext cx="1805209" cy="1745220"/>
      </dsp:txXfrm>
    </dsp:sp>
    <dsp:sp modelId="{473F2067-7126-4D56-A328-5A8CFD3D8D52}">
      <dsp:nvSpPr>
        <dsp:cNvPr id="0" name=""/>
        <dsp:cNvSpPr/>
      </dsp:nvSpPr>
      <dsp:spPr>
        <a:xfrm rot="5400000">
          <a:off x="3335702" y="1760904"/>
          <a:ext cx="1958644" cy="17785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B5EFC-88FB-4ED5-994F-D5F6584C2293}">
      <dsp:nvSpPr>
        <dsp:cNvPr id="0" name=""/>
        <dsp:cNvSpPr/>
      </dsp:nvSpPr>
      <dsp:spPr>
        <a:xfrm>
          <a:off x="4226098" y="2829153"/>
          <a:ext cx="2223164" cy="652881"/>
        </a:xfrm>
        <a:prstGeom prst="chevron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Передача функций</a:t>
          </a:r>
        </a:p>
      </dsp:txBody>
      <dsp:txXfrm>
        <a:off x="4226098" y="2829153"/>
        <a:ext cx="2223164" cy="652881"/>
      </dsp:txXfrm>
    </dsp:sp>
    <dsp:sp modelId="{FD7B29F2-0D66-4B4B-BC8A-82DA23575305}">
      <dsp:nvSpPr>
        <dsp:cNvPr id="0" name=""/>
        <dsp:cNvSpPr/>
      </dsp:nvSpPr>
      <dsp:spPr>
        <a:xfrm>
          <a:off x="4403951" y="977220"/>
          <a:ext cx="1805209" cy="174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noProof="0" dirty="0">
              <a:latin typeface="Calibri" panose="020F0502020204030204" pitchFamily="34" charset="0"/>
              <a:cs typeface="Calibri" panose="020F0502020204030204" pitchFamily="34" charset="0"/>
            </a:rPr>
            <a:t>Перераспредели функции  между врачом и медицинской сестрой и немедицинским персоналом</a:t>
          </a:r>
          <a:endParaRPr lang="ru-RU" sz="13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3951" y="977220"/>
        <a:ext cx="1805209" cy="1745220"/>
      </dsp:txXfrm>
    </dsp:sp>
    <dsp:sp modelId="{A653CF83-944B-4F9F-97BC-7B4E2900BD00}">
      <dsp:nvSpPr>
        <dsp:cNvPr id="0" name=""/>
        <dsp:cNvSpPr/>
      </dsp:nvSpPr>
      <dsp:spPr>
        <a:xfrm rot="5400000">
          <a:off x="5447708" y="1760904"/>
          <a:ext cx="1958644" cy="17785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FBDA1-4EAF-45D2-8A53-0ECF44915275}">
      <dsp:nvSpPr>
        <dsp:cNvPr id="0" name=""/>
        <dsp:cNvSpPr/>
      </dsp:nvSpPr>
      <dsp:spPr>
        <a:xfrm>
          <a:off x="6338104" y="2829153"/>
          <a:ext cx="2223164" cy="652881"/>
        </a:xfrm>
        <a:prstGeom prst="chevron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Выделение бизнес-процесса</a:t>
          </a:r>
        </a:p>
      </dsp:txBody>
      <dsp:txXfrm>
        <a:off x="6338104" y="2829153"/>
        <a:ext cx="2223164" cy="652881"/>
      </dsp:txXfrm>
    </dsp:sp>
    <dsp:sp modelId="{7B79155E-B59E-4D4A-9B12-9D9165E4D8AF}">
      <dsp:nvSpPr>
        <dsp:cNvPr id="0" name=""/>
        <dsp:cNvSpPr/>
      </dsp:nvSpPr>
      <dsp:spPr>
        <a:xfrm>
          <a:off x="6515957" y="977220"/>
          <a:ext cx="1805209" cy="133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i="0" u="none" kern="1200" noProof="0" dirty="0">
              <a:latin typeface="Calibri" panose="020F0502020204030204" pitchFamily="34" charset="0"/>
              <a:cs typeface="Calibri" panose="020F0502020204030204" pitchFamily="34" charset="0"/>
            </a:rPr>
            <a:t>Выделили  7 основных целей по котором возникают обращения пациентов и проложили соответствующие им «Пути пациента». </a:t>
          </a:r>
          <a:endParaRPr lang="ru-RU" sz="13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515957" y="977220"/>
        <a:ext cx="1805209" cy="1339515"/>
      </dsp:txXfrm>
    </dsp:sp>
    <dsp:sp modelId="{FA8B0413-748A-4D34-901A-10655751E633}">
      <dsp:nvSpPr>
        <dsp:cNvPr id="0" name=""/>
        <dsp:cNvSpPr/>
      </dsp:nvSpPr>
      <dsp:spPr>
        <a:xfrm rot="5400000">
          <a:off x="7559715" y="1760904"/>
          <a:ext cx="1958644" cy="177853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4504B-C2C7-46D5-9274-2AE0A7D7838D}">
      <dsp:nvSpPr>
        <dsp:cNvPr id="0" name=""/>
        <dsp:cNvSpPr/>
      </dsp:nvSpPr>
      <dsp:spPr>
        <a:xfrm>
          <a:off x="8450111" y="2829153"/>
          <a:ext cx="2223164" cy="652881"/>
        </a:xfrm>
        <a:prstGeom prst="chevron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165100" rIns="82550" bIns="165100" numCol="1" spcCol="1270" rtlCol="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Переход в рутинную практику</a:t>
          </a:r>
        </a:p>
      </dsp:txBody>
      <dsp:txXfrm>
        <a:off x="8450111" y="2829153"/>
        <a:ext cx="2223164" cy="652881"/>
      </dsp:txXfrm>
    </dsp:sp>
    <dsp:sp modelId="{B5A6EAC9-AF2B-412A-A97A-1F68D70AA897}">
      <dsp:nvSpPr>
        <dsp:cNvPr id="0" name=""/>
        <dsp:cNvSpPr/>
      </dsp:nvSpPr>
      <dsp:spPr>
        <a:xfrm>
          <a:off x="8627964" y="977220"/>
          <a:ext cx="1805209" cy="133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kern="1200" noProof="0" dirty="0">
              <a:latin typeface="Calibri" panose="020F0502020204030204" pitchFamily="34" charset="0"/>
              <a:cs typeface="Calibri" panose="020F0502020204030204" pitchFamily="34" charset="0"/>
            </a:rPr>
            <a:t>Издали локальные НПА, обучили персонал, создали алгоритмы и упорядочили работу</a:t>
          </a:r>
          <a:r>
            <a:rPr lang="ru-RU" sz="1300" b="0" i="0" u="none" kern="1200" noProof="0" dirty="0">
              <a:latin typeface="Calibri" panose="020F0502020204030204" pitchFamily="34" charset="0"/>
              <a:cs typeface="Calibri" panose="020F0502020204030204" pitchFamily="34" charset="0"/>
            </a:rPr>
            <a:t>. </a:t>
          </a:r>
          <a:endParaRPr lang="ru-RU" sz="1300" kern="1200" noProof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27964" y="977220"/>
        <a:ext cx="1805209" cy="1339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6DE89-35F6-49DA-85AC-0ACF61AD81E5}">
      <dsp:nvSpPr>
        <dsp:cNvPr id="0" name=""/>
        <dsp:cNvSpPr/>
      </dsp:nvSpPr>
      <dsp:spPr>
        <a:xfrm>
          <a:off x="1276709" y="0"/>
          <a:ext cx="2674135" cy="1060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rPr>
            <a:t>Увеличение времени для лечебно-диагностической функции врача</a:t>
          </a:r>
          <a:endParaRPr kumimoji="0" lang="ru-RU" sz="1400" b="1" i="0" u="none" strike="noStrike" kern="1200" cap="all" spc="0" normalizeH="0" baseline="0" noProof="0" dirty="0">
            <a:ln>
              <a:noFill/>
            </a:ln>
            <a:solidFill>
              <a:schemeClr val="tx1">
                <a:lumMod val="75000"/>
                <a:lumOff val="25000"/>
              </a:schemeClr>
            </a:solidFill>
            <a:effectLst/>
            <a:uLnTx/>
            <a:uFillTx/>
            <a:latin typeface="Calibri" panose="020F0502020204030204" pitchFamily="34" charset="0"/>
            <a:ea typeface="+mj-ea"/>
            <a:cs typeface="Calibri" panose="020F0502020204030204" pitchFamily="34" charset="0"/>
          </a:endParaRPr>
        </a:p>
        <a:p>
          <a:pPr rtl="0">
            <a:spcBef>
              <a:spcPct val="0"/>
            </a:spcBef>
            <a:buNone/>
          </a:pPr>
          <a:endParaRPr lang="ru-RU" sz="1400" b="0" i="0" baseline="0" dirty="0"/>
        </a:p>
      </dsp:txBody>
      <dsp:txXfrm>
        <a:off x="1276709" y="0"/>
        <a:ext cx="2674135" cy="1060954"/>
      </dsp:txXfrm>
    </dsp:sp>
    <dsp:sp modelId="{38F629A7-6C8B-49CB-BC43-B4378E91DC53}">
      <dsp:nvSpPr>
        <dsp:cNvPr id="0" name=""/>
        <dsp:cNvSpPr/>
      </dsp:nvSpPr>
      <dsp:spPr>
        <a:xfrm>
          <a:off x="4261492" y="162456"/>
          <a:ext cx="615353" cy="615353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4261492" y="162456"/>
        <a:ext cx="615353" cy="615353"/>
      </dsp:txXfrm>
    </dsp:sp>
    <dsp:sp modelId="{C8E06D0D-72E5-4A2D-844D-E80AF2B60304}">
      <dsp:nvSpPr>
        <dsp:cNvPr id="0" name=""/>
        <dsp:cNvSpPr/>
      </dsp:nvSpPr>
      <dsp:spPr>
        <a:xfrm>
          <a:off x="5187291" y="4"/>
          <a:ext cx="2659759" cy="1060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УВЕЛИЧЕНИЕ ОХВАТА ПРОФИЛАКТИЧЕСКИМИ МЕРОПРИЯТИЯМИ</a:t>
          </a:r>
        </a:p>
      </dsp:txBody>
      <dsp:txXfrm>
        <a:off x="5187291" y="4"/>
        <a:ext cx="2659759" cy="1060954"/>
      </dsp:txXfrm>
    </dsp:sp>
    <dsp:sp modelId="{C385D68C-DAE4-48E5-A140-842FDE32E93A}">
      <dsp:nvSpPr>
        <dsp:cNvPr id="0" name=""/>
        <dsp:cNvSpPr/>
      </dsp:nvSpPr>
      <dsp:spPr>
        <a:xfrm>
          <a:off x="8097093" y="231475"/>
          <a:ext cx="615353" cy="615353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8097093" y="231475"/>
        <a:ext cx="615353" cy="615353"/>
      </dsp:txXfrm>
    </dsp:sp>
    <dsp:sp modelId="{933EB3A5-9132-4B71-803F-1D285252C294}">
      <dsp:nvSpPr>
        <dsp:cNvPr id="0" name=""/>
        <dsp:cNvSpPr/>
      </dsp:nvSpPr>
      <dsp:spPr>
        <a:xfrm>
          <a:off x="8945244" y="94"/>
          <a:ext cx="2049646" cy="10609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rPr>
            <a:t>РОСТ ДОСТУПНОСТИ УДОВЛЕТВОРЕННОСТИ И КАЧЕСТВА</a:t>
          </a:r>
        </a:p>
      </dsp:txBody>
      <dsp:txXfrm>
        <a:off x="8945244" y="94"/>
        <a:ext cx="2049646" cy="106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Уголковый процесс со смещенными рисунками и выносками"/>
  <dgm:desc val="Используется для отображения хода выполнения задач, временной шкалы, последовательных этапов задачи, процесса или рабочего процесса, а также для выделения движения или направления. Текст уровня 1 отображается внутри уголковой фигуры, кроме первой фигуры, представленной в виде дома, а текст уровня 2 отображается над невидимыми прямоугольными фигурами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677D23-4738-45E6-86AA-E869321E5778}" type="datetime1">
              <a:rPr lang="ru-RU" smtClean="0"/>
              <a:pPr rtl="0"/>
              <a:t>26.02.2024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4AB78DD-9481-4863-BCCC-946573546DA1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4D7E94-FC64-4B7F-B130-F2187B51364B}" type="datetime1">
              <a:rPr lang="ru-RU" noProof="0" smtClean="0"/>
              <a:pPr rtl="0"/>
              <a:t>26.02.2024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57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6093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11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4344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076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510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486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808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4856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6390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388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9486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Объект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endParaRPr lang="ru-RU" noProof="0">
              <a:solidFill>
                <a:schemeClr val="tx2"/>
              </a:solidFill>
            </a:endParaRPr>
          </a:p>
        </p:txBody>
      </p:sp>
      <p:sp>
        <p:nvSpPr>
          <p:cNvPr id="6" name="Объект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3B9690E8-0AA0-453A-A2BA-3C4A02401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612" y="2800318"/>
            <a:ext cx="2560320" cy="176479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97CAE430-B148-4FE1-B142-E196CFFEBA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8612" y="4633986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F34D7C92-7171-4768-A26F-CE08A04FAA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8612" y="4951788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3" name="Рисунок 23">
            <a:extLst>
              <a:ext uri="{FF2B5EF4-FFF2-40B4-BE49-F238E27FC236}">
                <a16:creationId xmlns:a16="http://schemas.microsoft.com/office/drawing/2014/main" id="{91EBE236-D9BF-46C4-8CE2-60F7CD40E7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3623" y="2800318"/>
            <a:ext cx="2560320" cy="176479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3755B2FB-A969-40D9-919A-8DBCA8B765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13623" y="4633986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C047E0AE-451F-4E70-A217-3D51A5FCA8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623" y="4951788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6" name="Рисунок 23">
            <a:extLst>
              <a:ext uri="{FF2B5EF4-FFF2-40B4-BE49-F238E27FC236}">
                <a16:creationId xmlns:a16="http://schemas.microsoft.com/office/drawing/2014/main" id="{92DC936D-218B-4AB2-A141-83C839EE3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4179" y="2800318"/>
            <a:ext cx="2560320" cy="176479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5085FD65-394A-47FA-BF7A-013D84C870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4179" y="4633986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18" name="Текст 28">
            <a:extLst>
              <a:ext uri="{FF2B5EF4-FFF2-40B4-BE49-F238E27FC236}">
                <a16:creationId xmlns:a16="http://schemas.microsoft.com/office/drawing/2014/main" id="{23417874-DD14-461C-B278-0DE8032D27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4179" y="4951788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9" name="Рисунок 23">
            <a:extLst>
              <a:ext uri="{FF2B5EF4-FFF2-40B4-BE49-F238E27FC236}">
                <a16:creationId xmlns:a16="http://schemas.microsoft.com/office/drawing/2014/main" id="{A8685BFC-DF7F-4414-8D3E-652C9EF135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28350" y="2801105"/>
            <a:ext cx="2560320" cy="1764792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20" name="Текст 28">
            <a:extLst>
              <a:ext uri="{FF2B5EF4-FFF2-40B4-BE49-F238E27FC236}">
                <a16:creationId xmlns:a16="http://schemas.microsoft.com/office/drawing/2014/main" id="{801A82CD-E0FD-4C28-B287-439356FAE8D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28350" y="4633986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spc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21" name="Текст 28">
            <a:extLst>
              <a:ext uri="{FF2B5EF4-FFF2-40B4-BE49-F238E27FC236}">
                <a16:creationId xmlns:a16="http://schemas.microsoft.com/office/drawing/2014/main" id="{C1ACEAC1-C62C-4024-9525-268AB72427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28350" y="4951788"/>
            <a:ext cx="2560320" cy="347662"/>
          </a:xfrm>
        </p:spPr>
        <p:txBody>
          <a:bodyPr lIns="146304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spc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3275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ru-RU" noProof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Заполнитель графического элемента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4" name="Текст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6" name="Текст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8" name="Текст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ru-RU" noProof="0"/>
              <a:t>Заголовок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текста нижнего колонтитула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20XX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noProof="0"/>
              <a:t>Образец текста нижнего колонтитула</a:t>
            </a:r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ru-RU" noProof="0" smtClean="0"/>
              <a:pPr/>
              <a:t>‹#›</a:t>
            </a:fld>
            <a:endParaRPr lang="ru-RU" noProof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5" r:id="rId6"/>
    <p:sldLayoutId id="2147483783" r:id="rId7"/>
    <p:sldLayoutId id="2147483784" r:id="rId8"/>
    <p:sldLayoutId id="2147483767" r:id="rId9"/>
    <p:sldLayoutId id="2147483782" r:id="rId10"/>
    <p:sldLayoutId id="2147483778" r:id="rId11"/>
    <p:sldLayoutId id="2147483779" r:id="rId12"/>
    <p:sldLayoutId id="2147483765" r:id="rId13"/>
    <p:sldLayoutId id="2147483766" r:id="rId14"/>
    <p:sldLayoutId id="2147483769" r:id="rId15"/>
    <p:sldLayoutId id="2147483770" r:id="rId16"/>
    <p:sldLayoutId id="214748377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png"/><Relationship Id="rId4" Type="http://schemas.openxmlformats.org/officeDocument/2006/relationships/diagramData" Target="../diagrams/data2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1044" y="1245703"/>
            <a:ext cx="1512169" cy="174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ru-RU" b="1" dirty="0"/>
              <a:t>Опыт внедрения организационных решений для повышения доступности первичной медико-санитарной помощи взрослому населению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199737"/>
            <a:ext cx="9753251" cy="763942"/>
          </a:xfrm>
        </p:spPr>
        <p:txBody>
          <a:bodyPr rtlCol="0"/>
          <a:lstStyle/>
          <a:p>
            <a:pPr rtl="0"/>
            <a:r>
              <a:rPr lang="ru-RU" dirty="0"/>
              <a:t>Шеволаева Ю.Ю. заместитель главного врача по поликлинической работе ГБУЗ РМ «РКБ им. С.В.Каткова»</a:t>
            </a:r>
          </a:p>
        </p:txBody>
      </p:sp>
      <p:pic>
        <p:nvPicPr>
          <p:cNvPr id="8" name="Рисунок 7" descr="Медицинское оборудование со стетоскопом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056" y="3081528"/>
            <a:ext cx="11265408" cy="3310128"/>
          </a:xfr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F56A6-A0B7-4AD3-A4A4-9522F249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538425"/>
          </a:xfrm>
        </p:spPr>
        <p:txBody>
          <a:bodyPr rtlCol="0"/>
          <a:lstStyle/>
          <a:p>
            <a:pPr rtl="0"/>
            <a:r>
              <a:rPr lang="ru-RU" b="1" dirty="0" err="1"/>
              <a:t>ИТоги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E09964-5C29-4FD6-AB66-FC11856B4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29" y="1293962"/>
            <a:ext cx="5194769" cy="1354347"/>
          </a:xfrm>
        </p:spPr>
        <p:txBody>
          <a:bodyPr rtlCol="0" anchor="t"/>
          <a:lstStyle/>
          <a:p>
            <a:pPr rtl="0"/>
            <a:r>
              <a:rPr lang="ru-RU" b="1" dirty="0"/>
              <a:t>Доступность медицинской помощи:</a:t>
            </a:r>
          </a:p>
          <a:p>
            <a:pPr rtl="0">
              <a:buFont typeface="Wingdings" pitchFamily="2" charset="2"/>
              <a:buChar char="ü"/>
            </a:pPr>
            <a:r>
              <a:rPr lang="ru-RU" sz="1600" dirty="0"/>
              <a:t>Терапевтической службы – 1 день</a:t>
            </a:r>
          </a:p>
          <a:p>
            <a:pPr rtl="0">
              <a:buFont typeface="Wingdings" pitchFamily="2" charset="2"/>
              <a:buChar char="ü"/>
            </a:pPr>
            <a:r>
              <a:rPr lang="ru-RU" sz="1600" dirty="0"/>
              <a:t>Первичной  специализированной помощи – 3-7 дней</a:t>
            </a:r>
          </a:p>
          <a:p>
            <a:pPr rtl="0">
              <a:buFont typeface="Wingdings" pitchFamily="2" charset="2"/>
              <a:buChar char="ü"/>
            </a:pPr>
            <a:endParaRPr lang="ru-RU" sz="1600" dirty="0"/>
          </a:p>
          <a:p>
            <a:pPr rtl="0"/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D629C6-DFC2-4FE6-9BC6-9CC5FAA30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6039" y="1302590"/>
            <a:ext cx="5194770" cy="1501676"/>
          </a:xfrm>
        </p:spPr>
        <p:txBody>
          <a:bodyPr rtlCol="0" anchor="t"/>
          <a:lstStyle/>
          <a:p>
            <a:pPr rtl="0"/>
            <a:r>
              <a:rPr lang="ru-RU" dirty="0"/>
              <a:t>Охват профилактическим мероприятиями: 70%</a:t>
            </a:r>
          </a:p>
          <a:p>
            <a:pPr rtl="0"/>
            <a:r>
              <a:rPr lang="ru-RU" dirty="0" err="1"/>
              <a:t>Профильность</a:t>
            </a:r>
            <a:r>
              <a:rPr lang="ru-RU" dirty="0"/>
              <a:t> обращений к специалистам «второго» уровня – 90%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4A0150-AECF-4D8C-A650-1671E51D3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95223" y="3821500"/>
            <a:ext cx="3519577" cy="2608893"/>
          </a:xfrm>
        </p:spPr>
        <p:txBody>
          <a:bodyPr/>
          <a:lstStyle/>
          <a:p>
            <a:r>
              <a:rPr lang="ru-RU" b="1" dirty="0"/>
              <a:t>Информационные потребности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Доступность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Достоверность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Оперативность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Надежность 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F4E09964-5C29-4FD6-AB66-FC11856B4AF8}"/>
              </a:ext>
            </a:extLst>
          </p:cNvPr>
          <p:cNvSpPr txBox="1">
            <a:spLocks/>
          </p:cNvSpPr>
          <p:nvPr/>
        </p:nvSpPr>
        <p:spPr>
          <a:xfrm>
            <a:off x="655954" y="2688565"/>
            <a:ext cx="5002975" cy="1107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Удовлетворенность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организацией медицинской помощи по результатам анкетирования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92%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Содержимое 9"/>
          <p:cNvSpPr>
            <a:spLocks noGrp="1"/>
          </p:cNvSpPr>
          <p:nvPr>
            <p:ph sz="half" idx="2"/>
          </p:nvPr>
        </p:nvSpPr>
        <p:spPr>
          <a:xfrm>
            <a:off x="3784121" y="3818624"/>
            <a:ext cx="3519577" cy="2608893"/>
          </a:xfrm>
        </p:spPr>
        <p:txBody>
          <a:bodyPr/>
          <a:lstStyle/>
          <a:p>
            <a:r>
              <a:rPr lang="ru-RU" b="1" dirty="0"/>
              <a:t>Функциональные потребности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Комфортность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Время ожидания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Принцип «Одного окна»</a:t>
            </a:r>
          </a:p>
        </p:txBody>
      </p:sp>
      <p:sp>
        <p:nvSpPr>
          <p:cNvPr id="13" name="Содержимое 9"/>
          <p:cNvSpPr>
            <a:spLocks noGrp="1"/>
          </p:cNvSpPr>
          <p:nvPr>
            <p:ph sz="half" idx="2"/>
          </p:nvPr>
        </p:nvSpPr>
        <p:spPr>
          <a:xfrm>
            <a:off x="7965057" y="3798496"/>
            <a:ext cx="3223403" cy="2608893"/>
          </a:xfrm>
        </p:spPr>
        <p:txBody>
          <a:bodyPr/>
          <a:lstStyle/>
          <a:p>
            <a:r>
              <a:rPr lang="ru-RU" b="1" dirty="0"/>
              <a:t>Эмоциональные  потребности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Отклик системы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Вежливость персонала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Вовлеченность персонала </a:t>
            </a:r>
          </a:p>
        </p:txBody>
      </p:sp>
    </p:spTree>
    <p:extLst>
      <p:ext uri="{BB962C8B-B14F-4D97-AF65-F5344CB8AC3E}">
        <p14:creationId xmlns:p14="http://schemas.microsoft.com/office/powerpoint/2010/main" val="1715400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ru-RU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5" y="2346384"/>
            <a:ext cx="3047694" cy="3628965"/>
          </a:xfrm>
        </p:spPr>
        <p:txBody>
          <a:bodyPr rtlCol="0"/>
          <a:lstStyle/>
          <a:p>
            <a:pPr rtl="0"/>
            <a:r>
              <a:rPr lang="ru-RU" dirty="0"/>
              <a:t>Шеволаева Ю.Ю.</a:t>
            </a:r>
          </a:p>
          <a:p>
            <a:pPr rtl="0"/>
            <a:r>
              <a:rPr lang="en-US" dirty="0"/>
              <a:t>shevolaevayuyu@e-mordovia.ru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47942D-0E12-44A9-B67B-FD75E0E4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11</a:t>
            </a:fld>
            <a:endParaRPr lang="ru-RU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6481" r="6481"/>
          <a:stretch>
            <a:fillRect/>
          </a:stretch>
        </p:blipFill>
        <p:spPr bwMode="auto">
          <a:xfrm>
            <a:off x="2735263" y="0"/>
            <a:ext cx="9456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72528" y="6098876"/>
            <a:ext cx="2484407" cy="569394"/>
          </a:xfrm>
        </p:spPr>
        <p:txBody>
          <a:bodyPr/>
          <a:lstStyle/>
          <a:p>
            <a:pPr rtl="0"/>
            <a:r>
              <a:rPr lang="en-US" noProof="0" dirty="0"/>
              <a:t>C</a:t>
            </a:r>
            <a:r>
              <a:rPr lang="ru-RU" dirty="0"/>
              <a:t>лайд из доклада М.А.Мурашко «Здравоохранение. Было. Стало. Будет.»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1619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10F1C6-68F4-48F7-97E9-343EE751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81488"/>
            <a:ext cx="3475915" cy="5633048"/>
          </a:xfrm>
        </p:spPr>
        <p:txBody>
          <a:bodyPr rtlCol="0" anchor="ctr">
            <a:noAutofit/>
          </a:bodyPr>
          <a:lstStyle/>
          <a:p>
            <a:r>
              <a:rPr lang="ru-RU" sz="2000" dirty="0"/>
              <a:t>Развитие системы оказания первичной медико-санитарной помощи – важнейшее условие достижения </a:t>
            </a:r>
            <a:r>
              <a:rPr lang="ru-RU" sz="2000" b="1" dirty="0"/>
              <a:t>Национальной цели развития Российской Федерации «Сохранение населения, здоровье и благополучие людей»</a:t>
            </a:r>
            <a:r>
              <a:rPr lang="ru-RU" sz="2000" dirty="0"/>
              <a:t>, определенной Указом Президента Российской Федерации. </a:t>
            </a:r>
          </a:p>
          <a:p>
            <a:pPr algn="just"/>
            <a:r>
              <a:rPr lang="ru-RU" sz="2000" b="1" dirty="0"/>
              <a:t>ЦЕЛЬ – обеспечить доступность медицинской помощи при должном уровне безопасности и качества.</a:t>
            </a:r>
          </a:p>
        </p:txBody>
      </p:sp>
      <p:pic>
        <p:nvPicPr>
          <p:cNvPr id="12" name="Рисунок 11" descr="Улыбающийся врач со стетоскопом и пациентом">
            <a:extLst>
              <a:ext uri="{FF2B5EF4-FFF2-40B4-BE49-F238E27FC236}">
                <a16:creationId xmlns:a16="http://schemas.microsoft.com/office/drawing/2014/main" id="{F2F92A19-D60A-4D6C-8103-E5036EBC089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6720" y="4233672"/>
            <a:ext cx="3703320" cy="2139696"/>
          </a:xfrm>
        </p:spPr>
      </p:pic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7E05EE0A-8EAF-4145-9C58-570DD8775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/>
          <a:srcRect t="14757" b="14757"/>
          <a:stretch>
            <a:fillRect/>
          </a:stretch>
        </p:blipFill>
        <p:spPr bwMode="auto">
          <a:xfrm>
            <a:off x="4241800" y="646980"/>
            <a:ext cx="7504113" cy="349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5"/>
          <a:srcRect t="6397" b="63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13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ru-RU" dirty="0"/>
              <a:t>Федеральный инцидент №38</a:t>
            </a:r>
            <a:br>
              <a:rPr lang="ru-RU" dirty="0"/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«Запись на прием  к врачу»</a:t>
            </a:r>
            <a:r>
              <a:rPr lang="ru-RU" dirty="0"/>
              <a:t>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Для достижения цели </a:t>
            </a:r>
            <a:r>
              <a:rPr lang="ru-RU" dirty="0"/>
              <a:t>возникла необходимость решения проблемы  доступности ПМСП путем трансформации ключевых процессов в медицинских организациях и внедрения организационных решений, направленных </a:t>
            </a:r>
            <a:r>
              <a:rPr lang="ru-RU" b="1" dirty="0"/>
              <a:t>на увеличение доли рабочего времени врачей для непосредственной медицинской деятельности</a:t>
            </a:r>
            <a:endParaRPr lang="ru-RU" dirty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9A0B9DDD-5A75-438F-8748-02EC3B86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 txBox="1">
            <a:spLocks/>
          </p:cNvSpPr>
          <p:nvPr/>
        </p:nvSpPr>
        <p:spPr>
          <a:xfrm>
            <a:off x="4399819" y="643498"/>
            <a:ext cx="3424138" cy="5757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366B6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ЦЕЛЬ: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доступность для граждан записи на прием к врачу по 14 основным специальностям, а так же запись на диспансеризацию, профилактические осмотры и вакцинацию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Критерии выполнения: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 90% рабочего времени врача учтено в его расписании.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  Доступна запись через ЕПГУ на все 14 основных специальностей на ближайшие 14 дней.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  Доля организационных и технических ошибок со стороны ГИСЗ субъекта составляет менее 10%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ru-RU" sz="25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366B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366B6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0060" y="948906"/>
            <a:ext cx="2426808" cy="25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36967" y="3476445"/>
            <a:ext cx="2562044" cy="226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51229"/>
            <a:ext cx="3568661" cy="1407569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Этапы внедрения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063B0D3-5484-4E9A-B4AE-2957B71E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4</a:t>
            </a:fld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t="856" b="856"/>
          <a:stretch>
            <a:fillRect/>
          </a:stretch>
        </p:blipFill>
        <p:spPr bwMode="auto">
          <a:xfrm>
            <a:off x="447675" y="768350"/>
            <a:ext cx="2554317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t="211" b="211"/>
          <a:stretch>
            <a:fillRect/>
          </a:stretch>
        </p:blipFill>
        <p:spPr bwMode="auto">
          <a:xfrm>
            <a:off x="3352800" y="768350"/>
            <a:ext cx="257810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/>
          <a:srcRect l="466" r="466"/>
          <a:stretch>
            <a:fillRect/>
          </a:stretch>
        </p:blipFill>
        <p:spPr bwMode="auto">
          <a:xfrm>
            <a:off x="6257925" y="758825"/>
            <a:ext cx="25781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 cstate="print"/>
          <a:srcRect l="2683" r="2683"/>
          <a:stretch>
            <a:fillRect/>
          </a:stretch>
        </p:blipFill>
        <p:spPr bwMode="auto">
          <a:xfrm>
            <a:off x="9163050" y="768350"/>
            <a:ext cx="25781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4520392" y="4537494"/>
            <a:ext cx="7225075" cy="1321305"/>
          </a:xfrm>
        </p:spPr>
        <p:txBody>
          <a:bodyPr/>
          <a:lstStyle/>
          <a:p>
            <a:r>
              <a:rPr lang="ru-RU" dirty="0"/>
              <a:t>В октябре 2023 года Республика Мордовия полностью перешла на единые подходы к формированию расписания и к организации рабочего времени медицинских работников оказывающих первичную медико-санитарную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27525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3396" y="1417608"/>
            <a:ext cx="1984076" cy="12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1E637-6C9C-485F-AF41-E8410EC7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571069"/>
          </a:xfrm>
        </p:spPr>
        <p:txBody>
          <a:bodyPr rtlCol="0"/>
          <a:lstStyle/>
          <a:p>
            <a:pPr rtl="0"/>
            <a:r>
              <a:rPr lang="ru-RU" dirty="0"/>
              <a:t>Как мы двигались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C4556-246D-4E49-AEDB-521D1C50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13" name="Объект 6" descr="Заполнитель временной шкалы ">
            <a:extLst>
              <a:ext uri="{FF2B5EF4-FFF2-40B4-BE49-F238E27FC236}">
                <a16:creationId xmlns:a16="http://schemas.microsoft.com/office/drawing/2014/main" id="{36CD7C1F-EB09-4D4A-B747-6E1FD459E5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505694"/>
              </p:ext>
            </p:extLst>
          </p:nvPr>
        </p:nvGraphicFramePr>
        <p:xfrm>
          <a:off x="681487" y="1828800"/>
          <a:ext cx="10675361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388" y="1466491"/>
            <a:ext cx="1794295" cy="11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36522" y="1483744"/>
            <a:ext cx="2223667" cy="10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7827" y="1388283"/>
            <a:ext cx="1903832" cy="114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3386" y="1414672"/>
            <a:ext cx="190709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39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DE4E-F7AF-4563-B6F4-DD8C68986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605574"/>
          </a:xfrm>
        </p:spPr>
        <p:txBody>
          <a:bodyPr rtlCol="0"/>
          <a:lstStyle/>
          <a:p>
            <a:pPr rtl="0"/>
            <a:r>
              <a:rPr lang="ru-RU" dirty="0"/>
              <a:t>К чему пришли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FD9EFA-1B10-4B11-9CB4-DF21A3A8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8" name="Таблица 4">
            <a:extLst>
              <a:ext uri="{FF2B5EF4-FFF2-40B4-BE49-F238E27FC236}">
                <a16:creationId xmlns:a16="http://schemas.microsoft.com/office/drawing/2014/main" id="{54AD1D44-DC62-4EDE-9AB1-216F86019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214166"/>
              </p:ext>
            </p:extLst>
          </p:nvPr>
        </p:nvGraphicFramePr>
        <p:xfrm>
          <a:off x="730370" y="1803850"/>
          <a:ext cx="4873920" cy="452405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86618">
                  <a:extLst>
                    <a:ext uri="{9D8B030D-6E8A-4147-A177-3AD203B41FA5}">
                      <a16:colId xmlns:a16="http://schemas.microsoft.com/office/drawing/2014/main" val="4236822780"/>
                    </a:ext>
                  </a:extLst>
                </a:gridCol>
                <a:gridCol w="1613140">
                  <a:extLst>
                    <a:ext uri="{9D8B030D-6E8A-4147-A177-3AD203B41FA5}">
                      <a16:colId xmlns:a16="http://schemas.microsoft.com/office/drawing/2014/main" val="2015361192"/>
                    </a:ext>
                  </a:extLst>
                </a:gridCol>
                <a:gridCol w="1774162">
                  <a:extLst>
                    <a:ext uri="{9D8B030D-6E8A-4147-A177-3AD203B41FA5}">
                      <a16:colId xmlns:a16="http://schemas.microsoft.com/office/drawing/2014/main" val="3949478847"/>
                    </a:ext>
                  </a:extLst>
                </a:gridCol>
              </a:tblGrid>
              <a:tr h="855965"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Arial Narrow" pitchFamily="34" charset="0"/>
                        </a:rPr>
                        <a:t>специальность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Calibri" panose="020F0502020204030204" pitchFamily="34" charset="0"/>
                        </a:rPr>
                        <a:t>Общее количество</a:t>
                      </a:r>
                      <a:r>
                        <a:rPr lang="ru-RU" sz="1600" baseline="0" noProof="0" dirty="0">
                          <a:latin typeface="Calibri" panose="020F0502020204030204" pitchFamily="34" charset="0"/>
                        </a:rPr>
                        <a:t> слотов</a:t>
                      </a:r>
                      <a:endParaRPr lang="ru-RU" sz="1600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Calibri" panose="020F0502020204030204" pitchFamily="34" charset="0"/>
                        </a:rPr>
                        <a:t>Продолжительность</a:t>
                      </a:r>
                      <a:r>
                        <a:rPr lang="ru-RU" sz="1600" baseline="0" noProof="0" dirty="0">
                          <a:latin typeface="Calibri" panose="020F0502020204030204" pitchFamily="34" charset="0"/>
                        </a:rPr>
                        <a:t> ожидания приема</a:t>
                      </a:r>
                      <a:endParaRPr lang="ru-RU" sz="1600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776202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Врач-терапевт участковый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03711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ВОП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2-3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520469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Врач-хирург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048677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врач-офтальмолог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4-5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982816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 err="1">
                          <a:latin typeface="Calibri" panose="020F0502020204030204" pitchFamily="34" charset="0"/>
                        </a:rPr>
                        <a:t>Врач-оториноларинголог</a:t>
                      </a:r>
                      <a:endParaRPr lang="ru-RU" sz="1400" b="1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4-5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 акушер-гинеколог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D48DE4E-F7AF-4563-B6F4-DD8C689868B2}"/>
              </a:ext>
            </a:extLst>
          </p:cNvPr>
          <p:cNvSpPr txBox="1">
            <a:spLocks/>
          </p:cNvSpPr>
          <p:nvPr/>
        </p:nvSpPr>
        <p:spPr>
          <a:xfrm>
            <a:off x="750844" y="1375625"/>
            <a:ext cx="4864952" cy="3927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БЫЛО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D48DE4E-F7AF-4563-B6F4-DD8C689868B2}"/>
              </a:ext>
            </a:extLst>
          </p:cNvPr>
          <p:cNvSpPr txBox="1">
            <a:spLocks/>
          </p:cNvSpPr>
          <p:nvPr/>
        </p:nvSpPr>
        <p:spPr>
          <a:xfrm>
            <a:off x="6211018" y="1375624"/>
            <a:ext cx="5500431" cy="34103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СТАЛО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2" name="Таблица 4">
            <a:extLst>
              <a:ext uri="{FF2B5EF4-FFF2-40B4-BE49-F238E27FC236}">
                <a16:creationId xmlns:a16="http://schemas.microsoft.com/office/drawing/2014/main" id="{54AD1D44-DC62-4EDE-9AB1-216F86019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214166"/>
              </p:ext>
            </p:extLst>
          </p:nvPr>
        </p:nvGraphicFramePr>
        <p:xfrm>
          <a:off x="6395049" y="1818227"/>
          <a:ext cx="4873920" cy="452405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86618">
                  <a:extLst>
                    <a:ext uri="{9D8B030D-6E8A-4147-A177-3AD203B41FA5}">
                      <a16:colId xmlns:a16="http://schemas.microsoft.com/office/drawing/2014/main" val="4236822780"/>
                    </a:ext>
                  </a:extLst>
                </a:gridCol>
                <a:gridCol w="1647646">
                  <a:extLst>
                    <a:ext uri="{9D8B030D-6E8A-4147-A177-3AD203B41FA5}">
                      <a16:colId xmlns:a16="http://schemas.microsoft.com/office/drawing/2014/main" val="2015361192"/>
                    </a:ext>
                  </a:extLst>
                </a:gridCol>
                <a:gridCol w="1739656">
                  <a:extLst>
                    <a:ext uri="{9D8B030D-6E8A-4147-A177-3AD203B41FA5}">
                      <a16:colId xmlns:a16="http://schemas.microsoft.com/office/drawing/2014/main" val="3949478847"/>
                    </a:ext>
                  </a:extLst>
                </a:gridCol>
              </a:tblGrid>
              <a:tr h="855965"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Arial Narrow" pitchFamily="34" charset="0"/>
                        </a:rPr>
                        <a:t>специальность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Calibri" panose="020F0502020204030204" pitchFamily="34" charset="0"/>
                        </a:rPr>
                        <a:t>Общее количество</a:t>
                      </a:r>
                      <a:r>
                        <a:rPr lang="ru-RU" sz="1600" baseline="0" noProof="0" dirty="0">
                          <a:latin typeface="Calibri" panose="020F0502020204030204" pitchFamily="34" charset="0"/>
                        </a:rPr>
                        <a:t> слотов</a:t>
                      </a:r>
                      <a:endParaRPr lang="ru-RU" sz="1600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600" noProof="0" dirty="0">
                          <a:latin typeface="Calibri" panose="020F0502020204030204" pitchFamily="34" charset="0"/>
                        </a:rPr>
                        <a:t>Продолжительность</a:t>
                      </a:r>
                      <a:r>
                        <a:rPr lang="ru-RU" sz="1600" baseline="0" noProof="0" dirty="0">
                          <a:latin typeface="Calibri" panose="020F0502020204030204" pitchFamily="34" charset="0"/>
                        </a:rPr>
                        <a:t> ожидания приема</a:t>
                      </a:r>
                      <a:endParaRPr lang="ru-RU" sz="1600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3776202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Врач-терапевт участковый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903711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ВОП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5520469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Врач-хирург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048677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врач-офтальмолог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982816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 err="1">
                          <a:latin typeface="Calibri" panose="020F0502020204030204" pitchFamily="34" charset="0"/>
                        </a:rPr>
                        <a:t>Врач-оториноларинголог</a:t>
                      </a:r>
                      <a:endParaRPr lang="ru-RU" sz="1400" b="1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14">
                <a:tc>
                  <a:txBody>
                    <a:bodyPr/>
                    <a:lstStyle/>
                    <a:p>
                      <a:pPr algn="l" rtl="0"/>
                      <a:r>
                        <a:rPr lang="ru-RU" sz="1400" b="1" noProof="0" dirty="0">
                          <a:latin typeface="Calibri" panose="020F0502020204030204" pitchFamily="34" charset="0"/>
                        </a:rPr>
                        <a:t>Врач акушер-гинеколог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1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722" y="1112808"/>
            <a:ext cx="1689520" cy="108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7B37-3ABF-424E-9128-F20C2B7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4071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Перераспределение функций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D3D3D04B-7F08-4393-B600-71020269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612" y="2855343"/>
            <a:ext cx="3569320" cy="2613804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 anchor="t"/>
          <a:lstStyle/>
          <a:p>
            <a:pPr rtl="0"/>
            <a:r>
              <a:rPr lang="ru-RU" b="1" dirty="0"/>
              <a:t>              Врач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Осмотр, план обследования, назначение лечения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Составление плана диспансерного наблюдения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Посещения на дому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маломобильных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пациентов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показателей лиц находящихся под наблюдением</a:t>
            </a:r>
          </a:p>
          <a:p>
            <a:pPr rtl="0">
              <a:buFont typeface="Wingdings" pitchFamily="2" charset="2"/>
              <a:buChar char="ü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b="1" dirty="0"/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FE982A47-351F-4C7F-B196-1548D7F053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9343" y="5650527"/>
            <a:ext cx="7573993" cy="888296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 anchor="t"/>
          <a:lstStyle/>
          <a:p>
            <a:pPr rtl="0"/>
            <a:r>
              <a:rPr lang="ru-RU" b="1" dirty="0"/>
              <a:t>Совместно</a:t>
            </a:r>
            <a:r>
              <a:rPr lang="ru-RU" dirty="0"/>
              <a:t>: Проведение профилактических медицинских осмотров, диспансерное наблюдение за хроническими больными, работа в инфекционных очагах, подача </a:t>
            </a:r>
            <a:r>
              <a:rPr lang="ru-RU" dirty="0" err="1"/>
              <a:t>эктренных</a:t>
            </a:r>
            <a:r>
              <a:rPr lang="ru-RU" dirty="0"/>
              <a:t> извещений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51974-A699-44BC-93B3-F64FE92D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7</a:t>
            </a:fld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604195" y="1112808"/>
          <a:ext cx="11029616" cy="106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5" name="Текст 30">
            <a:extLst>
              <a:ext uri="{FF2B5EF4-FFF2-40B4-BE49-F238E27FC236}">
                <a16:creationId xmlns:a16="http://schemas.microsoft.com/office/drawing/2014/main" id="{D3D3D04B-7F08-4393-B600-71020269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2346" y="2855342"/>
            <a:ext cx="3569320" cy="268281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 anchor="t"/>
          <a:lstStyle/>
          <a:p>
            <a:pPr rtl="0"/>
            <a:r>
              <a:rPr lang="ru-RU" b="1" dirty="0"/>
              <a:t>                  Медицинская сестра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паспорта участка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Маршрутизация пациента по назначению врача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Разъяснения о способах сдачи анализов и др.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иммунизации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Посещения на дому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маломобильных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пациентов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Оформление льготных рецептов</a:t>
            </a:r>
          </a:p>
          <a:p>
            <a:pPr rtl="0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b="1" dirty="0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5933" y="2320506"/>
            <a:ext cx="972059" cy="8856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8" name="Текст 30">
            <a:extLst>
              <a:ext uri="{FF2B5EF4-FFF2-40B4-BE49-F238E27FC236}">
                <a16:creationId xmlns:a16="http://schemas.microsoft.com/office/drawing/2014/main" id="{D3D3D04B-7F08-4393-B600-71020269B3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9985" y="2780580"/>
            <a:ext cx="3569320" cy="2912854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 anchor="t"/>
          <a:lstStyle/>
          <a:p>
            <a:pPr rtl="0"/>
            <a:r>
              <a:rPr lang="ru-RU" b="1" dirty="0"/>
              <a:t>                Сотрудник без медицинского образования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Идентификация личности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Маршрутизация пациента по цели обращения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Запись на прием к врачу, запись на исследования,  подбор медицинских карт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Регулировка потока пациентов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Обзвон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пациентов накануне приема, приглашения на профилактические приемы</a:t>
            </a:r>
          </a:p>
          <a:p>
            <a:pPr rtl="0">
              <a:buFont typeface="Wingdings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Ведение реестров пациентов</a:t>
            </a:r>
          </a:p>
          <a:p>
            <a:pPr rtl="0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rtl="0"/>
            <a:endParaRPr lang="ru-RU" b="1" dirty="0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23339" y="2314395"/>
            <a:ext cx="834396" cy="8343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4457" y="2409286"/>
            <a:ext cx="765385" cy="7911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807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29728"/>
            <a:ext cx="10993549" cy="560717"/>
          </a:xfrm>
        </p:spPr>
        <p:txBody>
          <a:bodyPr rtlCol="0" anchor="t" anchorCtr="0">
            <a:normAutofit/>
          </a:bodyPr>
          <a:lstStyle/>
          <a:p>
            <a:pPr rtl="0"/>
            <a:r>
              <a:rPr lang="ru-RU" sz="1400" b="1" dirty="0"/>
              <a:t>Сведения  о работниках с немедицинским образованием, привлекаемых для обеспечения процессов, не связанных с оказанием медицинской помощи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930" y="5822830"/>
            <a:ext cx="10993546" cy="500332"/>
          </a:xfrm>
        </p:spPr>
        <p:txBody>
          <a:bodyPr rtlCol="0"/>
          <a:lstStyle/>
          <a:p>
            <a:pPr rtl="0"/>
            <a:r>
              <a:rPr lang="ru-RU" dirty="0"/>
              <a:t>Уолт Дисней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A36D853-EA47-4D86-90A0-8A1FAEE0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8</a:t>
            </a:fld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8957" y="1155938"/>
          <a:ext cx="11128080" cy="517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2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4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1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906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Должность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Образование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Источник финансирования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Средняя ЗП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Фактический функционал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Фактическое кол-во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Плановое</a:t>
                      </a:r>
                      <a:r>
                        <a:rPr lang="ru-RU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кол-во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Администратор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Высшее не медицинское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25000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Маршрутизация пациентов по цели обращения, Консультирование посетителей по вопросам, касающимся</a:t>
                      </a:r>
                    </a:p>
                    <a:p>
                      <a:pPr algn="ctr" font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оказываемых медицинских услуг, информационное обеспечение посетителей поликлиники , обеспечение передвижным средством </a:t>
                      </a:r>
                      <a:r>
                        <a:rPr lang="ru-RU" sz="10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маломобильных</a:t>
                      </a:r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посетителей.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Регистратор зала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Среднее,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среднее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профессиональное,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Высшее не медицинское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Запись на прием к врачу, отслеживание расписания специалистов, </a:t>
                      </a:r>
                    </a:p>
                    <a:p>
                      <a:pPr algn="ctr" font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Консультирование посетителей по вопросам, касающимся</a:t>
                      </a: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оказываемых медицинских услуг,  осуществление предварительной записи на прием к специалистам или на обследования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Регистратор </a:t>
                      </a:r>
                      <a:r>
                        <a:rPr lang="ru-RU" sz="14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картохранилища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Подбор амбулаторных карт на  прием по предварительной записи, доставка  амбулаторных карт до кабинета врача. Регистрация и контроль ознакомления с амбулаторной картой пациента в соответствии с законодательством, ведение журнала движения АК</a:t>
                      </a:r>
                      <a:r>
                        <a:rPr lang="ru-RU" sz="10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 по запросам.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Регистратор </a:t>
                      </a:r>
                      <a:r>
                        <a:rPr lang="ru-RU" sz="14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контакт-центра</a:t>
                      </a:r>
                      <a:endParaRPr lang="ru-RU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Среднее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При дистанционном обращении: Запись на прием к врачу, отслеживание расписания специалистов, </a:t>
                      </a:r>
                    </a:p>
                    <a:p>
                      <a:pPr algn="ctr" fontAlgn="ctr"/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Консультирование посетителей по вопросам, касающимся</a:t>
                      </a: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оказываемых медицинских услуг,  осуществление предварительной записи на прием к специалистам или на обследования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Оператор ЭВМ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Среднее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ОМС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Работа со счетами-реестрами, взаимодействие</a:t>
                      </a:r>
                      <a:r>
                        <a:rPr lang="ru-RU" sz="10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со страховыми компаниями, формирование списков подлежащих диспансеризации и диспансерному наблюдению с использованием АРМ, ведение паспортов участка с использованием АРМ и другое</a:t>
                      </a:r>
                      <a:endParaRPr lang="ru-RU" sz="1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73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80" y="612474"/>
            <a:ext cx="10115563" cy="924489"/>
          </a:xfrm>
        </p:spPr>
        <p:txBody>
          <a:bodyPr rtlCol="0"/>
          <a:lstStyle/>
          <a:p>
            <a:pPr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Планировочные организационные решения</a:t>
            </a:r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F063B0D3-5484-4E9A-B4AE-2957B71E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2485" r="2485"/>
          <a:stretch>
            <a:fillRect/>
          </a:stretch>
        </p:blipFill>
        <p:spPr bwMode="auto">
          <a:xfrm>
            <a:off x="525463" y="2147888"/>
            <a:ext cx="25781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t="716" b="716"/>
          <a:stretch>
            <a:fillRect/>
          </a:stretch>
        </p:blipFill>
        <p:spPr bwMode="auto">
          <a:xfrm>
            <a:off x="3303588" y="2139950"/>
            <a:ext cx="2687637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 txBox="1">
            <a:spLocks/>
          </p:cNvSpPr>
          <p:nvPr/>
        </p:nvSpPr>
        <p:spPr>
          <a:xfrm>
            <a:off x="543812" y="1354347"/>
            <a:ext cx="5339404" cy="66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Организовали «Центр амбулаторной хирургической помощи»  </a:t>
            </a:r>
            <a:r>
              <a:rPr lang="ru-RU" sz="1200" b="1" cap="all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(расширили локацию)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 txBox="1">
            <a:spLocks/>
          </p:cNvSpPr>
          <p:nvPr/>
        </p:nvSpPr>
        <p:spPr>
          <a:xfrm>
            <a:off x="9063834" y="1403230"/>
            <a:ext cx="2840619" cy="66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Организовали «сестринский пост»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9161" name="Picture 9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/>
          <a:srcRect l="5584" r="5584"/>
          <a:stretch>
            <a:fillRect/>
          </a:stretch>
        </p:blipFill>
        <p:spPr bwMode="auto">
          <a:xfrm>
            <a:off x="9170988" y="2165350"/>
            <a:ext cx="25781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 txBox="1">
            <a:spLocks/>
          </p:cNvSpPr>
          <p:nvPr/>
        </p:nvSpPr>
        <p:spPr>
          <a:xfrm>
            <a:off x="6196989" y="1423359"/>
            <a:ext cx="2840619" cy="621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noProof="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Организовали отделение неотложной помощи</a:t>
            </a:r>
            <a:endParaRPr kumimoji="0" lang="ru-RU" sz="1600" b="1" i="0" u="none" strike="noStrike" kern="1200" cap="all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9162" name="Picture 10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6"/>
          <a:srcRect l="6682" r="6682"/>
          <a:stretch>
            <a:fillRect/>
          </a:stretch>
        </p:blipFill>
        <p:spPr bwMode="auto">
          <a:xfrm>
            <a:off x="6248400" y="2139351"/>
            <a:ext cx="2662238" cy="353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25653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5B051E-3904-4E9D-85DB-A0B426C9A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7F1A9-0188-45A8-AAB7-D8B3257A9F5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CCEB89B-922A-4F66-97DB-EDD8F270360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_DividendVTI</Template>
  <TotalTime>0</TotalTime>
  <Words>874</Words>
  <Application>Microsoft Office PowerPoint</Application>
  <PresentationFormat>Широкоэкранный</PresentationFormat>
  <Paragraphs>202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 Narrow</vt:lpstr>
      <vt:lpstr>Calibri</vt:lpstr>
      <vt:lpstr>Wingdings</vt:lpstr>
      <vt:lpstr>Wingdings 2</vt:lpstr>
      <vt:lpstr>DividendVTI</vt:lpstr>
      <vt:lpstr>Опыт внедрения организационных решений для повышения доступности первичной медико-санитарной помощи взрослому населению</vt:lpstr>
      <vt:lpstr>Презентация PowerPoint</vt:lpstr>
      <vt:lpstr>Федеральный инцидент №38 «Запись на прием  к врачу» </vt:lpstr>
      <vt:lpstr>Этапы внедрения</vt:lpstr>
      <vt:lpstr>Как мы двигались</vt:lpstr>
      <vt:lpstr>К чему пришли</vt:lpstr>
      <vt:lpstr>Перераспределение функций</vt:lpstr>
      <vt:lpstr>Сведения  о работниках с немедицинским образованием, привлекаемых для обеспечения процессов, не связанных с оказанием медицинской помощи</vt:lpstr>
      <vt:lpstr>Планировочные организационные решения</vt:lpstr>
      <vt:lpstr>ИТоги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2021-04-23T08:52:05Z</dcterms:created>
  <dcterms:modified xsi:type="dcterms:W3CDTF">2024-02-26T06:20:19Z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