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27"/>
  </p:notesMasterIdLst>
  <p:sldIdLst>
    <p:sldId id="256" r:id="rId2"/>
    <p:sldId id="337" r:id="rId3"/>
    <p:sldId id="297" r:id="rId4"/>
    <p:sldId id="298" r:id="rId5"/>
    <p:sldId id="299" r:id="rId6"/>
    <p:sldId id="300" r:id="rId7"/>
    <p:sldId id="301" r:id="rId8"/>
    <p:sldId id="302" r:id="rId9"/>
    <p:sldId id="305" r:id="rId10"/>
    <p:sldId id="306" r:id="rId11"/>
    <p:sldId id="307" r:id="rId12"/>
    <p:sldId id="308" r:id="rId13"/>
    <p:sldId id="324" r:id="rId14"/>
    <p:sldId id="309" r:id="rId15"/>
    <p:sldId id="310" r:id="rId16"/>
    <p:sldId id="317" r:id="rId17"/>
    <p:sldId id="325" r:id="rId18"/>
    <p:sldId id="326" r:id="rId19"/>
    <p:sldId id="327" r:id="rId20"/>
    <p:sldId id="331" r:id="rId21"/>
    <p:sldId id="332" r:id="rId22"/>
    <p:sldId id="333" r:id="rId23"/>
    <p:sldId id="334" r:id="rId24"/>
    <p:sldId id="335" r:id="rId25"/>
    <p:sldId id="336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1B1B"/>
    <a:srgbClr val="DBEEF4"/>
    <a:srgbClr val="74ACB5"/>
    <a:srgbClr val="FFCC66"/>
    <a:srgbClr val="027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37F4DE8-B811-4BCF-BD77-A93B2C3A0747}">
  <a:tblStyle styleId="{937F4DE8-B811-4BCF-BD77-A93B2C3A0747}" styleName="Table_0">
    <a:wholeTbl>
      <a:tcTxStyle b="off" i="off">
        <a:font>
          <a:latin typeface="맑은 고딕"/>
          <a:ea typeface="맑은 고딕"/>
          <a:cs typeface="맑은 고딕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8ECF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8ECF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F593A96-FF90-4CC2-8410-87000A757A19}" styleName="Table_1">
    <a:wholeTbl>
      <a:tcTxStyle b="off" i="off">
        <a:font>
          <a:latin typeface="맑은 고딕"/>
          <a:ea typeface="맑은 고딕"/>
          <a:cs typeface="맑은 고딕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맑은 고딕"/>
          <a:ea typeface="맑은 고딕"/>
          <a:cs typeface="맑은 고딕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4660"/>
  </p:normalViewPr>
  <p:slideViewPr>
    <p:cSldViewPr snapToGrid="0">
      <p:cViewPr>
        <p:scale>
          <a:sx n="123" d="100"/>
          <a:sy n="123" d="100"/>
        </p:scale>
        <p:origin x="-102" y="-4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914419017885956E-2"/>
          <c:y val="0.17782473040351102"/>
          <c:w val="0.91303151087524059"/>
          <c:h val="0.33225880322006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BA-4661-884C-1C29725461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Республика Татарстан</c:v>
                </c:pt>
                <c:pt idx="1">
                  <c:v>Республика Мордовия</c:v>
                </c:pt>
                <c:pt idx="2">
                  <c:v>Республика Башкортостан</c:v>
                </c:pt>
                <c:pt idx="3">
                  <c:v>Саратовская область</c:v>
                </c:pt>
                <c:pt idx="4">
                  <c:v>Чувашская Республика</c:v>
                </c:pt>
                <c:pt idx="5">
                  <c:v>Самарская область</c:v>
                </c:pt>
                <c:pt idx="6">
                  <c:v>Удмуртская Республика</c:v>
                </c:pt>
                <c:pt idx="7">
                  <c:v>Пензенская область</c:v>
                </c:pt>
                <c:pt idx="8">
                  <c:v>Республика Марий Эл</c:v>
                </c:pt>
                <c:pt idx="9">
                  <c:v>Нижегородская область</c:v>
                </c:pt>
                <c:pt idx="10">
                  <c:v>Ульяновская область</c:v>
                </c:pt>
                <c:pt idx="11">
                  <c:v>Кировская область</c:v>
                </c:pt>
                <c:pt idx="12">
                  <c:v>Оренбургская область</c:v>
                </c:pt>
                <c:pt idx="13">
                  <c:v>Пермский край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75.239999999999995</c:v>
                </c:pt>
                <c:pt idx="1">
                  <c:v>74</c:v>
                </c:pt>
                <c:pt idx="2">
                  <c:v>73.33</c:v>
                </c:pt>
                <c:pt idx="3">
                  <c:v>73.180000000000007</c:v>
                </c:pt>
                <c:pt idx="4">
                  <c:v>72.819999999999993</c:v>
                </c:pt>
                <c:pt idx="5">
                  <c:v>72.47</c:v>
                </c:pt>
                <c:pt idx="6">
                  <c:v>72.44</c:v>
                </c:pt>
                <c:pt idx="7">
                  <c:v>72.36</c:v>
                </c:pt>
                <c:pt idx="8">
                  <c:v>72.260000000000005</c:v>
                </c:pt>
                <c:pt idx="9">
                  <c:v>71.81</c:v>
                </c:pt>
                <c:pt idx="10">
                  <c:v>71.67</c:v>
                </c:pt>
                <c:pt idx="11">
                  <c:v>71.59</c:v>
                </c:pt>
                <c:pt idx="12">
                  <c:v>71.569999999999993</c:v>
                </c:pt>
                <c:pt idx="13">
                  <c:v>71.3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BA-4661-884C-1C2972546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554880"/>
        <c:axId val="66362368"/>
      </c:barChart>
      <c:catAx>
        <c:axId val="106554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66362368"/>
        <c:crosses val="autoZero"/>
        <c:auto val="1"/>
        <c:lblAlgn val="ctr"/>
        <c:lblOffset val="100"/>
        <c:noMultiLvlLbl val="0"/>
      </c:catAx>
      <c:valAx>
        <c:axId val="66362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06554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393405077399518E-2"/>
          <c:y val="0.10542372047244095"/>
          <c:w val="0.969213189845201"/>
          <c:h val="0.720587625203066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РМ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68.87</c:v>
                </c:pt>
                <c:pt idx="1">
                  <c:v>69.2</c:v>
                </c:pt>
                <c:pt idx="2">
                  <c:v>69.25</c:v>
                </c:pt>
                <c:pt idx="3">
                  <c:v>70.11</c:v>
                </c:pt>
                <c:pt idx="4">
                  <c:v>70.72</c:v>
                </c:pt>
                <c:pt idx="5">
                  <c:v>70.56</c:v>
                </c:pt>
                <c:pt idx="6">
                  <c:v>71.38</c:v>
                </c:pt>
                <c:pt idx="7">
                  <c:v>72.06</c:v>
                </c:pt>
                <c:pt idx="8">
                  <c:v>72.25</c:v>
                </c:pt>
                <c:pt idx="9">
                  <c:v>73.400000000000006</c:v>
                </c:pt>
                <c:pt idx="10">
                  <c:v>73.66</c:v>
                </c:pt>
                <c:pt idx="11">
                  <c:v>73.95</c:v>
                </c:pt>
                <c:pt idx="12">
                  <c:v>71.599999999999994</c:v>
                </c:pt>
                <c:pt idx="13">
                  <c:v>70.239999999999995</c:v>
                </c:pt>
                <c:pt idx="14">
                  <c:v>73.16</c:v>
                </c:pt>
                <c:pt idx="15" formatCode="0.0">
                  <c:v>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9EF7-4E17-9900-9D6CC7E327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Лист1!$C$2:$C$17</c:f>
              <c:numCache>
                <c:formatCode>General</c:formatCode>
                <c:ptCount val="16"/>
                <c:pt idx="0">
                  <c:v>67.989999999999995</c:v>
                </c:pt>
                <c:pt idx="1">
                  <c:v>68.78</c:v>
                </c:pt>
                <c:pt idx="2">
                  <c:v>68.94</c:v>
                </c:pt>
                <c:pt idx="3">
                  <c:v>69.83</c:v>
                </c:pt>
                <c:pt idx="4">
                  <c:v>70.239999999999995</c:v>
                </c:pt>
                <c:pt idx="5">
                  <c:v>70.760000000000005</c:v>
                </c:pt>
                <c:pt idx="6">
                  <c:v>70.930000000000007</c:v>
                </c:pt>
                <c:pt idx="7">
                  <c:v>71.400000000000006</c:v>
                </c:pt>
                <c:pt idx="8">
                  <c:v>71.87</c:v>
                </c:pt>
                <c:pt idx="9">
                  <c:v>72.2</c:v>
                </c:pt>
                <c:pt idx="10">
                  <c:v>72.930000000000007</c:v>
                </c:pt>
                <c:pt idx="11">
                  <c:v>73.34</c:v>
                </c:pt>
                <c:pt idx="12">
                  <c:v>71.540000000000006</c:v>
                </c:pt>
                <c:pt idx="13">
                  <c:v>70.06</c:v>
                </c:pt>
                <c:pt idx="14">
                  <c:v>72.73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D-9EF7-4E17-9900-9D6CC7E327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6442752"/>
        <c:axId val="66444288"/>
      </c:lineChart>
      <c:catAx>
        <c:axId val="6644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66444288"/>
        <c:crosses val="autoZero"/>
        <c:auto val="1"/>
        <c:lblAlgn val="ctr"/>
        <c:lblOffset val="100"/>
        <c:noMultiLvlLbl val="0"/>
      </c:catAx>
      <c:valAx>
        <c:axId val="66444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427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17141897495029"/>
          <c:y val="0.57512184001527999"/>
          <c:w val="0.16853255231361114"/>
          <c:h val="8.0423720472440952E-2"/>
        </c:manualLayout>
      </c:layout>
      <c:overlay val="0"/>
      <c:txPr>
        <a:bodyPr/>
        <a:lstStyle/>
        <a:p>
          <a:pPr>
            <a:defRPr b="1" i="1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365299898339547"/>
          <c:w val="1"/>
          <c:h val="0.493241580993497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6,0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0F-409F-A70B-6D1232570A3E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5,9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ABA-4051-B6C5-19FB3A976C7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 baseline="0">
                    <a:latin typeface="Times" panose="0202060306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7.5</c:v>
                </c:pt>
                <c:pt idx="1">
                  <c:v>7.1</c:v>
                </c:pt>
                <c:pt idx="2">
                  <c:v>6.8</c:v>
                </c:pt>
                <c:pt idx="3">
                  <c:v>6</c:v>
                </c:pt>
                <c:pt idx="4">
                  <c:v>5.9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6ABA-4051-B6C5-19FB3A976C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6495616"/>
        <c:axId val="66502656"/>
      </c:lineChart>
      <c:catAx>
        <c:axId val="6649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66502656"/>
        <c:crosses val="autoZero"/>
        <c:auto val="1"/>
        <c:lblAlgn val="ctr"/>
        <c:lblOffset val="100"/>
        <c:noMultiLvlLbl val="0"/>
      </c:catAx>
      <c:valAx>
        <c:axId val="66502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95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840840603462438E-2"/>
          <c:y val="0.44716240157480314"/>
          <c:w val="0.92685033678417439"/>
          <c:h val="0.225618848425196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5F-4C94-BBC5-7C950E2FBFB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5F-4C94-BBC5-7C950E2FBFB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5F-4C94-BBC5-7C950E2FBFB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D5F-4C94-BBC5-7C950E2FBFBB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D5F-4C94-BBC5-7C950E2FBFBB}"/>
              </c:ext>
            </c:extLst>
          </c:dPt>
          <c:dLbls>
            <c:dLbl>
              <c:idx val="0"/>
              <c:layout>
                <c:manualLayout>
                  <c:x val="-4.1666666666666666E-3"/>
                  <c:y val="-9.68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777777777777779E-3"/>
                  <c:y val="-9.687500000000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9.0624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888888888888889E-3"/>
                  <c:y val="-0.103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888888888888889E-3"/>
                  <c:y val="-0.103124999999999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7777777777777779E-3"/>
                  <c:y val="-0.103124999999999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7777777777777779E-3"/>
                  <c:y val="-0.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4.1666666666666666E-3"/>
                  <c:y val="-0.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3888888888888889E-3"/>
                  <c:y val="-0.109374999999999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3888888888888889E-3"/>
                  <c:y val="-0.109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-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0.12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"/>
                  <c:y val="-0.12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"/>
                  <c:y val="-0.121875000000000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1.3888888888888889E-3"/>
                  <c:y val="-0.118749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3888888888888889E-3"/>
                  <c:y val="-0.13437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2.7777777777777779E-3"/>
                  <c:y val="-0.128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2.7777777777777779E-3"/>
                  <c:y val="-0.128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2.777777777777676E-3"/>
                  <c:y val="-0.128125000000000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1.388888888888787E-3"/>
                  <c:y val="-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2.7777777777778798E-3"/>
                  <c:y val="-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1.3888888888889906E-3"/>
                  <c:y val="-0.128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1.0185067526415994E-16"/>
                  <c:y val="-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1.3888888888888889E-3"/>
                  <c:y val="-0.14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7D5F-4C94-BBC5-7C950E2FBF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Лист1!$A$2:$A$25</c:f>
              <c:strCache>
                <c:ptCount val="24"/>
                <c:pt idx="0">
                  <c:v>Лямбирский </c:v>
                </c:pt>
                <c:pt idx="1">
                  <c:v>г.о. Саранск </c:v>
                </c:pt>
                <c:pt idx="2">
                  <c:v>Зубово-Полянский </c:v>
                </c:pt>
                <c:pt idx="3">
                  <c:v>Атюрьевский </c:v>
                </c:pt>
                <c:pt idx="4">
                  <c:v>Республика Мордовия</c:v>
                </c:pt>
                <c:pt idx="5">
                  <c:v>Торбеевский </c:v>
                </c:pt>
                <c:pt idx="6">
                  <c:v>Ковылкинский </c:v>
                </c:pt>
                <c:pt idx="7">
                  <c:v>Чамзинский </c:v>
                </c:pt>
                <c:pt idx="8">
                  <c:v>Б.Игнатовский </c:v>
                </c:pt>
                <c:pt idx="9">
                  <c:v>Кадошкинский </c:v>
                </c:pt>
                <c:pt idx="10">
                  <c:v>Рузаевский </c:v>
                </c:pt>
                <c:pt idx="11">
                  <c:v>Ромодановский </c:v>
                </c:pt>
                <c:pt idx="12">
                  <c:v>Атяшевский </c:v>
                </c:pt>
                <c:pt idx="13">
                  <c:v>Ичалковский </c:v>
                </c:pt>
                <c:pt idx="14">
                  <c:v>Кочкуровский </c:v>
                </c:pt>
                <c:pt idx="15">
                  <c:v>Краснослободский </c:v>
                </c:pt>
                <c:pt idx="16">
                  <c:v>Инсарский </c:v>
                </c:pt>
                <c:pt idx="17">
                  <c:v>Старошайговский </c:v>
                </c:pt>
                <c:pt idx="18">
                  <c:v>Ельниковский </c:v>
                </c:pt>
                <c:pt idx="19">
                  <c:v>Ардатовский </c:v>
                </c:pt>
                <c:pt idx="20">
                  <c:v>Теньгушевский </c:v>
                </c:pt>
                <c:pt idx="21">
                  <c:v>Дубенский </c:v>
                </c:pt>
                <c:pt idx="22">
                  <c:v>Б.Березниковский </c:v>
                </c:pt>
                <c:pt idx="23">
                  <c:v>Темниковский </c:v>
                </c:pt>
              </c:strCache>
            </c:strRef>
          </c:cat>
          <c:val>
            <c:numRef>
              <c:f>Лист1!$B$2:$B$25</c:f>
              <c:numCache>
                <c:formatCode>General</c:formatCode>
                <c:ptCount val="24"/>
                <c:pt idx="0">
                  <c:v>10.9</c:v>
                </c:pt>
                <c:pt idx="1">
                  <c:v>11</c:v>
                </c:pt>
                <c:pt idx="2">
                  <c:v>11.3</c:v>
                </c:pt>
                <c:pt idx="3">
                  <c:v>12.7</c:v>
                </c:pt>
                <c:pt idx="4">
                  <c:v>13.2</c:v>
                </c:pt>
                <c:pt idx="5">
                  <c:v>13.3</c:v>
                </c:pt>
                <c:pt idx="6">
                  <c:v>13.5</c:v>
                </c:pt>
                <c:pt idx="7">
                  <c:v>13.8</c:v>
                </c:pt>
                <c:pt idx="8">
                  <c:v>14.4</c:v>
                </c:pt>
                <c:pt idx="9">
                  <c:v>14.4</c:v>
                </c:pt>
                <c:pt idx="10">
                  <c:v>14.6</c:v>
                </c:pt>
                <c:pt idx="11">
                  <c:v>14.7</c:v>
                </c:pt>
                <c:pt idx="12">
                  <c:v>15.9</c:v>
                </c:pt>
                <c:pt idx="13">
                  <c:v>16.2</c:v>
                </c:pt>
                <c:pt idx="14">
                  <c:v>16.2</c:v>
                </c:pt>
                <c:pt idx="15">
                  <c:v>16.2</c:v>
                </c:pt>
                <c:pt idx="16">
                  <c:v>17.600000000000001</c:v>
                </c:pt>
                <c:pt idx="17">
                  <c:v>17.8</c:v>
                </c:pt>
                <c:pt idx="18">
                  <c:v>17.899999999999999</c:v>
                </c:pt>
                <c:pt idx="19">
                  <c:v>18.3</c:v>
                </c:pt>
                <c:pt idx="20">
                  <c:v>18.600000000000001</c:v>
                </c:pt>
                <c:pt idx="21">
                  <c:v>19.600000000000001</c:v>
                </c:pt>
                <c:pt idx="22">
                  <c:v>20</c:v>
                </c:pt>
                <c:pt idx="2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7D5F-4C94-BBC5-7C950E2FBF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15238016"/>
        <c:axId val="115251072"/>
      </c:barChart>
      <c:catAx>
        <c:axId val="115238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8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15251072"/>
        <c:crosses val="autoZero"/>
        <c:auto val="1"/>
        <c:lblAlgn val="ctr"/>
        <c:lblOffset val="100"/>
        <c:noMultiLvlLbl val="0"/>
      </c:catAx>
      <c:valAx>
        <c:axId val="115251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15238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Число умерших по месяцам </a:t>
            </a:r>
            <a:r>
              <a:rPr lang="ru-RU" dirty="0" smtClean="0"/>
              <a:t>2019-2023 </a:t>
            </a:r>
            <a:r>
              <a:rPr lang="ru-RU" dirty="0"/>
              <a:t>гг. на </a:t>
            </a:r>
            <a:r>
              <a:rPr lang="ru-RU" dirty="0" smtClean="0"/>
              <a:t>31.12.2023 </a:t>
            </a:r>
            <a:r>
              <a:rPr lang="ru-RU" dirty="0"/>
              <a:t>г. чел.</a:t>
            </a:r>
          </a:p>
        </c:rich>
      </c:tx>
      <c:layout>
        <c:manualLayout>
          <c:xMode val="edge"/>
          <c:yMode val="edge"/>
          <c:x val="0.18367619836994062"/>
          <c:y val="2.1575819151638302E-2"/>
        </c:manualLayout>
      </c:layout>
      <c:overlay val="0"/>
      <c:spPr>
        <a:noFill/>
        <a:ln w="2267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334269662921348E-2"/>
          <c:y val="0.17029768839843279"/>
          <c:w val="0.89821629213483145"/>
          <c:h val="0.51472948597474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 w="22674">
              <a:noFill/>
            </a:ln>
          </c:spPr>
          <c:invertIfNegative val="0"/>
          <c:dLbls>
            <c:spPr>
              <a:noFill/>
              <a:ln w="22674">
                <a:noFill/>
              </a:ln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34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938</c:v>
                </c:pt>
                <c:pt idx="1">
                  <c:v>836</c:v>
                </c:pt>
                <c:pt idx="2">
                  <c:v>887</c:v>
                </c:pt>
                <c:pt idx="3">
                  <c:v>979</c:v>
                </c:pt>
                <c:pt idx="4">
                  <c:v>898</c:v>
                </c:pt>
                <c:pt idx="5">
                  <c:v>832</c:v>
                </c:pt>
                <c:pt idx="6">
                  <c:v>841</c:v>
                </c:pt>
                <c:pt idx="7">
                  <c:v>860</c:v>
                </c:pt>
                <c:pt idx="8">
                  <c:v>797</c:v>
                </c:pt>
                <c:pt idx="9">
                  <c:v>954</c:v>
                </c:pt>
                <c:pt idx="10">
                  <c:v>857</c:v>
                </c:pt>
                <c:pt idx="11">
                  <c:v>794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82-4821-8435-2E279B759C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ED7D31"/>
            </a:solidFill>
            <a:ln w="22674">
              <a:noFill/>
            </a:ln>
          </c:spPr>
          <c:invertIfNegative val="0"/>
          <c:dLbls>
            <c:spPr>
              <a:noFill/>
              <a:ln w="22674">
                <a:noFill/>
              </a:ln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34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997</c:v>
                </c:pt>
                <c:pt idx="1">
                  <c:v>808</c:v>
                </c:pt>
                <c:pt idx="2">
                  <c:v>797</c:v>
                </c:pt>
                <c:pt idx="3">
                  <c:v>861</c:v>
                </c:pt>
                <c:pt idx="4">
                  <c:v>1269</c:v>
                </c:pt>
                <c:pt idx="5">
                  <c:v>1009</c:v>
                </c:pt>
                <c:pt idx="6">
                  <c:v>1061</c:v>
                </c:pt>
                <c:pt idx="7">
                  <c:v>970</c:v>
                </c:pt>
                <c:pt idx="8">
                  <c:v>1017</c:v>
                </c:pt>
                <c:pt idx="9">
                  <c:v>1240</c:v>
                </c:pt>
                <c:pt idx="10">
                  <c:v>1090</c:v>
                </c:pt>
                <c:pt idx="11">
                  <c:v>1751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82-4821-8435-2E279B759C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A5A5A5"/>
            </a:solidFill>
            <a:ln w="22674">
              <a:noFill/>
            </a:ln>
          </c:spPr>
          <c:invertIfNegative val="0"/>
          <c:dLbls>
            <c:spPr>
              <a:noFill/>
              <a:ln w="22674">
                <a:noFill/>
              </a:ln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34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Лист1!$D$2:$D$13</c:f>
              <c:numCache>
                <c:formatCode>#,##0</c:formatCode>
                <c:ptCount val="12"/>
                <c:pt idx="0">
                  <c:v>1502</c:v>
                </c:pt>
                <c:pt idx="1">
                  <c:v>1021</c:v>
                </c:pt>
                <c:pt idx="2">
                  <c:v>1127</c:v>
                </c:pt>
                <c:pt idx="3">
                  <c:v>1045</c:v>
                </c:pt>
                <c:pt idx="4" formatCode="General">
                  <c:v>927</c:v>
                </c:pt>
                <c:pt idx="5" formatCode="General">
                  <c:v>956</c:v>
                </c:pt>
                <c:pt idx="6" formatCode="General">
                  <c:v>1198</c:v>
                </c:pt>
                <c:pt idx="7" formatCode="General">
                  <c:v>968</c:v>
                </c:pt>
                <c:pt idx="8" formatCode="General">
                  <c:v>1343</c:v>
                </c:pt>
                <c:pt idx="9" formatCode="General">
                  <c:v>1527</c:v>
                </c:pt>
                <c:pt idx="10" formatCode="General">
                  <c:v>1659</c:v>
                </c:pt>
                <c:pt idx="11" formatCode="General">
                  <c:v>1356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A82-4821-8435-2E279B759C9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  <a:ln w="22674">
              <a:noFill/>
            </a:ln>
          </c:spPr>
          <c:invertIfNegative val="0"/>
          <c:dLbls>
            <c:spPr>
              <a:noFill/>
              <a:ln w="22674">
                <a:noFill/>
              </a:ln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34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 formatCode="#,##0">
                  <c:v>1090</c:v>
                </c:pt>
                <c:pt idx="1">
                  <c:v>967</c:v>
                </c:pt>
                <c:pt idx="2" formatCode="#,##0">
                  <c:v>1330</c:v>
                </c:pt>
                <c:pt idx="3">
                  <c:v>917</c:v>
                </c:pt>
                <c:pt idx="4">
                  <c:v>911</c:v>
                </c:pt>
                <c:pt idx="5">
                  <c:v>889</c:v>
                </c:pt>
                <c:pt idx="6">
                  <c:v>792</c:v>
                </c:pt>
                <c:pt idx="7">
                  <c:v>877</c:v>
                </c:pt>
                <c:pt idx="8">
                  <c:v>917</c:v>
                </c:pt>
                <c:pt idx="9">
                  <c:v>802</c:v>
                </c:pt>
                <c:pt idx="10">
                  <c:v>897</c:v>
                </c:pt>
                <c:pt idx="11">
                  <c:v>902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A82-4821-8435-2E279B759C9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b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Лист1!$F$2:$F$13</c:f>
              <c:numCache>
                <c:formatCode>General</c:formatCode>
                <c:ptCount val="12"/>
                <c:pt idx="0">
                  <c:v>878</c:v>
                </c:pt>
                <c:pt idx="1">
                  <c:v>744</c:v>
                </c:pt>
                <c:pt idx="2">
                  <c:v>995</c:v>
                </c:pt>
                <c:pt idx="3">
                  <c:v>787</c:v>
                </c:pt>
                <c:pt idx="4">
                  <c:v>898</c:v>
                </c:pt>
                <c:pt idx="5">
                  <c:v>833</c:v>
                </c:pt>
                <c:pt idx="6">
                  <c:v>799</c:v>
                </c:pt>
                <c:pt idx="7">
                  <c:v>867</c:v>
                </c:pt>
                <c:pt idx="8">
                  <c:v>776</c:v>
                </c:pt>
                <c:pt idx="9">
                  <c:v>797</c:v>
                </c:pt>
                <c:pt idx="10">
                  <c:v>855</c:v>
                </c:pt>
                <c:pt idx="11">
                  <c:v>919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A82-4821-8435-2E279B759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357568"/>
        <c:axId val="115359104"/>
      </c:barChart>
      <c:catAx>
        <c:axId val="11535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850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7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359104"/>
        <c:crosses val="autoZero"/>
        <c:auto val="1"/>
        <c:lblAlgn val="ctr"/>
        <c:lblOffset val="100"/>
        <c:noMultiLvlLbl val="0"/>
      </c:catAx>
      <c:valAx>
        <c:axId val="115359104"/>
        <c:scaling>
          <c:orientation val="minMax"/>
        </c:scaling>
        <c:delete val="0"/>
        <c:axPos val="l"/>
        <c:majorGridlines>
          <c:spPr>
            <a:ln w="850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566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7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357568"/>
        <c:crosses val="autoZero"/>
        <c:crossBetween val="between"/>
      </c:valAx>
      <c:spPr>
        <a:noFill/>
        <a:ln w="25321">
          <a:noFill/>
        </a:ln>
      </c:spPr>
    </c:plotArea>
    <c:legend>
      <c:legendPos val="b"/>
      <c:layout>
        <c:manualLayout>
          <c:xMode val="edge"/>
          <c:yMode val="edge"/>
          <c:x val="0.3663956692913386"/>
          <c:y val="0.87838480066534896"/>
          <c:w val="0.26720866141732286"/>
          <c:h val="0.12161519933465106"/>
        </c:manualLayout>
      </c:layout>
      <c:overlay val="0"/>
      <c:spPr>
        <a:noFill/>
        <a:ln w="2267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7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0"/>
      <c:rotY val="0"/>
      <c:depthPercent val="4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0747425370245059E-2"/>
          <c:w val="0.98900964695624227"/>
          <c:h val="0.74230244560593894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31515"/>
            </a:solidFill>
          </c:spPr>
          <c:dLbls>
            <c:dLbl>
              <c:idx val="0"/>
              <c:layout>
                <c:manualLayout>
                  <c:x val="-1.1177491305185439E-2"/>
                  <c:y val="-7.4561360677083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8F7-4CD7-87B6-62C6DE554EC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0828592399738357E-2"/>
                  <c:y val="0.11073432918227941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Times New Roman" panose="02020603050405020304" pitchFamily="18" charset="0"/>
                      </a:rPr>
                      <a:t>13,2</a:t>
                    </a:r>
                  </a:p>
                  <a:p>
                    <a:r>
                      <a:rPr lang="ru-RU" sz="1200" baseline="0" dirty="0" smtClean="0">
                        <a:latin typeface="Times New Roman" panose="02020603050405020304" pitchFamily="18" charset="0"/>
                      </a:rPr>
                      <a:t>10473 чел.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8F7-4CD7-87B6-62C6DE554EC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48F7-4CD7-87B6-62C6DE554EC4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0369730999331491E-3"/>
                  <c:y val="0.11905455023523556"/>
                </c:manualLayout>
              </c:layout>
              <c:tx>
                <c:rich>
                  <a:bodyPr/>
                  <a:lstStyle/>
                  <a:p>
                    <a:fld id="{BE283CDF-620F-4830-A7E1-E9F77C049CD3}" type="VALUE">
                      <a:rPr lang="ru-RU" smtClean="0"/>
                      <a:pPr/>
                      <a:t>[ЗНАЧЕНИЕ]</a:t>
                    </a:fld>
                    <a:endParaRPr lang="ru-RU" smtClean="0"/>
                  </a:p>
                  <a:p>
                    <a:r>
                      <a:rPr lang="ru-RU" smtClean="0"/>
                      <a:t>10148 чел.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48F7-4CD7-87B6-62C6DE554EC4}"/>
                </c:ext>
                <c:ext xmlns:c15="http://schemas.microsoft.com/office/drawing/2012/chart" uri="{CE6537A1-D6FC-4f65-9D91-7224C49458BB}">
                  <c15:layout>
                    <c:manualLayout>
                      <c:w val="0.1404999351738728"/>
                      <c:h val="0.3746437425461784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15.5</c:v>
                </c:pt>
                <c:pt idx="1">
                  <c:v>16</c:v>
                </c:pt>
                <c:pt idx="2">
                  <c:v>14.8</c:v>
                </c:pt>
                <c:pt idx="3">
                  <c:v>14.4</c:v>
                </c:pt>
                <c:pt idx="4">
                  <c:v>14.8</c:v>
                </c:pt>
                <c:pt idx="5">
                  <c:v>14.3</c:v>
                </c:pt>
                <c:pt idx="6">
                  <c:v>14.2</c:v>
                </c:pt>
                <c:pt idx="7">
                  <c:v>14.1</c:v>
                </c:pt>
                <c:pt idx="8">
                  <c:v>13.5</c:v>
                </c:pt>
                <c:pt idx="9">
                  <c:v>13.4</c:v>
                </c:pt>
                <c:pt idx="10">
                  <c:v>13.2</c:v>
                </c:pt>
                <c:pt idx="11">
                  <c:v>16.399999999999999</c:v>
                </c:pt>
                <c:pt idx="12">
                  <c:v>18.899999999999999</c:v>
                </c:pt>
                <c:pt idx="13">
                  <c:v>14.7</c:v>
                </c:pt>
                <c:pt idx="14">
                  <c:v>13.2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48F7-4CD7-87B6-62C6DE554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075136"/>
        <c:axId val="116076928"/>
        <c:axId val="115347456"/>
      </c:line3DChart>
      <c:catAx>
        <c:axId val="11607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i="1" baseline="0">
                <a:solidFill>
                  <a:schemeClr val="tx1"/>
                </a:solidFill>
                <a:latin typeface="Times New Roman" panose="02020603050405020304" pitchFamily="18" charset="0"/>
              </a:defRPr>
            </a:pPr>
            <a:endParaRPr lang="ru-RU"/>
          </a:p>
        </c:txPr>
        <c:crossAx val="116076928"/>
        <c:crosses val="autoZero"/>
        <c:auto val="1"/>
        <c:lblAlgn val="ctr"/>
        <c:lblOffset val="100"/>
        <c:noMultiLvlLbl val="0"/>
      </c:catAx>
      <c:valAx>
        <c:axId val="116076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075136"/>
        <c:crosses val="autoZero"/>
        <c:crossBetween val="between"/>
      </c:valAx>
      <c:serAx>
        <c:axId val="115347456"/>
        <c:scaling>
          <c:orientation val="minMax"/>
        </c:scaling>
        <c:delete val="1"/>
        <c:axPos val="b"/>
        <c:majorTickMark val="out"/>
        <c:minorTickMark val="none"/>
        <c:tickLblPos val="nextTo"/>
        <c:crossAx val="11607692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100" dirty="0"/>
              <a:t>Смертность от всех причин с 01.01 по </a:t>
            </a:r>
            <a:r>
              <a:rPr lang="ru-RU" sz="1100" dirty="0" smtClean="0"/>
              <a:t>31.12.2023 </a:t>
            </a:r>
            <a:r>
              <a:rPr lang="ru-RU" sz="1100" dirty="0"/>
              <a:t>г. в сравнении с АППГ</a:t>
            </a:r>
          </a:p>
        </c:rich>
      </c:tx>
      <c:layout/>
      <c:overlay val="0"/>
      <c:spPr>
        <a:noFill/>
        <a:ln w="1753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172248664273451"/>
          <c:y val="0.47871022049711226"/>
          <c:w val="0.90036244144629529"/>
          <c:h val="0.377405026533496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19674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6558">
                <a:solidFill>
                  <a:srgbClr val="0070C0"/>
                </a:solidFill>
              </a:ln>
              <a:effectLst/>
            </c:spPr>
          </c:marker>
          <c:dLbls>
            <c:spPr>
              <a:noFill/>
              <a:ln w="17531">
                <a:noFill/>
              </a:ln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10473</c:v>
                </c:pt>
                <c:pt idx="1">
                  <c:v>12870</c:v>
                </c:pt>
                <c:pt idx="2">
                  <c:v>14629</c:v>
                </c:pt>
                <c:pt idx="3">
                  <c:v>11291</c:v>
                </c:pt>
                <c:pt idx="4">
                  <c:v>10148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95D-4013-B103-47E69906E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828608"/>
        <c:axId val="115830144"/>
      </c:lineChart>
      <c:catAx>
        <c:axId val="11582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55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23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830144"/>
        <c:crosses val="autoZero"/>
        <c:auto val="1"/>
        <c:lblAlgn val="ctr"/>
        <c:lblOffset val="100"/>
        <c:noMultiLvlLbl val="0"/>
      </c:catAx>
      <c:valAx>
        <c:axId val="115830144"/>
        <c:scaling>
          <c:orientation val="minMax"/>
        </c:scaling>
        <c:delete val="0"/>
        <c:axPos val="l"/>
        <c:majorGridlines>
          <c:spPr>
            <a:ln w="655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438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823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828608"/>
        <c:crosses val="autoZero"/>
        <c:crossBetween val="between"/>
      </c:valAx>
      <c:spPr>
        <a:noFill/>
        <a:ln w="2535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7.png"/><Relationship Id="rId1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1.svg"/><Relationship Id="rId17" Type="http://schemas.openxmlformats.org/officeDocument/2006/relationships/image" Target="../media/image69.png"/><Relationship Id="rId2" Type="http://schemas.openxmlformats.org/officeDocument/2006/relationships/image" Target="../media/image51.svg"/><Relationship Id="rId16" Type="http://schemas.openxmlformats.org/officeDocument/2006/relationships/image" Target="../media/image65.svg"/><Relationship Id="rId1" Type="http://schemas.openxmlformats.org/officeDocument/2006/relationships/image" Target="../media/image61.png"/><Relationship Id="rId6" Type="http://schemas.openxmlformats.org/officeDocument/2006/relationships/image" Target="../media/image55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65.png"/><Relationship Id="rId14" Type="http://schemas.openxmlformats.org/officeDocument/2006/relationships/image" Target="../media/image6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image" Target="../media/image49.jpg"/><Relationship Id="rId4" Type="http://schemas.openxmlformats.org/officeDocument/2006/relationships/image" Target="../media/image52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285364-DCC8-43C9-855D-7B83F2B06DFC}" type="doc">
      <dgm:prSet loTypeId="urn:microsoft.com/office/officeart/2005/8/layout/hList1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2084EDC-A6DA-43EB-A37B-EE7358237EA7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Выше среднереспубликанского показателя</a:t>
          </a:r>
          <a:endParaRPr lang="ru-RU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64DB81-983B-42B2-A01C-68A7E3D2AA25}" type="parTrans" cxnId="{A6EC0350-4D66-4C7B-8DCC-C4D06FA6B96F}">
      <dgm:prSet/>
      <dgm:spPr/>
      <dgm:t>
        <a:bodyPr/>
        <a:lstStyle/>
        <a:p>
          <a:endParaRPr lang="ru-RU"/>
        </a:p>
      </dgm:t>
    </dgm:pt>
    <dgm:pt modelId="{FCD22CB2-F681-4CF8-ADCA-D71AE096DC20}" type="sibTrans" cxnId="{A6EC0350-4D66-4C7B-8DCC-C4D06FA6B96F}">
      <dgm:prSet/>
      <dgm:spPr/>
      <dgm:t>
        <a:bodyPr/>
        <a:lstStyle/>
        <a:p>
          <a:endParaRPr lang="ru-RU"/>
        </a:p>
      </dgm:t>
    </dgm:pt>
    <dgm:pt modelId="{38E7D752-5D67-42B5-BAF5-668B1E9E73C2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Ромодановский - </a:t>
          </a:r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8,8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F94D0-4740-43BD-A587-2CEEBFEDE412}" type="parTrans" cxnId="{EB5D1E94-D734-4229-8B05-EEF3AF4C4460}">
      <dgm:prSet/>
      <dgm:spPr/>
      <dgm:t>
        <a:bodyPr/>
        <a:lstStyle/>
        <a:p>
          <a:endParaRPr lang="ru-RU"/>
        </a:p>
      </dgm:t>
    </dgm:pt>
    <dgm:pt modelId="{1330F8A8-7FC7-4B53-9C4C-021F6B9FD4FC}" type="sibTrans" cxnId="{EB5D1E94-D734-4229-8B05-EEF3AF4C4460}">
      <dgm:prSet/>
      <dgm:spPr/>
      <dgm:t>
        <a:bodyPr/>
        <a:lstStyle/>
        <a:p>
          <a:endParaRPr lang="ru-RU"/>
        </a:p>
      </dgm:t>
    </dgm:pt>
    <dgm:pt modelId="{1D7E4E76-9677-49D9-9A5A-CF5637AD1B5A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Ниже среднереспубликанского показателя</a:t>
          </a:r>
          <a:endParaRPr lang="ru-RU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19BAEB-727F-490F-90C8-BBC32380E652}" type="parTrans" cxnId="{109E7D2C-BCAD-4C53-B1A5-DCD96136547A}">
      <dgm:prSet/>
      <dgm:spPr/>
      <dgm:t>
        <a:bodyPr/>
        <a:lstStyle/>
        <a:p>
          <a:endParaRPr lang="ru-RU"/>
        </a:p>
      </dgm:t>
    </dgm:pt>
    <dgm:pt modelId="{10A956FF-9A04-4AD4-A511-79531971732F}" type="sibTrans" cxnId="{109E7D2C-BCAD-4C53-B1A5-DCD96136547A}">
      <dgm:prSet/>
      <dgm:spPr/>
      <dgm:t>
        <a:bodyPr/>
        <a:lstStyle/>
        <a:p>
          <a:endParaRPr lang="ru-RU"/>
        </a:p>
      </dgm:t>
    </dgm:pt>
    <dgm:pt modelId="{86163D95-C211-464A-9B8B-BD2D09F0FE13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Кадошкинский 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5,7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F5D634-8AB9-4082-AD7C-F52216A4C827}" type="parTrans" cxnId="{70ABD348-AAB4-409F-9A2D-AA711497565F}">
      <dgm:prSet/>
      <dgm:spPr/>
      <dgm:t>
        <a:bodyPr/>
        <a:lstStyle/>
        <a:p>
          <a:endParaRPr lang="ru-RU"/>
        </a:p>
      </dgm:t>
    </dgm:pt>
    <dgm:pt modelId="{3650A530-EB7D-4A4B-9E17-DFE6A0CC30F1}" type="sibTrans" cxnId="{70ABD348-AAB4-409F-9A2D-AA711497565F}">
      <dgm:prSet/>
      <dgm:spPr/>
      <dgm:t>
        <a:bodyPr/>
        <a:lstStyle/>
        <a:p>
          <a:endParaRPr lang="ru-RU"/>
        </a:p>
      </dgm:t>
    </dgm:pt>
    <dgm:pt modelId="{5C923BDC-54BA-4D85-868D-2CC4DF6CAF1C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72F978-5BF3-4A93-8BF5-3A07E9F4C6F9}" type="parTrans" cxnId="{C5E94DFB-8041-4781-A8FF-47B9ADA6F2FB}">
      <dgm:prSet/>
      <dgm:spPr/>
      <dgm:t>
        <a:bodyPr/>
        <a:lstStyle/>
        <a:p>
          <a:endParaRPr lang="ru-RU"/>
        </a:p>
      </dgm:t>
    </dgm:pt>
    <dgm:pt modelId="{D58E3B27-97EE-4CE1-B211-D3D8D0C23F56}" type="sibTrans" cxnId="{C5E94DFB-8041-4781-A8FF-47B9ADA6F2FB}">
      <dgm:prSet/>
      <dgm:spPr/>
      <dgm:t>
        <a:bodyPr/>
        <a:lstStyle/>
        <a:p>
          <a:endParaRPr lang="ru-RU"/>
        </a:p>
      </dgm:t>
    </dgm:pt>
    <dgm:pt modelId="{585680A3-5D54-4D1D-AB34-BB8A7678382D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Ниже среднереспубликанского показателя</a:t>
          </a:r>
          <a:endParaRPr lang="ru-RU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29C73-7542-4430-8A8F-B0C1A34F6F52}" type="parTrans" cxnId="{58C96274-3F44-4A01-BC22-F0298F180AE1}">
      <dgm:prSet/>
      <dgm:spPr/>
      <dgm:t>
        <a:bodyPr/>
        <a:lstStyle/>
        <a:p>
          <a:endParaRPr lang="ru-RU"/>
        </a:p>
      </dgm:t>
    </dgm:pt>
    <dgm:pt modelId="{CD783E5B-58DB-4A95-8178-BE76DBBA84E9}" type="sibTrans" cxnId="{58C96274-3F44-4A01-BC22-F0298F180AE1}">
      <dgm:prSet/>
      <dgm:spPr/>
      <dgm:t>
        <a:bodyPr/>
        <a:lstStyle/>
        <a:p>
          <a:endParaRPr lang="ru-RU"/>
        </a:p>
      </dgm:t>
    </dgm:pt>
    <dgm:pt modelId="{3A5A4843-A604-4B10-AE4C-72BE462EB413}">
      <dgm:prSet phldrT="[Текст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Кочкуровский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4,6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9FBCD-A05B-4569-8774-F28094C80E1A}" type="parTrans" cxnId="{0733C278-1837-426F-AD78-F2B0ED0FA8A4}">
      <dgm:prSet/>
      <dgm:spPr/>
      <dgm:t>
        <a:bodyPr/>
        <a:lstStyle/>
        <a:p>
          <a:endParaRPr lang="ru-RU"/>
        </a:p>
      </dgm:t>
    </dgm:pt>
    <dgm:pt modelId="{1BEB9162-DE3C-4F8D-8DF9-CC711078D2FF}" type="sibTrans" cxnId="{0733C278-1837-426F-AD78-F2B0ED0FA8A4}">
      <dgm:prSet/>
      <dgm:spPr/>
      <dgm:t>
        <a:bodyPr/>
        <a:lstStyle/>
        <a:p>
          <a:endParaRPr lang="ru-RU"/>
        </a:p>
      </dgm:t>
    </dgm:pt>
    <dgm:pt modelId="{5DE651E2-D670-4F44-93B8-A9805D25478A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г.о. Саранск - </a:t>
          </a:r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6,9</a:t>
          </a:r>
        </a:p>
      </dgm:t>
    </dgm:pt>
    <dgm:pt modelId="{0CC2ED43-15B0-46E1-AE51-CED70CFEB6C3}" type="parTrans" cxnId="{C5F6EFE8-AB7E-420A-8D43-81E5B659F4FE}">
      <dgm:prSet/>
      <dgm:spPr/>
      <dgm:t>
        <a:bodyPr/>
        <a:lstStyle/>
        <a:p>
          <a:endParaRPr lang="ru-RU"/>
        </a:p>
      </dgm:t>
    </dgm:pt>
    <dgm:pt modelId="{B862A815-78A7-42A1-B576-AF8A566D4227}" type="sibTrans" cxnId="{C5F6EFE8-AB7E-420A-8D43-81E5B659F4FE}">
      <dgm:prSet/>
      <dgm:spPr/>
      <dgm:t>
        <a:bodyPr/>
        <a:lstStyle/>
        <a:p>
          <a:endParaRPr lang="ru-RU"/>
        </a:p>
      </dgm:t>
    </dgm:pt>
    <dgm:pt modelId="{4738FDDA-02B6-47F2-900B-BB45635340C2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Рузаевский - </a:t>
          </a:r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6,6</a:t>
          </a:r>
        </a:p>
      </dgm:t>
    </dgm:pt>
    <dgm:pt modelId="{F0253BDA-B1E0-44E1-BE0A-1F092E0A20F3}" type="parTrans" cxnId="{DF407915-F6E8-4D26-AFF3-4EB919632ACF}">
      <dgm:prSet/>
      <dgm:spPr/>
      <dgm:t>
        <a:bodyPr/>
        <a:lstStyle/>
        <a:p>
          <a:endParaRPr lang="ru-RU"/>
        </a:p>
      </dgm:t>
    </dgm:pt>
    <dgm:pt modelId="{F27B8374-8219-4928-A80B-4F9AEB982FB1}" type="sibTrans" cxnId="{DF407915-F6E8-4D26-AFF3-4EB919632ACF}">
      <dgm:prSet/>
      <dgm:spPr/>
      <dgm:t>
        <a:bodyPr/>
        <a:lstStyle/>
        <a:p>
          <a:endParaRPr lang="ru-RU"/>
        </a:p>
      </dgm:t>
    </dgm:pt>
    <dgm:pt modelId="{0B90D0E3-E7D0-4EC5-9DB8-B2FB28A4601A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Лямбирский - </a:t>
          </a:r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6,0</a:t>
          </a:r>
        </a:p>
      </dgm:t>
    </dgm:pt>
    <dgm:pt modelId="{CA005D4C-467D-4909-90EB-923CF556BC72}" type="parTrans" cxnId="{DF41CD3E-E293-4169-8BFA-0DBCBE292830}">
      <dgm:prSet/>
      <dgm:spPr/>
      <dgm:t>
        <a:bodyPr/>
        <a:lstStyle/>
        <a:p>
          <a:endParaRPr lang="ru-RU"/>
        </a:p>
      </dgm:t>
    </dgm:pt>
    <dgm:pt modelId="{D2A14FDE-54D3-4494-9C6D-47B5F8561309}" type="sibTrans" cxnId="{DF41CD3E-E293-4169-8BFA-0DBCBE292830}">
      <dgm:prSet/>
      <dgm:spPr/>
      <dgm:t>
        <a:bodyPr/>
        <a:lstStyle/>
        <a:p>
          <a:endParaRPr lang="ru-RU"/>
        </a:p>
      </dgm:t>
    </dgm:pt>
    <dgm:pt modelId="{5D74FCA5-7836-4542-9FAA-09BF87030D22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9C8D3C-4C65-4E37-9D54-36CBE95F5169}" type="parTrans" cxnId="{5E1B65BE-F923-4E16-9654-19D1434FF5EE}">
      <dgm:prSet/>
      <dgm:spPr/>
      <dgm:t>
        <a:bodyPr/>
        <a:lstStyle/>
        <a:p>
          <a:endParaRPr lang="ru-RU"/>
        </a:p>
      </dgm:t>
    </dgm:pt>
    <dgm:pt modelId="{C3967369-EDD9-4C27-90CB-E8C37AD039FC}" type="sibTrans" cxnId="{5E1B65BE-F923-4E16-9654-19D1434FF5EE}">
      <dgm:prSet/>
      <dgm:spPr/>
      <dgm:t>
        <a:bodyPr/>
        <a:lstStyle/>
        <a:p>
          <a:endParaRPr lang="ru-RU"/>
        </a:p>
      </dgm:t>
    </dgm:pt>
    <dgm:pt modelId="{6E60D13D-D10E-442F-9946-2DFB645089D9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Чамзинский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5,7</a:t>
          </a:r>
        </a:p>
      </dgm:t>
    </dgm:pt>
    <dgm:pt modelId="{FE9CDA7E-068F-4602-9645-ACDE2BB1B0E6}" type="parTrans" cxnId="{6B4A1598-9DF1-45F5-9BEC-D93D126A6094}">
      <dgm:prSet/>
      <dgm:spPr/>
      <dgm:t>
        <a:bodyPr/>
        <a:lstStyle/>
        <a:p>
          <a:endParaRPr lang="ru-RU"/>
        </a:p>
      </dgm:t>
    </dgm:pt>
    <dgm:pt modelId="{37EE1A35-9C82-4475-A526-0AC60C45088B}" type="sibTrans" cxnId="{6B4A1598-9DF1-45F5-9BEC-D93D126A6094}">
      <dgm:prSet/>
      <dgm:spPr/>
      <dgm:t>
        <a:bodyPr/>
        <a:lstStyle/>
        <a:p>
          <a:endParaRPr lang="ru-RU"/>
        </a:p>
      </dgm:t>
    </dgm:pt>
    <dgm:pt modelId="{7DC8E438-A4E9-4461-A699-13F49C803654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Атяшевский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5,5</a:t>
          </a:r>
        </a:p>
      </dgm:t>
    </dgm:pt>
    <dgm:pt modelId="{DECF7973-2F71-49E3-B028-33D68EB23A21}" type="parTrans" cxnId="{E69D912D-101A-451D-AA58-5AD1F0E17A13}">
      <dgm:prSet/>
      <dgm:spPr/>
      <dgm:t>
        <a:bodyPr/>
        <a:lstStyle/>
        <a:p>
          <a:endParaRPr lang="ru-RU"/>
        </a:p>
      </dgm:t>
    </dgm:pt>
    <dgm:pt modelId="{AC8C0EA3-E855-4D17-BC7E-C02DA611F157}" type="sibTrans" cxnId="{E69D912D-101A-451D-AA58-5AD1F0E17A13}">
      <dgm:prSet/>
      <dgm:spPr/>
      <dgm:t>
        <a:bodyPr/>
        <a:lstStyle/>
        <a:p>
          <a:endParaRPr lang="ru-RU"/>
        </a:p>
      </dgm:t>
    </dgm:pt>
    <dgm:pt modelId="{774B4C00-FF4E-427A-8712-556149834981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Ичалковский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5,3</a:t>
          </a:r>
        </a:p>
      </dgm:t>
    </dgm:pt>
    <dgm:pt modelId="{253C7BF4-48AA-4FD8-9011-5806463AD49F}" type="parTrans" cxnId="{BF67A5D8-7932-4234-8D67-887F049EDAF8}">
      <dgm:prSet/>
      <dgm:spPr/>
      <dgm:t>
        <a:bodyPr/>
        <a:lstStyle/>
        <a:p>
          <a:endParaRPr lang="ru-RU"/>
        </a:p>
      </dgm:t>
    </dgm:pt>
    <dgm:pt modelId="{7E25FBE2-C309-46F8-9297-DB36F8F0494B}" type="sibTrans" cxnId="{BF67A5D8-7932-4234-8D67-887F049EDAF8}">
      <dgm:prSet/>
      <dgm:spPr/>
      <dgm:t>
        <a:bodyPr/>
        <a:lstStyle/>
        <a:p>
          <a:endParaRPr lang="ru-RU"/>
        </a:p>
      </dgm:t>
    </dgm:pt>
    <dgm:pt modelId="{F0D305D1-FCC0-4939-821C-F232AE64D1F7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Ковылкинский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5,1</a:t>
          </a:r>
        </a:p>
      </dgm:t>
    </dgm:pt>
    <dgm:pt modelId="{787911A8-7E0F-4A47-AD53-959EB99BBC58}" type="parTrans" cxnId="{D7A052AA-B34E-4FC8-87F3-F725F68DA6B8}">
      <dgm:prSet/>
      <dgm:spPr/>
      <dgm:t>
        <a:bodyPr/>
        <a:lstStyle/>
        <a:p>
          <a:endParaRPr lang="ru-RU"/>
        </a:p>
      </dgm:t>
    </dgm:pt>
    <dgm:pt modelId="{DCEFCC21-2165-420C-AC01-15E2ACC60C20}" type="sibTrans" cxnId="{D7A052AA-B34E-4FC8-87F3-F725F68DA6B8}">
      <dgm:prSet/>
      <dgm:spPr/>
      <dgm:t>
        <a:bodyPr/>
        <a:lstStyle/>
        <a:p>
          <a:endParaRPr lang="ru-RU"/>
        </a:p>
      </dgm:t>
    </dgm:pt>
    <dgm:pt modelId="{81A29B03-A07F-43B2-8F4B-3F050A9AC8E9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Б.Березниковский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4,8</a:t>
          </a:r>
        </a:p>
      </dgm:t>
    </dgm:pt>
    <dgm:pt modelId="{54172510-8AB2-43AD-B2DA-2E27DE34967B}" type="parTrans" cxnId="{260C0E74-8AA4-4B9B-B6C5-AFED06A52759}">
      <dgm:prSet/>
      <dgm:spPr/>
      <dgm:t>
        <a:bodyPr/>
        <a:lstStyle/>
        <a:p>
          <a:endParaRPr lang="ru-RU"/>
        </a:p>
      </dgm:t>
    </dgm:pt>
    <dgm:pt modelId="{208C640D-F63A-48EE-9E49-D3AD5DC8C87F}" type="sibTrans" cxnId="{260C0E74-8AA4-4B9B-B6C5-AFED06A52759}">
      <dgm:prSet/>
      <dgm:spPr/>
      <dgm:t>
        <a:bodyPr/>
        <a:lstStyle/>
        <a:p>
          <a:endParaRPr lang="ru-RU"/>
        </a:p>
      </dgm:t>
    </dgm:pt>
    <dgm:pt modelId="{1081B9F5-8EEE-4347-BAAB-BDDF1B78C033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Торбеевский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4,8</a:t>
          </a:r>
        </a:p>
      </dgm:t>
    </dgm:pt>
    <dgm:pt modelId="{AF92C638-896D-4211-84DC-F9CA066573EE}" type="parTrans" cxnId="{3335DFC2-E11B-44A4-8DF7-E6418A7085F0}">
      <dgm:prSet/>
      <dgm:spPr/>
      <dgm:t>
        <a:bodyPr/>
        <a:lstStyle/>
        <a:p>
          <a:endParaRPr lang="ru-RU"/>
        </a:p>
      </dgm:t>
    </dgm:pt>
    <dgm:pt modelId="{BF66BF32-7464-4A46-8E4D-CF7784A2033C}" type="sibTrans" cxnId="{3335DFC2-E11B-44A4-8DF7-E6418A7085F0}">
      <dgm:prSet/>
      <dgm:spPr/>
      <dgm:t>
        <a:bodyPr/>
        <a:lstStyle/>
        <a:p>
          <a:endParaRPr lang="ru-RU"/>
        </a:p>
      </dgm:t>
    </dgm:pt>
    <dgm:pt modelId="{D3BF6887-5D85-42A8-8288-171E9427A2A5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Дубенский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4,7</a:t>
          </a:r>
        </a:p>
      </dgm:t>
    </dgm:pt>
    <dgm:pt modelId="{83EE7021-B9BE-4247-87D6-4D7ACEFAC902}" type="parTrans" cxnId="{F79FC153-05C8-4555-8C70-2E5F48CB090D}">
      <dgm:prSet/>
      <dgm:spPr/>
      <dgm:t>
        <a:bodyPr/>
        <a:lstStyle/>
        <a:p>
          <a:endParaRPr lang="ru-RU"/>
        </a:p>
      </dgm:t>
    </dgm:pt>
    <dgm:pt modelId="{7DF42F1C-F2F0-4BFD-9E18-9C2FBFACE87A}" type="sibTrans" cxnId="{F79FC153-05C8-4555-8C70-2E5F48CB090D}">
      <dgm:prSet/>
      <dgm:spPr/>
      <dgm:t>
        <a:bodyPr/>
        <a:lstStyle/>
        <a:p>
          <a:endParaRPr lang="ru-RU"/>
        </a:p>
      </dgm:t>
    </dgm:pt>
    <dgm:pt modelId="{AFF12C00-E371-4C65-B6B2-8DDCB51FF769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Инсарский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4,6</a:t>
          </a:r>
        </a:p>
      </dgm:t>
    </dgm:pt>
    <dgm:pt modelId="{1E31E2F0-B500-48E8-883D-D1EC1A499FC1}" type="parTrans" cxnId="{748C43A7-22CE-49E7-9E90-497EF296FF53}">
      <dgm:prSet/>
      <dgm:spPr/>
      <dgm:t>
        <a:bodyPr/>
        <a:lstStyle/>
        <a:p>
          <a:endParaRPr lang="ru-RU"/>
        </a:p>
      </dgm:t>
    </dgm:pt>
    <dgm:pt modelId="{28C4EE8C-D9C2-4580-AB4C-76CA02B704B2}" type="sibTrans" cxnId="{748C43A7-22CE-49E7-9E90-497EF296FF53}">
      <dgm:prSet/>
      <dgm:spPr/>
      <dgm:t>
        <a:bodyPr/>
        <a:lstStyle/>
        <a:p>
          <a:endParaRPr lang="ru-RU"/>
        </a:p>
      </dgm:t>
    </dgm:pt>
    <dgm:pt modelId="{61DB33DF-68E2-48F3-96FD-5A0EADFF5A23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dirty="0" err="1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39D26B-E58B-4029-ADBE-4DA081B57353}" type="parTrans" cxnId="{52B43C9F-63B9-4A50-81C8-AC9BA5054FD2}">
      <dgm:prSet/>
      <dgm:spPr/>
      <dgm:t>
        <a:bodyPr/>
        <a:lstStyle/>
        <a:p>
          <a:endParaRPr lang="ru-RU"/>
        </a:p>
      </dgm:t>
    </dgm:pt>
    <dgm:pt modelId="{9A26A562-D06D-4642-B5BF-E30F07C14064}" type="sibTrans" cxnId="{52B43C9F-63B9-4A50-81C8-AC9BA5054FD2}">
      <dgm:prSet/>
      <dgm:spPr/>
      <dgm:t>
        <a:bodyPr/>
        <a:lstStyle/>
        <a:p>
          <a:endParaRPr lang="ru-RU"/>
        </a:p>
      </dgm:t>
    </dgm:pt>
    <dgm:pt modelId="{551E3A91-D6EE-4B24-AAFF-312A67CE2F51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Краснослободский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4,3</a:t>
          </a:r>
        </a:p>
      </dgm:t>
    </dgm:pt>
    <dgm:pt modelId="{D1C6116C-A6E9-44FB-B9C9-E6240CE2A3C8}" type="parTrans" cxnId="{96BB29EB-5B7D-483B-BDAE-E672EA151E94}">
      <dgm:prSet/>
      <dgm:spPr/>
      <dgm:t>
        <a:bodyPr/>
        <a:lstStyle/>
        <a:p>
          <a:endParaRPr lang="ru-RU"/>
        </a:p>
      </dgm:t>
    </dgm:pt>
    <dgm:pt modelId="{D70759E5-4156-43B6-A7F9-0055A926BCD4}" type="sibTrans" cxnId="{96BB29EB-5B7D-483B-BDAE-E672EA151E94}">
      <dgm:prSet/>
      <dgm:spPr/>
      <dgm:t>
        <a:bodyPr/>
        <a:lstStyle/>
        <a:p>
          <a:endParaRPr lang="ru-RU"/>
        </a:p>
      </dgm:t>
    </dgm:pt>
    <dgm:pt modelId="{D8748F0B-0322-4CE7-9005-1D14059DFED2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Теньгушевский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4,3</a:t>
          </a:r>
        </a:p>
      </dgm:t>
    </dgm:pt>
    <dgm:pt modelId="{17188780-BEF5-4193-9368-73230A9B0DD8}" type="parTrans" cxnId="{115B4699-C20E-4041-ABD9-03075F7AE530}">
      <dgm:prSet/>
      <dgm:spPr/>
      <dgm:t>
        <a:bodyPr/>
        <a:lstStyle/>
        <a:p>
          <a:endParaRPr lang="ru-RU"/>
        </a:p>
      </dgm:t>
    </dgm:pt>
    <dgm:pt modelId="{E0B9533F-C1D1-47E6-A8A9-6E0431EFC2ED}" type="sibTrans" cxnId="{115B4699-C20E-4041-ABD9-03075F7AE530}">
      <dgm:prSet/>
      <dgm:spPr/>
      <dgm:t>
        <a:bodyPr/>
        <a:lstStyle/>
        <a:p>
          <a:endParaRPr lang="ru-RU"/>
        </a:p>
      </dgm:t>
    </dgm:pt>
    <dgm:pt modelId="{330090DB-A61B-42B6-8A3D-E5FF4D7941B5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Зубово-Полянский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4,2</a:t>
          </a:r>
        </a:p>
      </dgm:t>
    </dgm:pt>
    <dgm:pt modelId="{2C9EFAF4-F072-4C43-8DAF-60511C95C0DE}" type="parTrans" cxnId="{773B4428-F6FB-4487-B729-219995A09017}">
      <dgm:prSet/>
      <dgm:spPr/>
      <dgm:t>
        <a:bodyPr/>
        <a:lstStyle/>
        <a:p>
          <a:endParaRPr lang="ru-RU"/>
        </a:p>
      </dgm:t>
    </dgm:pt>
    <dgm:pt modelId="{2743617A-2415-4AEE-9268-FD4BF78D0EAA}" type="sibTrans" cxnId="{773B4428-F6FB-4487-B729-219995A09017}">
      <dgm:prSet/>
      <dgm:spPr/>
      <dgm:t>
        <a:bodyPr/>
        <a:lstStyle/>
        <a:p>
          <a:endParaRPr lang="ru-RU"/>
        </a:p>
      </dgm:t>
    </dgm:pt>
    <dgm:pt modelId="{E04D2E41-A55D-4EF2-BD96-4D7F0C402C41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Ардатовский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4,1</a:t>
          </a:r>
        </a:p>
      </dgm:t>
    </dgm:pt>
    <dgm:pt modelId="{6B6ACE2D-B9F8-454D-A3AF-EC9E1E1D80F2}" type="parTrans" cxnId="{40B0F65F-E71B-4E8A-A287-785145184A94}">
      <dgm:prSet/>
      <dgm:spPr/>
      <dgm:t>
        <a:bodyPr/>
        <a:lstStyle/>
        <a:p>
          <a:endParaRPr lang="ru-RU"/>
        </a:p>
      </dgm:t>
    </dgm:pt>
    <dgm:pt modelId="{1EA8B17E-F51A-4D72-A9E2-433F3D06A595}" type="sibTrans" cxnId="{40B0F65F-E71B-4E8A-A287-785145184A94}">
      <dgm:prSet/>
      <dgm:spPr/>
      <dgm:t>
        <a:bodyPr/>
        <a:lstStyle/>
        <a:p>
          <a:endParaRPr lang="ru-RU"/>
        </a:p>
      </dgm:t>
    </dgm:pt>
    <dgm:pt modelId="{6C09DA80-64CB-4DD5-BF5D-AD71C058664E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Темниковский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4,1</a:t>
          </a:r>
        </a:p>
      </dgm:t>
    </dgm:pt>
    <dgm:pt modelId="{0D5A3A79-DC98-4723-B7A3-361B57498B73}" type="parTrans" cxnId="{57099465-3449-44BE-B193-BA509B7C137E}">
      <dgm:prSet/>
      <dgm:spPr/>
      <dgm:t>
        <a:bodyPr/>
        <a:lstStyle/>
        <a:p>
          <a:endParaRPr lang="ru-RU"/>
        </a:p>
      </dgm:t>
    </dgm:pt>
    <dgm:pt modelId="{EC8A96D4-0730-4050-A5A8-8C31872A011E}" type="sibTrans" cxnId="{57099465-3449-44BE-B193-BA509B7C137E}">
      <dgm:prSet/>
      <dgm:spPr/>
      <dgm:t>
        <a:bodyPr/>
        <a:lstStyle/>
        <a:p>
          <a:endParaRPr lang="ru-RU"/>
        </a:p>
      </dgm:t>
    </dgm:pt>
    <dgm:pt modelId="{918852A0-F79B-4702-8B9A-7C49DE37601A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Старошайговский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4,0</a:t>
          </a:r>
        </a:p>
      </dgm:t>
    </dgm:pt>
    <dgm:pt modelId="{49078339-DFA7-4E59-B68E-FD2E594D1300}" type="parTrans" cxnId="{EC0378EE-1643-4F08-90DA-5AD5CAAE70E1}">
      <dgm:prSet/>
      <dgm:spPr/>
      <dgm:t>
        <a:bodyPr/>
        <a:lstStyle/>
        <a:p>
          <a:endParaRPr lang="ru-RU"/>
        </a:p>
      </dgm:t>
    </dgm:pt>
    <dgm:pt modelId="{01E5DF08-B68F-462E-8FA7-9AB07DDDC29E}" type="sibTrans" cxnId="{EC0378EE-1643-4F08-90DA-5AD5CAAE70E1}">
      <dgm:prSet/>
      <dgm:spPr/>
      <dgm:t>
        <a:bodyPr/>
        <a:lstStyle/>
        <a:p>
          <a:endParaRPr lang="ru-RU"/>
        </a:p>
      </dgm:t>
    </dgm:pt>
    <dgm:pt modelId="{CAAC69B6-26B7-495A-AC0C-32EBFA633315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Ельниковский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3,6</a:t>
          </a:r>
        </a:p>
      </dgm:t>
    </dgm:pt>
    <dgm:pt modelId="{CB945BB3-DFD3-4572-8138-7172A0768E22}" type="parTrans" cxnId="{9C29BB9C-B117-4D6D-90FE-1BC92B6730E9}">
      <dgm:prSet/>
      <dgm:spPr/>
      <dgm:t>
        <a:bodyPr/>
        <a:lstStyle/>
        <a:p>
          <a:endParaRPr lang="ru-RU"/>
        </a:p>
      </dgm:t>
    </dgm:pt>
    <dgm:pt modelId="{E62A2157-4F84-44DA-921F-DC10ED4D8BBF}" type="sibTrans" cxnId="{9C29BB9C-B117-4D6D-90FE-1BC92B6730E9}">
      <dgm:prSet/>
      <dgm:spPr/>
      <dgm:t>
        <a:bodyPr/>
        <a:lstStyle/>
        <a:p>
          <a:endParaRPr lang="ru-RU"/>
        </a:p>
      </dgm:t>
    </dgm:pt>
    <dgm:pt modelId="{87B0C98D-9C3B-4AF7-BD8E-8F045453F000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Атюрьевский - </a:t>
          </a:r>
          <a:r>
            <a:rPr lang="ru-RU" b="1" smtClean="0">
              <a:latin typeface="Times New Roman" panose="02020603050405020304" pitchFamily="18" charset="0"/>
              <a:cs typeface="Times New Roman" panose="02020603050405020304" pitchFamily="18" charset="0"/>
            </a:rPr>
            <a:t>3,2</a:t>
          </a:r>
          <a:endParaRPr lang="ru-RU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D32E8-3729-4547-9490-C08FCB9D0761}" type="parTrans" cxnId="{90EF5638-57A3-43E0-9D7F-5D096A67F04C}">
      <dgm:prSet/>
      <dgm:spPr/>
      <dgm:t>
        <a:bodyPr/>
        <a:lstStyle/>
        <a:p>
          <a:endParaRPr lang="ru-RU"/>
        </a:p>
      </dgm:t>
    </dgm:pt>
    <dgm:pt modelId="{661C96C1-80BC-4527-9706-98EB89174B46}" type="sibTrans" cxnId="{90EF5638-57A3-43E0-9D7F-5D096A67F04C}">
      <dgm:prSet/>
      <dgm:spPr/>
      <dgm:t>
        <a:bodyPr/>
        <a:lstStyle/>
        <a:p>
          <a:endParaRPr lang="ru-RU"/>
        </a:p>
      </dgm:t>
    </dgm:pt>
    <dgm:pt modelId="{BC02E042-630D-4D2D-8594-B22832CE9C3F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Б.Игнатовский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3,1</a:t>
          </a:r>
        </a:p>
      </dgm:t>
    </dgm:pt>
    <dgm:pt modelId="{B9D6C94E-A932-449D-B9ED-8C53EC3B7438}" type="parTrans" cxnId="{548541F4-FA7F-48C7-84CF-83160F5290DB}">
      <dgm:prSet/>
      <dgm:spPr/>
      <dgm:t>
        <a:bodyPr/>
        <a:lstStyle/>
        <a:p>
          <a:endParaRPr lang="ru-RU"/>
        </a:p>
      </dgm:t>
    </dgm:pt>
    <dgm:pt modelId="{A2641BB5-DBC0-4F49-A8ED-D0398FECA12C}" type="sibTrans" cxnId="{548541F4-FA7F-48C7-84CF-83160F5290DB}">
      <dgm:prSet/>
      <dgm:spPr/>
      <dgm:t>
        <a:bodyPr/>
        <a:lstStyle/>
        <a:p>
          <a:endParaRPr lang="ru-RU"/>
        </a:p>
      </dgm:t>
    </dgm:pt>
    <dgm:pt modelId="{8E078F4D-21AB-496B-894F-CE57C4168269}" type="pres">
      <dgm:prSet presAssocID="{62285364-DCC8-43C9-855D-7B83F2B06DF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B24AE6-E256-4551-94DB-9FBC19E7AF08}" type="pres">
      <dgm:prSet presAssocID="{A2084EDC-A6DA-43EB-A37B-EE7358237EA7}" presName="composite" presStyleCnt="0"/>
      <dgm:spPr/>
    </dgm:pt>
    <dgm:pt modelId="{7BD81596-10D8-4091-BC50-02BCEF6DF1B2}" type="pres">
      <dgm:prSet presAssocID="{A2084EDC-A6DA-43EB-A37B-EE7358237EA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E9F7A-C715-4070-9804-8FA2F612CDF8}" type="pres">
      <dgm:prSet presAssocID="{A2084EDC-A6DA-43EB-A37B-EE7358237EA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A6D3B-D02B-4587-85F4-22E76018C416}" type="pres">
      <dgm:prSet presAssocID="{FCD22CB2-F681-4CF8-ADCA-D71AE096DC20}" presName="space" presStyleCnt="0"/>
      <dgm:spPr/>
    </dgm:pt>
    <dgm:pt modelId="{CF366421-E5CB-43A9-AE23-F419256DAD7C}" type="pres">
      <dgm:prSet presAssocID="{1D7E4E76-9677-49D9-9A5A-CF5637AD1B5A}" presName="composite" presStyleCnt="0"/>
      <dgm:spPr/>
    </dgm:pt>
    <dgm:pt modelId="{B8296780-711E-4A83-B007-90EEC3E96829}" type="pres">
      <dgm:prSet presAssocID="{1D7E4E76-9677-49D9-9A5A-CF5637AD1B5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2482B-FDA2-4062-B228-D96F3E9CC157}" type="pres">
      <dgm:prSet presAssocID="{1D7E4E76-9677-49D9-9A5A-CF5637AD1B5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D1FA5-8CD2-4EB6-9C4E-7C554CA01BF3}" type="pres">
      <dgm:prSet presAssocID="{10A956FF-9A04-4AD4-A511-79531971732F}" presName="space" presStyleCnt="0"/>
      <dgm:spPr/>
    </dgm:pt>
    <dgm:pt modelId="{6D0EBAF6-1C50-4598-9F24-FCA7DE51B8D3}" type="pres">
      <dgm:prSet presAssocID="{585680A3-5D54-4D1D-AB34-BB8A7678382D}" presName="composite" presStyleCnt="0"/>
      <dgm:spPr/>
    </dgm:pt>
    <dgm:pt modelId="{BE60A60D-A305-441A-B6F6-65D75BF4ED5D}" type="pres">
      <dgm:prSet presAssocID="{585680A3-5D54-4D1D-AB34-BB8A7678382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B9C5C-18CA-4415-8F25-FE37E6C5F0A3}" type="pres">
      <dgm:prSet presAssocID="{585680A3-5D54-4D1D-AB34-BB8A7678382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773285-ADB6-4A32-B17A-412B71138AC1}" type="presOf" srcId="{AFF12C00-E371-4C65-B6B2-8DDCB51FF769}" destId="{6D02482B-FDA2-4062-B228-D96F3E9CC157}" srcOrd="0" destOrd="8" presId="urn:microsoft.com/office/officeart/2005/8/layout/hList1"/>
    <dgm:cxn modelId="{2B68ABB4-B91B-4559-8CC1-CF27D0BA975D}" type="presOf" srcId="{1081B9F5-8EEE-4347-BAAB-BDDF1B78C033}" destId="{6D02482B-FDA2-4062-B228-D96F3E9CC157}" srcOrd="0" destOrd="6" presId="urn:microsoft.com/office/officeart/2005/8/layout/hList1"/>
    <dgm:cxn modelId="{260C0E74-8AA4-4B9B-B6C5-AFED06A52759}" srcId="{1D7E4E76-9677-49D9-9A5A-CF5637AD1B5A}" destId="{81A29B03-A07F-43B2-8F4B-3F050A9AC8E9}" srcOrd="5" destOrd="0" parTransId="{54172510-8AB2-43AD-B2DA-2E27DE34967B}" sibTransId="{208C640D-F63A-48EE-9E49-D3AD5DC8C87F}"/>
    <dgm:cxn modelId="{66E563D2-8373-47E4-BD05-45C0967DC8A6}" type="presOf" srcId="{F0D305D1-FCC0-4939-821C-F232AE64D1F7}" destId="{6D02482B-FDA2-4062-B228-D96F3E9CC157}" srcOrd="0" destOrd="4" presId="urn:microsoft.com/office/officeart/2005/8/layout/hList1"/>
    <dgm:cxn modelId="{3335DFC2-E11B-44A4-8DF7-E6418A7085F0}" srcId="{1D7E4E76-9677-49D9-9A5A-CF5637AD1B5A}" destId="{1081B9F5-8EEE-4347-BAAB-BDDF1B78C033}" srcOrd="6" destOrd="0" parTransId="{AF92C638-896D-4211-84DC-F9CA066573EE}" sibTransId="{BF66BF32-7464-4A46-8E4D-CF7784A2033C}"/>
    <dgm:cxn modelId="{776C6643-502A-4871-843E-647CCB8F782C}" type="presOf" srcId="{61DB33DF-68E2-48F3-96FD-5A0EADFF5A23}" destId="{6D02482B-FDA2-4062-B228-D96F3E9CC157}" srcOrd="0" destOrd="9" presId="urn:microsoft.com/office/officeart/2005/8/layout/hList1"/>
    <dgm:cxn modelId="{115B4699-C20E-4041-ABD9-03075F7AE530}" srcId="{585680A3-5D54-4D1D-AB34-BB8A7678382D}" destId="{D8748F0B-0322-4CE7-9005-1D14059DFED2}" srcOrd="2" destOrd="0" parTransId="{17188780-BEF5-4193-9368-73230A9B0DD8}" sibTransId="{E0B9533F-C1D1-47E6-A8A9-6E0431EFC2ED}"/>
    <dgm:cxn modelId="{C152125C-12CA-46BB-BC3C-F517C7061A91}" type="presOf" srcId="{7DC8E438-A4E9-4461-A699-13F49C803654}" destId="{6D02482B-FDA2-4062-B228-D96F3E9CC157}" srcOrd="0" destOrd="2" presId="urn:microsoft.com/office/officeart/2005/8/layout/hList1"/>
    <dgm:cxn modelId="{933DE2FE-4C20-4178-B0D7-AF3A9D739657}" type="presOf" srcId="{87B0C98D-9C3B-4AF7-BD8E-8F045453F000}" destId="{37BB9C5C-18CA-4415-8F25-FE37E6C5F0A3}" srcOrd="0" destOrd="8" presId="urn:microsoft.com/office/officeart/2005/8/layout/hList1"/>
    <dgm:cxn modelId="{57099465-3449-44BE-B193-BA509B7C137E}" srcId="{585680A3-5D54-4D1D-AB34-BB8A7678382D}" destId="{6C09DA80-64CB-4DD5-BF5D-AD71C058664E}" srcOrd="5" destOrd="0" parTransId="{0D5A3A79-DC98-4723-B7A3-361B57498B73}" sibTransId="{EC8A96D4-0730-4050-A5A8-8C31872A011E}"/>
    <dgm:cxn modelId="{5E1B65BE-F923-4E16-9654-19D1434FF5EE}" srcId="{A2084EDC-A6DA-43EB-A37B-EE7358237EA7}" destId="{5D74FCA5-7836-4542-9FAA-09BF87030D22}" srcOrd="4" destOrd="0" parTransId="{B79C8D3C-4C65-4E37-9D54-36CBE95F5169}" sibTransId="{C3967369-EDD9-4C27-90CB-E8C37AD039FC}"/>
    <dgm:cxn modelId="{A6776B0D-2977-4A11-9D75-2B563FC9242E}" type="presOf" srcId="{918852A0-F79B-4702-8B9A-7C49DE37601A}" destId="{37BB9C5C-18CA-4415-8F25-FE37E6C5F0A3}" srcOrd="0" destOrd="6" presId="urn:microsoft.com/office/officeart/2005/8/layout/hList1"/>
    <dgm:cxn modelId="{E69D912D-101A-451D-AA58-5AD1F0E17A13}" srcId="{1D7E4E76-9677-49D9-9A5A-CF5637AD1B5A}" destId="{7DC8E438-A4E9-4461-A699-13F49C803654}" srcOrd="2" destOrd="0" parTransId="{DECF7973-2F71-49E3-B028-33D68EB23A21}" sibTransId="{AC8C0EA3-E855-4D17-BC7E-C02DA611F157}"/>
    <dgm:cxn modelId="{FF3F5D85-83AC-4AE0-962A-6BFEE758E8B0}" type="presOf" srcId="{5C923BDC-54BA-4D85-868D-2CC4DF6CAF1C}" destId="{23BE9F7A-C715-4070-9804-8FA2F612CDF8}" srcOrd="0" destOrd="5" presId="urn:microsoft.com/office/officeart/2005/8/layout/hList1"/>
    <dgm:cxn modelId="{52B43C9F-63B9-4A50-81C8-AC9BA5054FD2}" srcId="{1D7E4E76-9677-49D9-9A5A-CF5637AD1B5A}" destId="{61DB33DF-68E2-48F3-96FD-5A0EADFF5A23}" srcOrd="9" destOrd="0" parTransId="{FF39D26B-E58B-4029-ADBE-4DA081B57353}" sibTransId="{9A26A562-D06D-4642-B5BF-E30F07C14064}"/>
    <dgm:cxn modelId="{9EF1A528-7F0D-4F19-B45F-E1739DADB901}" type="presOf" srcId="{D3BF6887-5D85-42A8-8288-171E9427A2A5}" destId="{6D02482B-FDA2-4062-B228-D96F3E9CC157}" srcOrd="0" destOrd="7" presId="urn:microsoft.com/office/officeart/2005/8/layout/hList1"/>
    <dgm:cxn modelId="{3CC8AAB4-99B3-407D-A58C-CC12883F151F}" type="presOf" srcId="{81A29B03-A07F-43B2-8F4B-3F050A9AC8E9}" destId="{6D02482B-FDA2-4062-B228-D96F3E9CC157}" srcOrd="0" destOrd="5" presId="urn:microsoft.com/office/officeart/2005/8/layout/hList1"/>
    <dgm:cxn modelId="{E4F87F7C-EEAF-433E-84A5-364638C1D104}" type="presOf" srcId="{BC02E042-630D-4D2D-8594-B22832CE9C3F}" destId="{37BB9C5C-18CA-4415-8F25-FE37E6C5F0A3}" srcOrd="0" destOrd="9" presId="urn:microsoft.com/office/officeart/2005/8/layout/hList1"/>
    <dgm:cxn modelId="{40B0F65F-E71B-4E8A-A287-785145184A94}" srcId="{585680A3-5D54-4D1D-AB34-BB8A7678382D}" destId="{E04D2E41-A55D-4EF2-BD96-4D7F0C402C41}" srcOrd="4" destOrd="0" parTransId="{6B6ACE2D-B9F8-454D-A3AF-EC9E1E1D80F2}" sibTransId="{1EA8B17E-F51A-4D72-A9E2-433F3D06A595}"/>
    <dgm:cxn modelId="{C8EE9274-86FE-4F14-B745-ECB98BCD972E}" type="presOf" srcId="{5DE651E2-D670-4F44-93B8-A9805D25478A}" destId="{23BE9F7A-C715-4070-9804-8FA2F612CDF8}" srcOrd="0" destOrd="1" presId="urn:microsoft.com/office/officeart/2005/8/layout/hList1"/>
    <dgm:cxn modelId="{D59B37C3-303F-4F84-AFAF-F8BC18E04A5F}" type="presOf" srcId="{774B4C00-FF4E-427A-8712-556149834981}" destId="{6D02482B-FDA2-4062-B228-D96F3E9CC157}" srcOrd="0" destOrd="3" presId="urn:microsoft.com/office/officeart/2005/8/layout/hList1"/>
    <dgm:cxn modelId="{4410BB14-5813-4272-B482-1513CE1FA82F}" type="presOf" srcId="{38E7D752-5D67-42B5-BAF5-668B1E9E73C2}" destId="{23BE9F7A-C715-4070-9804-8FA2F612CDF8}" srcOrd="0" destOrd="0" presId="urn:microsoft.com/office/officeart/2005/8/layout/hList1"/>
    <dgm:cxn modelId="{DF41CD3E-E293-4169-8BFA-0DBCBE292830}" srcId="{A2084EDC-A6DA-43EB-A37B-EE7358237EA7}" destId="{0B90D0E3-E7D0-4EC5-9DB8-B2FB28A4601A}" srcOrd="3" destOrd="0" parTransId="{CA005D4C-467D-4909-90EB-923CF556BC72}" sibTransId="{D2A14FDE-54D3-4494-9C6D-47B5F8561309}"/>
    <dgm:cxn modelId="{7DA1286B-B107-4DB5-B6B4-2F3BD9F14B26}" type="presOf" srcId="{3A5A4843-A604-4B10-AE4C-72BE462EB413}" destId="{37BB9C5C-18CA-4415-8F25-FE37E6C5F0A3}" srcOrd="0" destOrd="0" presId="urn:microsoft.com/office/officeart/2005/8/layout/hList1"/>
    <dgm:cxn modelId="{F62C6C2C-1CFB-40A4-BCAE-BD4C5B25DC1D}" type="presOf" srcId="{E04D2E41-A55D-4EF2-BD96-4D7F0C402C41}" destId="{37BB9C5C-18CA-4415-8F25-FE37E6C5F0A3}" srcOrd="0" destOrd="4" presId="urn:microsoft.com/office/officeart/2005/8/layout/hList1"/>
    <dgm:cxn modelId="{F79FC153-05C8-4555-8C70-2E5F48CB090D}" srcId="{1D7E4E76-9677-49D9-9A5A-CF5637AD1B5A}" destId="{D3BF6887-5D85-42A8-8288-171E9427A2A5}" srcOrd="7" destOrd="0" parTransId="{83EE7021-B9BE-4247-87D6-4D7ACEFAC902}" sibTransId="{7DF42F1C-F2F0-4BFD-9E18-9C2FBFACE87A}"/>
    <dgm:cxn modelId="{BF67A5D8-7932-4234-8D67-887F049EDAF8}" srcId="{1D7E4E76-9677-49D9-9A5A-CF5637AD1B5A}" destId="{774B4C00-FF4E-427A-8712-556149834981}" srcOrd="3" destOrd="0" parTransId="{253C7BF4-48AA-4FD8-9011-5806463AD49F}" sibTransId="{7E25FBE2-C309-46F8-9297-DB36F8F0494B}"/>
    <dgm:cxn modelId="{0F02696F-AD4A-47A2-A68C-56789F6FD909}" type="presOf" srcId="{D8748F0B-0322-4CE7-9005-1D14059DFED2}" destId="{37BB9C5C-18CA-4415-8F25-FE37E6C5F0A3}" srcOrd="0" destOrd="2" presId="urn:microsoft.com/office/officeart/2005/8/layout/hList1"/>
    <dgm:cxn modelId="{C3E7DE58-9923-44F2-9C5C-CCE63F757B8A}" type="presOf" srcId="{86163D95-C211-464A-9B8B-BD2D09F0FE13}" destId="{6D02482B-FDA2-4062-B228-D96F3E9CC157}" srcOrd="0" destOrd="0" presId="urn:microsoft.com/office/officeart/2005/8/layout/hList1"/>
    <dgm:cxn modelId="{58C96274-3F44-4A01-BC22-F0298F180AE1}" srcId="{62285364-DCC8-43C9-855D-7B83F2B06DFC}" destId="{585680A3-5D54-4D1D-AB34-BB8A7678382D}" srcOrd="2" destOrd="0" parTransId="{1DE29C73-7542-4430-8A8F-B0C1A34F6F52}" sibTransId="{CD783E5B-58DB-4A95-8178-BE76DBBA84E9}"/>
    <dgm:cxn modelId="{DF407915-F6E8-4D26-AFF3-4EB919632ACF}" srcId="{A2084EDC-A6DA-43EB-A37B-EE7358237EA7}" destId="{4738FDDA-02B6-47F2-900B-BB45635340C2}" srcOrd="2" destOrd="0" parTransId="{F0253BDA-B1E0-44E1-BE0A-1F092E0A20F3}" sibTransId="{F27B8374-8219-4928-A80B-4F9AEB982FB1}"/>
    <dgm:cxn modelId="{0410EAF1-47F9-40A7-BFF0-6508A3151D72}" type="presOf" srcId="{585680A3-5D54-4D1D-AB34-BB8A7678382D}" destId="{BE60A60D-A305-441A-B6F6-65D75BF4ED5D}" srcOrd="0" destOrd="0" presId="urn:microsoft.com/office/officeart/2005/8/layout/hList1"/>
    <dgm:cxn modelId="{DD487263-BC16-4AD5-BB07-AE941BFD7F22}" type="presOf" srcId="{A2084EDC-A6DA-43EB-A37B-EE7358237EA7}" destId="{7BD81596-10D8-4091-BC50-02BCEF6DF1B2}" srcOrd="0" destOrd="0" presId="urn:microsoft.com/office/officeart/2005/8/layout/hList1"/>
    <dgm:cxn modelId="{C5F6EFE8-AB7E-420A-8D43-81E5B659F4FE}" srcId="{A2084EDC-A6DA-43EB-A37B-EE7358237EA7}" destId="{5DE651E2-D670-4F44-93B8-A9805D25478A}" srcOrd="1" destOrd="0" parTransId="{0CC2ED43-15B0-46E1-AE51-CED70CFEB6C3}" sibTransId="{B862A815-78A7-42A1-B576-AF8A566D4227}"/>
    <dgm:cxn modelId="{29DA8539-0D56-41E6-9B60-97553FEA48B6}" type="presOf" srcId="{4738FDDA-02B6-47F2-900B-BB45635340C2}" destId="{23BE9F7A-C715-4070-9804-8FA2F612CDF8}" srcOrd="0" destOrd="2" presId="urn:microsoft.com/office/officeart/2005/8/layout/hList1"/>
    <dgm:cxn modelId="{748C43A7-22CE-49E7-9E90-497EF296FF53}" srcId="{1D7E4E76-9677-49D9-9A5A-CF5637AD1B5A}" destId="{AFF12C00-E371-4C65-B6B2-8DDCB51FF769}" srcOrd="8" destOrd="0" parTransId="{1E31E2F0-B500-48E8-883D-D1EC1A499FC1}" sibTransId="{28C4EE8C-D9C2-4580-AB4C-76CA02B704B2}"/>
    <dgm:cxn modelId="{B4498132-69DB-4242-8706-7603D2567721}" type="presOf" srcId="{62285364-DCC8-43C9-855D-7B83F2B06DFC}" destId="{8E078F4D-21AB-496B-894F-CE57C4168269}" srcOrd="0" destOrd="0" presId="urn:microsoft.com/office/officeart/2005/8/layout/hList1"/>
    <dgm:cxn modelId="{6B4A1598-9DF1-45F5-9BEC-D93D126A6094}" srcId="{1D7E4E76-9677-49D9-9A5A-CF5637AD1B5A}" destId="{6E60D13D-D10E-442F-9946-2DFB645089D9}" srcOrd="1" destOrd="0" parTransId="{FE9CDA7E-068F-4602-9645-ACDE2BB1B0E6}" sibTransId="{37EE1A35-9C82-4475-A526-0AC60C45088B}"/>
    <dgm:cxn modelId="{90EF5638-57A3-43E0-9D7F-5D096A67F04C}" srcId="{585680A3-5D54-4D1D-AB34-BB8A7678382D}" destId="{87B0C98D-9C3B-4AF7-BD8E-8F045453F000}" srcOrd="8" destOrd="0" parTransId="{00AD32E8-3729-4547-9490-C08FCB9D0761}" sibTransId="{661C96C1-80BC-4527-9706-98EB89174B46}"/>
    <dgm:cxn modelId="{61B5B692-9386-48E9-A0A1-09C35FD3001F}" type="presOf" srcId="{CAAC69B6-26B7-495A-AC0C-32EBFA633315}" destId="{37BB9C5C-18CA-4415-8F25-FE37E6C5F0A3}" srcOrd="0" destOrd="7" presId="urn:microsoft.com/office/officeart/2005/8/layout/hList1"/>
    <dgm:cxn modelId="{70ABD348-AAB4-409F-9A2D-AA711497565F}" srcId="{1D7E4E76-9677-49D9-9A5A-CF5637AD1B5A}" destId="{86163D95-C211-464A-9B8B-BD2D09F0FE13}" srcOrd="0" destOrd="0" parTransId="{DDF5D634-8AB9-4082-AD7C-F52216A4C827}" sibTransId="{3650A530-EB7D-4A4B-9E17-DFE6A0CC30F1}"/>
    <dgm:cxn modelId="{773B4428-F6FB-4487-B729-219995A09017}" srcId="{585680A3-5D54-4D1D-AB34-BB8A7678382D}" destId="{330090DB-A61B-42B6-8A3D-E5FF4D7941B5}" srcOrd="3" destOrd="0" parTransId="{2C9EFAF4-F072-4C43-8DAF-60511C95C0DE}" sibTransId="{2743617A-2415-4AEE-9268-FD4BF78D0EAA}"/>
    <dgm:cxn modelId="{059A64A7-41D9-4AD8-85DB-77A0E469F967}" type="presOf" srcId="{1D7E4E76-9677-49D9-9A5A-CF5637AD1B5A}" destId="{B8296780-711E-4A83-B007-90EEC3E96829}" srcOrd="0" destOrd="0" presId="urn:microsoft.com/office/officeart/2005/8/layout/hList1"/>
    <dgm:cxn modelId="{943274DA-13B4-44F5-854F-16A3DB140B31}" type="presOf" srcId="{5D74FCA5-7836-4542-9FAA-09BF87030D22}" destId="{23BE9F7A-C715-4070-9804-8FA2F612CDF8}" srcOrd="0" destOrd="4" presId="urn:microsoft.com/office/officeart/2005/8/layout/hList1"/>
    <dgm:cxn modelId="{DD7ABFB2-F632-4A02-87CA-A5D0745FC516}" type="presOf" srcId="{0B90D0E3-E7D0-4EC5-9DB8-B2FB28A4601A}" destId="{23BE9F7A-C715-4070-9804-8FA2F612CDF8}" srcOrd="0" destOrd="3" presId="urn:microsoft.com/office/officeart/2005/8/layout/hList1"/>
    <dgm:cxn modelId="{C5E94DFB-8041-4781-A8FF-47B9ADA6F2FB}" srcId="{A2084EDC-A6DA-43EB-A37B-EE7358237EA7}" destId="{5C923BDC-54BA-4D85-868D-2CC4DF6CAF1C}" srcOrd="5" destOrd="0" parTransId="{E172F978-5BF3-4A93-8BF5-3A07E9F4C6F9}" sibTransId="{D58E3B27-97EE-4CE1-B211-D3D8D0C23F56}"/>
    <dgm:cxn modelId="{EC0378EE-1643-4F08-90DA-5AD5CAAE70E1}" srcId="{585680A3-5D54-4D1D-AB34-BB8A7678382D}" destId="{918852A0-F79B-4702-8B9A-7C49DE37601A}" srcOrd="6" destOrd="0" parTransId="{49078339-DFA7-4E59-B68E-FD2E594D1300}" sibTransId="{01E5DF08-B68F-462E-8FA7-9AB07DDDC29E}"/>
    <dgm:cxn modelId="{109E7D2C-BCAD-4C53-B1A5-DCD96136547A}" srcId="{62285364-DCC8-43C9-855D-7B83F2B06DFC}" destId="{1D7E4E76-9677-49D9-9A5A-CF5637AD1B5A}" srcOrd="1" destOrd="0" parTransId="{0E19BAEB-727F-490F-90C8-BBC32380E652}" sibTransId="{10A956FF-9A04-4AD4-A511-79531971732F}"/>
    <dgm:cxn modelId="{96BB29EB-5B7D-483B-BDAE-E672EA151E94}" srcId="{585680A3-5D54-4D1D-AB34-BB8A7678382D}" destId="{551E3A91-D6EE-4B24-AAFF-312A67CE2F51}" srcOrd="1" destOrd="0" parTransId="{D1C6116C-A6E9-44FB-B9C9-E6240CE2A3C8}" sibTransId="{D70759E5-4156-43B6-A7F9-0055A926BCD4}"/>
    <dgm:cxn modelId="{A6EC0350-4D66-4C7B-8DCC-C4D06FA6B96F}" srcId="{62285364-DCC8-43C9-855D-7B83F2B06DFC}" destId="{A2084EDC-A6DA-43EB-A37B-EE7358237EA7}" srcOrd="0" destOrd="0" parTransId="{8B64DB81-983B-42B2-A01C-68A7E3D2AA25}" sibTransId="{FCD22CB2-F681-4CF8-ADCA-D71AE096DC20}"/>
    <dgm:cxn modelId="{D5A5C76D-FA42-405C-B55B-6857DFA1CB2C}" type="presOf" srcId="{6E60D13D-D10E-442F-9946-2DFB645089D9}" destId="{6D02482B-FDA2-4062-B228-D96F3E9CC157}" srcOrd="0" destOrd="1" presId="urn:microsoft.com/office/officeart/2005/8/layout/hList1"/>
    <dgm:cxn modelId="{1171DC45-0CA9-46B7-9353-E3B17339C6B4}" type="presOf" srcId="{6C09DA80-64CB-4DD5-BF5D-AD71C058664E}" destId="{37BB9C5C-18CA-4415-8F25-FE37E6C5F0A3}" srcOrd="0" destOrd="5" presId="urn:microsoft.com/office/officeart/2005/8/layout/hList1"/>
    <dgm:cxn modelId="{0733C278-1837-426F-AD78-F2B0ED0FA8A4}" srcId="{585680A3-5D54-4D1D-AB34-BB8A7678382D}" destId="{3A5A4843-A604-4B10-AE4C-72BE462EB413}" srcOrd="0" destOrd="0" parTransId="{5EF9FBCD-A05B-4569-8774-F28094C80E1A}" sibTransId="{1BEB9162-DE3C-4F8D-8DF9-CC711078D2FF}"/>
    <dgm:cxn modelId="{9C29BB9C-B117-4D6D-90FE-1BC92B6730E9}" srcId="{585680A3-5D54-4D1D-AB34-BB8A7678382D}" destId="{CAAC69B6-26B7-495A-AC0C-32EBFA633315}" srcOrd="7" destOrd="0" parTransId="{CB945BB3-DFD3-4572-8138-7172A0768E22}" sibTransId="{E62A2157-4F84-44DA-921F-DC10ED4D8BBF}"/>
    <dgm:cxn modelId="{8EECDF22-9857-4A89-A2EA-E747DE8C3E99}" type="presOf" srcId="{330090DB-A61B-42B6-8A3D-E5FF4D7941B5}" destId="{37BB9C5C-18CA-4415-8F25-FE37E6C5F0A3}" srcOrd="0" destOrd="3" presId="urn:microsoft.com/office/officeart/2005/8/layout/hList1"/>
    <dgm:cxn modelId="{D7A052AA-B34E-4FC8-87F3-F725F68DA6B8}" srcId="{1D7E4E76-9677-49D9-9A5A-CF5637AD1B5A}" destId="{F0D305D1-FCC0-4939-821C-F232AE64D1F7}" srcOrd="4" destOrd="0" parTransId="{787911A8-7E0F-4A47-AD53-959EB99BBC58}" sibTransId="{DCEFCC21-2165-420C-AC01-15E2ACC60C20}"/>
    <dgm:cxn modelId="{548541F4-FA7F-48C7-84CF-83160F5290DB}" srcId="{585680A3-5D54-4D1D-AB34-BB8A7678382D}" destId="{BC02E042-630D-4D2D-8594-B22832CE9C3F}" srcOrd="9" destOrd="0" parTransId="{B9D6C94E-A932-449D-B9ED-8C53EC3B7438}" sibTransId="{A2641BB5-DBC0-4F49-A8ED-D0398FECA12C}"/>
    <dgm:cxn modelId="{EB5D1E94-D734-4229-8B05-EEF3AF4C4460}" srcId="{A2084EDC-A6DA-43EB-A37B-EE7358237EA7}" destId="{38E7D752-5D67-42B5-BAF5-668B1E9E73C2}" srcOrd="0" destOrd="0" parTransId="{8FFF94D0-4740-43BD-A587-2CEEBFEDE412}" sibTransId="{1330F8A8-7FC7-4B53-9C4C-021F6B9FD4FC}"/>
    <dgm:cxn modelId="{B17DED2E-812D-40E3-B17E-AD7ABAA0816A}" type="presOf" srcId="{551E3A91-D6EE-4B24-AAFF-312A67CE2F51}" destId="{37BB9C5C-18CA-4415-8F25-FE37E6C5F0A3}" srcOrd="0" destOrd="1" presId="urn:microsoft.com/office/officeart/2005/8/layout/hList1"/>
    <dgm:cxn modelId="{96983427-D72D-4504-A91C-88FA169E4631}" type="presParOf" srcId="{8E078F4D-21AB-496B-894F-CE57C4168269}" destId="{EAB24AE6-E256-4551-94DB-9FBC19E7AF08}" srcOrd="0" destOrd="0" presId="urn:microsoft.com/office/officeart/2005/8/layout/hList1"/>
    <dgm:cxn modelId="{1C7D721E-6D45-493E-925C-95E2F752E1DE}" type="presParOf" srcId="{EAB24AE6-E256-4551-94DB-9FBC19E7AF08}" destId="{7BD81596-10D8-4091-BC50-02BCEF6DF1B2}" srcOrd="0" destOrd="0" presId="urn:microsoft.com/office/officeart/2005/8/layout/hList1"/>
    <dgm:cxn modelId="{60648F50-2044-49B7-8E1E-CC7464D46148}" type="presParOf" srcId="{EAB24AE6-E256-4551-94DB-9FBC19E7AF08}" destId="{23BE9F7A-C715-4070-9804-8FA2F612CDF8}" srcOrd="1" destOrd="0" presId="urn:microsoft.com/office/officeart/2005/8/layout/hList1"/>
    <dgm:cxn modelId="{6370FE81-F817-493D-BA1D-6C18B71C97E4}" type="presParOf" srcId="{8E078F4D-21AB-496B-894F-CE57C4168269}" destId="{3ACA6D3B-D02B-4587-85F4-22E76018C416}" srcOrd="1" destOrd="0" presId="urn:microsoft.com/office/officeart/2005/8/layout/hList1"/>
    <dgm:cxn modelId="{9E35064B-C0C8-4021-87E6-1CA714A55343}" type="presParOf" srcId="{8E078F4D-21AB-496B-894F-CE57C4168269}" destId="{CF366421-E5CB-43A9-AE23-F419256DAD7C}" srcOrd="2" destOrd="0" presId="urn:microsoft.com/office/officeart/2005/8/layout/hList1"/>
    <dgm:cxn modelId="{D19321A6-C9A1-4F72-BF0B-30AE14C8ECAC}" type="presParOf" srcId="{CF366421-E5CB-43A9-AE23-F419256DAD7C}" destId="{B8296780-711E-4A83-B007-90EEC3E96829}" srcOrd="0" destOrd="0" presId="urn:microsoft.com/office/officeart/2005/8/layout/hList1"/>
    <dgm:cxn modelId="{AC9247DA-55DE-44A8-AE0C-37DCCDE65205}" type="presParOf" srcId="{CF366421-E5CB-43A9-AE23-F419256DAD7C}" destId="{6D02482B-FDA2-4062-B228-D96F3E9CC157}" srcOrd="1" destOrd="0" presId="urn:microsoft.com/office/officeart/2005/8/layout/hList1"/>
    <dgm:cxn modelId="{9A4299C0-7041-4A6B-B818-77DC852A4FF5}" type="presParOf" srcId="{8E078F4D-21AB-496B-894F-CE57C4168269}" destId="{9C7D1FA5-8CD2-4EB6-9C4E-7C554CA01BF3}" srcOrd="3" destOrd="0" presId="urn:microsoft.com/office/officeart/2005/8/layout/hList1"/>
    <dgm:cxn modelId="{BBF7DC4E-12AB-417E-BFDA-732376F3118E}" type="presParOf" srcId="{8E078F4D-21AB-496B-894F-CE57C4168269}" destId="{6D0EBAF6-1C50-4598-9F24-FCA7DE51B8D3}" srcOrd="4" destOrd="0" presId="urn:microsoft.com/office/officeart/2005/8/layout/hList1"/>
    <dgm:cxn modelId="{B1B61ACC-8EDB-4B27-8748-15950BA9EC38}" type="presParOf" srcId="{6D0EBAF6-1C50-4598-9F24-FCA7DE51B8D3}" destId="{BE60A60D-A305-441A-B6F6-65D75BF4ED5D}" srcOrd="0" destOrd="0" presId="urn:microsoft.com/office/officeart/2005/8/layout/hList1"/>
    <dgm:cxn modelId="{05A5EF74-2F86-4298-8C45-0B01EAB166D4}" type="presParOf" srcId="{6D0EBAF6-1C50-4598-9F24-FCA7DE51B8D3}" destId="{37BB9C5C-18CA-4415-8F25-FE37E6C5F0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5F5D018-32D9-41B8-BEF5-CF0B7CFE7B7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093BD3-237B-4B8A-B3C3-FBE52B74A12C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 мая 2023 г</a:t>
          </a:r>
        </a:p>
      </dgm:t>
    </dgm:pt>
    <dgm:pt modelId="{1644A0B3-E90D-4E8F-9060-4B60A4453168}" type="parTrans" cxnId="{0FE90801-DF24-486D-969D-DCC47F74032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93F576-3C24-40F1-8E1F-2BB0C307C550}" type="sibTrans" cxnId="{0FE90801-DF24-486D-969D-DCC47F74032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C541F5-31B4-4166-8820-6D36621E7FF6}">
      <dgm:prSet phldrT="[Текст]" custT="1"/>
      <dgm:spPr/>
      <dgm:t>
        <a:bodyPr/>
        <a:lstStyle/>
        <a:p>
          <a:pPr algn="l"/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Направляются врачи–терапевты, врачи-хирурги, врачи-педиатры, врачи-неврологи, врачи-эндоскописты, врачи анестезиологи-реаниматологи, врачи-УЗ-диагностики, врачи–офтальмологи, акушер-гинекологи. </a:t>
          </a:r>
        </a:p>
      </dgm:t>
    </dgm:pt>
    <dgm:pt modelId="{C795E00D-D50B-452C-93DC-AE128EAA3287}" type="parTrans" cxnId="{F8728AA3-006C-453C-8250-C35FF408DC4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1A18B4-9480-4350-9289-899C7FCC06E2}" type="sibTrans" cxnId="{F8728AA3-006C-453C-8250-C35FF408DC4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30AD32-5DCC-48DF-A20E-D2902815FC9D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Всего было направлено 5 бригад медицинских работников, 31 специалист.</a:t>
          </a:r>
        </a:p>
      </dgm:t>
    </dgm:pt>
    <dgm:pt modelId="{E1DB95D5-1CE2-43D4-B34D-4D1A373B63C0}" type="parTrans" cxnId="{90A3787E-DE00-49FE-B73A-F8409343460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36F16-C616-438C-9E93-0C241922B401}" type="sibTrans" cxnId="{90A3787E-DE00-49FE-B73A-F8409343460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992AB-F2F4-420E-82B4-047E8E08C146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 января 2024 г</a:t>
          </a:r>
        </a:p>
      </dgm:t>
    </dgm:pt>
    <dgm:pt modelId="{0678AC7E-1C67-4EBC-B681-4FAFCF2506B3}" type="parTrans" cxnId="{3352AAD0-B18D-49AD-820F-D76C45D25C4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67089B-6F9D-4D7A-80B7-F60B7D936F69}" type="sibTrans" cxnId="{3352AAD0-B18D-49AD-820F-D76C45D25C4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57FDBD-383D-4075-9317-08A5AC36C4E4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Направляется бригада, в количестве 6 человек (врач–терапевт, врач-хирург, врач-педиатр, врач-невролог, врач–офтальмолог, врач-акушер-гинеколог), для ротации готовится следующая бригада</a:t>
          </a:r>
        </a:p>
      </dgm:t>
    </dgm:pt>
    <dgm:pt modelId="{614297CB-E793-4711-924A-5C5A77660AA5}" type="parTrans" cxnId="{DF48E7FD-8D3F-4233-AF4B-3BDA4CBC9C3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8B082-1044-46AE-AC76-D98769883A3D}" type="sibTrans" cxnId="{DF48E7FD-8D3F-4233-AF4B-3BDA4CBC9C3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260E0-EE5A-4395-8AEA-BEE95DE1D68C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 весь период работы </a:t>
          </a:r>
        </a:p>
      </dgm:t>
    </dgm:pt>
    <dgm:pt modelId="{56B2A5AC-A414-406B-8ACB-EE6207D8FC13}" type="parTrans" cxnId="{1DA184B6-5842-4E58-93EF-306C4473506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45E018-918B-4FCA-BE28-D526A3231BBA}" type="sibTrans" cxnId="{1DA184B6-5842-4E58-93EF-306C4473506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D892EA-8648-44BC-90E9-81DA42832354}">
      <dgm:prSet phldrT="[Текст]" custT="1"/>
      <dgm:spPr/>
      <dgm:t>
        <a:bodyPr/>
        <a:lstStyle/>
        <a:p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23 738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осмотров и консультаций, </a:t>
          </a:r>
        </a:p>
      </dgm:t>
    </dgm:pt>
    <dgm:pt modelId="{02E378D7-E998-47A4-A159-911CF1D689D4}" type="parTrans" cxnId="{E4046005-9BA3-4988-8D30-58E66D1C1ED3}">
      <dgm:prSet/>
      <dgm:spPr/>
      <dgm:t>
        <a:bodyPr/>
        <a:lstStyle/>
        <a:p>
          <a:endParaRPr lang="ru-RU" sz="2000"/>
        </a:p>
      </dgm:t>
    </dgm:pt>
    <dgm:pt modelId="{180D6C85-739D-4AC5-BF84-16CFDA7C4E36}" type="sibTrans" cxnId="{E4046005-9BA3-4988-8D30-58E66D1C1ED3}">
      <dgm:prSet/>
      <dgm:spPr/>
      <dgm:t>
        <a:bodyPr/>
        <a:lstStyle/>
        <a:p>
          <a:endParaRPr lang="ru-RU" sz="2000"/>
        </a:p>
      </dgm:t>
    </dgm:pt>
    <dgm:pt modelId="{91A95E32-F43E-4419-8077-689AD720FA4C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Более </a:t>
          </a:r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655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оперативных вмешательств проведено врачами – хирургами</a:t>
          </a:r>
        </a:p>
      </dgm:t>
    </dgm:pt>
    <dgm:pt modelId="{A065A957-181B-4E3F-B555-8EE26A0CE8DB}" type="parTrans" cxnId="{C7FF98F4-8005-4E59-B169-DE0CA14DCA93}">
      <dgm:prSet/>
      <dgm:spPr/>
      <dgm:t>
        <a:bodyPr/>
        <a:lstStyle/>
        <a:p>
          <a:endParaRPr lang="ru-RU" sz="2000"/>
        </a:p>
      </dgm:t>
    </dgm:pt>
    <dgm:pt modelId="{99530B4C-A615-4A3A-B329-A7A6934404F7}" type="sibTrans" cxnId="{C7FF98F4-8005-4E59-B169-DE0CA14DCA93}">
      <dgm:prSet/>
      <dgm:spPr/>
      <dgm:t>
        <a:bodyPr/>
        <a:lstStyle/>
        <a:p>
          <a:endParaRPr lang="ru-RU" sz="2000"/>
        </a:p>
      </dgm:t>
    </dgm:pt>
    <dgm:pt modelId="{EF1BDCD8-B7B0-43BB-B818-C92E50253985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Терапевтический осмотр, прием у невролога прошли еще </a:t>
          </a:r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более 8000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человек из числа взрослого населения района, из них:</a:t>
          </a:r>
        </a:p>
      </dgm:t>
    </dgm:pt>
    <dgm:pt modelId="{9E735927-3149-49D2-BE26-AAC9E12E2671}" type="parTrans" cxnId="{9EFB55BE-6799-4A53-AC82-AFE3509DF21D}">
      <dgm:prSet/>
      <dgm:spPr/>
      <dgm:t>
        <a:bodyPr/>
        <a:lstStyle/>
        <a:p>
          <a:endParaRPr lang="ru-RU" sz="2000"/>
        </a:p>
      </dgm:t>
    </dgm:pt>
    <dgm:pt modelId="{917D5AA6-2F82-4E85-A7D8-5079B4883902}" type="sibTrans" cxnId="{9EFB55BE-6799-4A53-AC82-AFE3509DF21D}">
      <dgm:prSet/>
      <dgm:spPr/>
      <dgm:t>
        <a:bodyPr/>
        <a:lstStyle/>
        <a:p>
          <a:endParaRPr lang="ru-RU" sz="2000"/>
        </a:p>
      </dgm:t>
    </dgm:pt>
    <dgm:pt modelId="{F59D8326-D3C4-456D-950C-DAD8CA645108}">
      <dgm:prSet custT="1"/>
      <dgm:spPr/>
      <dgm:t>
        <a:bodyPr/>
        <a:lstStyle/>
        <a:p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552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из них вакцинированы по эпидпоказаниям</a:t>
          </a:r>
        </a:p>
      </dgm:t>
    </dgm:pt>
    <dgm:pt modelId="{5A130D1D-B99D-482B-8D5D-90443C97E071}" type="parTrans" cxnId="{0D4AABE1-D47D-4436-8FB5-E4E5D0EA6644}">
      <dgm:prSet/>
      <dgm:spPr/>
      <dgm:t>
        <a:bodyPr/>
        <a:lstStyle/>
        <a:p>
          <a:endParaRPr lang="ru-RU" sz="2000"/>
        </a:p>
      </dgm:t>
    </dgm:pt>
    <dgm:pt modelId="{2F63BB0D-03FA-4C41-9E74-A549B33ED760}" type="sibTrans" cxnId="{0D4AABE1-D47D-4436-8FB5-E4E5D0EA6644}">
      <dgm:prSet/>
      <dgm:spPr/>
      <dgm:t>
        <a:bodyPr/>
        <a:lstStyle/>
        <a:p>
          <a:endParaRPr lang="ru-RU" sz="2000"/>
        </a:p>
      </dgm:t>
    </dgm:pt>
    <dgm:pt modelId="{ABC9D4C5-C90E-4FAF-95F4-B745C27E738E}">
      <dgm:prSet custT="1"/>
      <dgm:spPr/>
      <dgm:t>
        <a:bodyPr/>
        <a:lstStyle/>
        <a:p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2102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пациентам были проведены ультразвуковые и эндоскопические исследования</a:t>
          </a:r>
        </a:p>
      </dgm:t>
    </dgm:pt>
    <dgm:pt modelId="{5A843231-A841-4D1F-BEBA-037E549015E5}" type="parTrans" cxnId="{6F49F31C-4871-4E34-8CEE-A721BB7C9077}">
      <dgm:prSet/>
      <dgm:spPr/>
      <dgm:t>
        <a:bodyPr/>
        <a:lstStyle/>
        <a:p>
          <a:endParaRPr lang="ru-RU" sz="2000"/>
        </a:p>
      </dgm:t>
    </dgm:pt>
    <dgm:pt modelId="{02F6F30E-14D2-4490-BDC6-5656C28E1DB2}" type="sibTrans" cxnId="{6F49F31C-4871-4E34-8CEE-A721BB7C9077}">
      <dgm:prSet/>
      <dgm:spPr/>
      <dgm:t>
        <a:bodyPr/>
        <a:lstStyle/>
        <a:p>
          <a:endParaRPr lang="ru-RU" sz="2000"/>
        </a:p>
      </dgm:t>
    </dgm:pt>
    <dgm:pt modelId="{42549CDF-A515-4B9F-B5AB-22424388895F}">
      <dgm:prSet custT="1"/>
      <dgm:spPr/>
      <dgm:t>
        <a:bodyPr/>
        <a:lstStyle/>
        <a:p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82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человека получили квалифицированную помощь во время лечения в палате реанимации</a:t>
          </a:r>
        </a:p>
      </dgm:t>
    </dgm:pt>
    <dgm:pt modelId="{D180C2A7-0D69-493B-B86A-AE550D4F75BC}" type="parTrans" cxnId="{0CE53282-F3AE-4AB8-A636-FB88B82F50F5}">
      <dgm:prSet/>
      <dgm:spPr/>
      <dgm:t>
        <a:bodyPr/>
        <a:lstStyle/>
        <a:p>
          <a:endParaRPr lang="ru-RU" sz="2000"/>
        </a:p>
      </dgm:t>
    </dgm:pt>
    <dgm:pt modelId="{9E02D6B9-D409-4C44-86B4-9ACAD095430C}" type="sibTrans" cxnId="{0CE53282-F3AE-4AB8-A636-FB88B82F50F5}">
      <dgm:prSet/>
      <dgm:spPr/>
      <dgm:t>
        <a:bodyPr/>
        <a:lstStyle/>
        <a:p>
          <a:endParaRPr lang="ru-RU" sz="2000"/>
        </a:p>
      </dgm:t>
    </dgm:pt>
    <dgm:pt modelId="{53469737-5AA1-4421-AE42-BEE24264EDCC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Из них </a:t>
          </a:r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5626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– детских среди детского населения </a:t>
          </a:r>
        </a:p>
      </dgm:t>
    </dgm:pt>
    <dgm:pt modelId="{29BDADAD-5ADE-4F82-8B92-2ABD2B54A33B}" type="parTrans" cxnId="{3B081217-C5EE-43D6-A8C8-15415824FC4A}">
      <dgm:prSet/>
      <dgm:spPr/>
      <dgm:t>
        <a:bodyPr/>
        <a:lstStyle/>
        <a:p>
          <a:endParaRPr lang="ru-RU" sz="2000"/>
        </a:p>
      </dgm:t>
    </dgm:pt>
    <dgm:pt modelId="{15EE2B12-5002-4EB8-A5D3-ED8EAF993595}" type="sibTrans" cxnId="{3B081217-C5EE-43D6-A8C8-15415824FC4A}">
      <dgm:prSet/>
      <dgm:spPr/>
      <dgm:t>
        <a:bodyPr/>
        <a:lstStyle/>
        <a:p>
          <a:endParaRPr lang="ru-RU" sz="2000"/>
        </a:p>
      </dgm:t>
    </dgm:pt>
    <dgm:pt modelId="{6401280F-627E-4B88-8F34-92EB3B4CE6D6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Более </a:t>
          </a:r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2900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ребятам проведена комплексная диспансеризация</a:t>
          </a:r>
        </a:p>
      </dgm:t>
    </dgm:pt>
    <dgm:pt modelId="{112F2FEB-F41D-49AD-A90F-02F94A56C3A4}" type="parTrans" cxnId="{4BEEFE35-644D-4624-A1A6-00F0B310535E}">
      <dgm:prSet/>
      <dgm:spPr/>
      <dgm:t>
        <a:bodyPr/>
        <a:lstStyle/>
        <a:p>
          <a:endParaRPr lang="ru-RU" sz="2000"/>
        </a:p>
      </dgm:t>
    </dgm:pt>
    <dgm:pt modelId="{05A23048-5ACA-42AD-967B-37C9603670D1}" type="sibTrans" cxnId="{4BEEFE35-644D-4624-A1A6-00F0B310535E}">
      <dgm:prSet/>
      <dgm:spPr/>
      <dgm:t>
        <a:bodyPr/>
        <a:lstStyle/>
        <a:p>
          <a:endParaRPr lang="ru-RU" sz="2000"/>
        </a:p>
      </dgm:t>
    </dgm:pt>
    <dgm:pt modelId="{48CA50BD-483E-4578-9D09-6CF5D0438F09}">
      <dgm:prSet phldrT="[Текст]" custT="1"/>
      <dgm:spPr/>
      <dgm:t>
        <a:bodyPr/>
        <a:lstStyle/>
        <a:p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2491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ребенок пролечены амбулаторно.</a:t>
          </a:r>
        </a:p>
      </dgm:t>
    </dgm:pt>
    <dgm:pt modelId="{E2B3BB2F-F22E-4813-9D56-8A45021D1F40}" type="parTrans" cxnId="{2D9FF0DF-AE72-44F6-B7E3-FE4B0C1D4F49}">
      <dgm:prSet/>
      <dgm:spPr/>
      <dgm:t>
        <a:bodyPr/>
        <a:lstStyle/>
        <a:p>
          <a:endParaRPr lang="ru-RU" sz="2000"/>
        </a:p>
      </dgm:t>
    </dgm:pt>
    <dgm:pt modelId="{4E94490D-5194-4594-8E1C-23C7D7800F6E}" type="sibTrans" cxnId="{2D9FF0DF-AE72-44F6-B7E3-FE4B0C1D4F49}">
      <dgm:prSet/>
      <dgm:spPr/>
      <dgm:t>
        <a:bodyPr/>
        <a:lstStyle/>
        <a:p>
          <a:endParaRPr lang="ru-RU" sz="2000"/>
        </a:p>
      </dgm:t>
    </dgm:pt>
    <dgm:pt modelId="{9BF421EA-23B8-46AB-9A95-BCF0745E0426}">
      <dgm:prSet phldrT="[Текст]"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Педиатрами проведено </a:t>
          </a:r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966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 вакцинаций</a:t>
          </a:r>
        </a:p>
      </dgm:t>
    </dgm:pt>
    <dgm:pt modelId="{DEDB2D7A-A750-475B-8EF5-877BF725D7A4}" type="parTrans" cxnId="{31C271D7-5398-4511-99E6-ED56DD3EB329}">
      <dgm:prSet/>
      <dgm:spPr/>
      <dgm:t>
        <a:bodyPr/>
        <a:lstStyle/>
        <a:p>
          <a:endParaRPr lang="ru-RU" sz="2000"/>
        </a:p>
      </dgm:t>
    </dgm:pt>
    <dgm:pt modelId="{75B173A1-8A0A-4C1C-8F9B-943B1396BB37}" type="sibTrans" cxnId="{31C271D7-5398-4511-99E6-ED56DD3EB329}">
      <dgm:prSet/>
      <dgm:spPr/>
      <dgm:t>
        <a:bodyPr/>
        <a:lstStyle/>
        <a:p>
          <a:endParaRPr lang="ru-RU" sz="2000"/>
        </a:p>
      </dgm:t>
    </dgm:pt>
    <dgm:pt modelId="{1DE8E3B4-3527-47A3-B899-350A84910CD9}">
      <dgm:prSet custT="1"/>
      <dgm:spPr/>
      <dgm:t>
        <a:bodyPr/>
        <a:lstStyle/>
        <a:p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Осмотрено </a:t>
          </a:r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4598 </a:t>
          </a:r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пациентов хирургического профиля</a:t>
          </a:r>
        </a:p>
      </dgm:t>
    </dgm:pt>
    <dgm:pt modelId="{CA5CD755-5E40-452E-8DA7-89BEEDF56005}" type="parTrans" cxnId="{67E600DB-FE38-4F4E-A192-75AE87359452}">
      <dgm:prSet/>
      <dgm:spPr/>
      <dgm:t>
        <a:bodyPr/>
        <a:lstStyle/>
        <a:p>
          <a:endParaRPr lang="ru-RU" sz="2000"/>
        </a:p>
      </dgm:t>
    </dgm:pt>
    <dgm:pt modelId="{85AD4E52-ED5E-41D5-B320-6E74DE7FB250}" type="sibTrans" cxnId="{67E600DB-FE38-4F4E-A192-75AE87359452}">
      <dgm:prSet/>
      <dgm:spPr/>
      <dgm:t>
        <a:bodyPr/>
        <a:lstStyle/>
        <a:p>
          <a:endParaRPr lang="ru-RU" sz="2000"/>
        </a:p>
      </dgm:t>
    </dgm:pt>
    <dgm:pt modelId="{71091CD1-88BF-4743-9F8D-AA2F377A6D75}" type="pres">
      <dgm:prSet presAssocID="{05F5D018-32D9-41B8-BEF5-CF0B7CFE7B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C7090A-6F88-46DF-A7F4-30350A6A5348}" type="pres">
      <dgm:prSet presAssocID="{06093BD3-237B-4B8A-B3C3-FBE52B74A12C}" presName="composite" presStyleCnt="0"/>
      <dgm:spPr/>
    </dgm:pt>
    <dgm:pt modelId="{1372F8EA-3DB8-47CE-A94A-1677EE8110FC}" type="pres">
      <dgm:prSet presAssocID="{06093BD3-237B-4B8A-B3C3-FBE52B74A12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BA031-ADE2-403F-84EA-C9BC2A3894C0}" type="pres">
      <dgm:prSet presAssocID="{06093BD3-237B-4B8A-B3C3-FBE52B74A12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F2642-B095-4C8C-A523-8C23927CC598}" type="pres">
      <dgm:prSet presAssocID="{6293F576-3C24-40F1-8E1F-2BB0C307C550}" presName="space" presStyleCnt="0"/>
      <dgm:spPr/>
    </dgm:pt>
    <dgm:pt modelId="{A8242F4C-A00A-4106-A15D-D3F92C6997D1}" type="pres">
      <dgm:prSet presAssocID="{747992AB-F2F4-420E-82B4-047E8E08C146}" presName="composite" presStyleCnt="0"/>
      <dgm:spPr/>
    </dgm:pt>
    <dgm:pt modelId="{F4750A5B-3202-48EA-A23F-67534E5302CB}" type="pres">
      <dgm:prSet presAssocID="{747992AB-F2F4-420E-82B4-047E8E08C14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D4DEF-031F-453F-91E3-BFB4684CAF98}" type="pres">
      <dgm:prSet presAssocID="{747992AB-F2F4-420E-82B4-047E8E08C146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662D2-21D6-4448-B951-244D97779F24}" type="pres">
      <dgm:prSet presAssocID="{B967089B-6F9D-4D7A-80B7-F60B7D936F69}" presName="space" presStyleCnt="0"/>
      <dgm:spPr/>
    </dgm:pt>
    <dgm:pt modelId="{D50A3F9F-10CE-4BDF-BE2E-C7406D3F8E0B}" type="pres">
      <dgm:prSet presAssocID="{F30260E0-EE5A-4395-8AEA-BEE95DE1D68C}" presName="composite" presStyleCnt="0"/>
      <dgm:spPr/>
    </dgm:pt>
    <dgm:pt modelId="{E3F5F3B2-717F-4D3B-87D2-0D44345611CA}" type="pres">
      <dgm:prSet presAssocID="{F30260E0-EE5A-4395-8AEA-BEE95DE1D68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BAD0A-F130-4C48-A632-F1DC2D05DBA8}" type="pres">
      <dgm:prSet presAssocID="{F30260E0-EE5A-4395-8AEA-BEE95DE1D68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A184B6-5842-4E58-93EF-306C44735065}" srcId="{05F5D018-32D9-41B8-BEF5-CF0B7CFE7B76}" destId="{F30260E0-EE5A-4395-8AEA-BEE95DE1D68C}" srcOrd="2" destOrd="0" parTransId="{56B2A5AC-A414-406B-8ACB-EE6207D8FC13}" sibTransId="{6F45E018-918B-4FCA-BE28-D526A3231BBA}"/>
    <dgm:cxn modelId="{3352AAD0-B18D-49AD-820F-D76C45D25C40}" srcId="{05F5D018-32D9-41B8-BEF5-CF0B7CFE7B76}" destId="{747992AB-F2F4-420E-82B4-047E8E08C146}" srcOrd="1" destOrd="0" parTransId="{0678AC7E-1C67-4EBC-B681-4FAFCF2506B3}" sibTransId="{B967089B-6F9D-4D7A-80B7-F60B7D936F69}"/>
    <dgm:cxn modelId="{D3CA75EA-29B2-4960-85E2-2DF11D5B4910}" type="presOf" srcId="{747992AB-F2F4-420E-82B4-047E8E08C146}" destId="{F4750A5B-3202-48EA-A23F-67534E5302CB}" srcOrd="0" destOrd="0" presId="urn:microsoft.com/office/officeart/2005/8/layout/hList1"/>
    <dgm:cxn modelId="{7AEA57C8-D543-4126-AA6B-684119E70F20}" type="presOf" srcId="{1DE8E3B4-3527-47A3-B899-350A84910CD9}" destId="{DE1BAD0A-F130-4C48-A632-F1DC2D05DBA8}" srcOrd="0" destOrd="6" presId="urn:microsoft.com/office/officeart/2005/8/layout/hList1"/>
    <dgm:cxn modelId="{4F80DBB2-6702-4895-AA52-131294AA829B}" type="presOf" srcId="{EF1BDCD8-B7B0-43BB-B818-C92E50253985}" destId="{DE1BAD0A-F130-4C48-A632-F1DC2D05DBA8}" srcOrd="0" destOrd="7" presId="urn:microsoft.com/office/officeart/2005/8/layout/hList1"/>
    <dgm:cxn modelId="{9731C566-9DC4-407A-9798-8DF28B687A9D}" type="presOf" srcId="{05F5D018-32D9-41B8-BEF5-CF0B7CFE7B76}" destId="{71091CD1-88BF-4743-9F8D-AA2F377A6D75}" srcOrd="0" destOrd="0" presId="urn:microsoft.com/office/officeart/2005/8/layout/hList1"/>
    <dgm:cxn modelId="{BC927D82-2BB7-4AEE-A7A5-AA517A8FD26F}" type="presOf" srcId="{49D892EA-8648-44BC-90E9-81DA42832354}" destId="{DE1BAD0A-F130-4C48-A632-F1DC2D05DBA8}" srcOrd="0" destOrd="0" presId="urn:microsoft.com/office/officeart/2005/8/layout/hList1"/>
    <dgm:cxn modelId="{F8728AA3-006C-453C-8250-C35FF408DC4A}" srcId="{06093BD3-237B-4B8A-B3C3-FBE52B74A12C}" destId="{36C541F5-31B4-4166-8820-6D36621E7FF6}" srcOrd="0" destOrd="0" parTransId="{C795E00D-D50B-452C-93DC-AE128EAA3287}" sibTransId="{C01A18B4-9480-4350-9289-899C7FCC06E2}"/>
    <dgm:cxn modelId="{0B7A2345-207D-408F-A4C9-2132B620B7A8}" type="presOf" srcId="{91A95E32-F43E-4419-8077-689AD720FA4C}" destId="{DE1BAD0A-F130-4C48-A632-F1DC2D05DBA8}" srcOrd="0" destOrd="5" presId="urn:microsoft.com/office/officeart/2005/8/layout/hList1"/>
    <dgm:cxn modelId="{6F49F31C-4871-4E34-8CEE-A721BB7C9077}" srcId="{F30260E0-EE5A-4395-8AEA-BEE95DE1D68C}" destId="{ABC9D4C5-C90E-4FAF-95F4-B745C27E738E}" srcOrd="9" destOrd="0" parTransId="{5A843231-A841-4D1F-BEBA-037E549015E5}" sibTransId="{02F6F30E-14D2-4490-BDC6-5656C28E1DB2}"/>
    <dgm:cxn modelId="{5BECFF71-3D85-49A0-88C5-7010D2B0F510}" type="presOf" srcId="{53469737-5AA1-4421-AE42-BEE24264EDCC}" destId="{DE1BAD0A-F130-4C48-A632-F1DC2D05DBA8}" srcOrd="0" destOrd="1" presId="urn:microsoft.com/office/officeart/2005/8/layout/hList1"/>
    <dgm:cxn modelId="{7B2D1134-3B52-4D57-82D6-95E8A761CFF9}" type="presOf" srcId="{06093BD3-237B-4B8A-B3C3-FBE52B74A12C}" destId="{1372F8EA-3DB8-47CE-A94A-1677EE8110FC}" srcOrd="0" destOrd="0" presId="urn:microsoft.com/office/officeart/2005/8/layout/hList1"/>
    <dgm:cxn modelId="{8AF31696-8BD6-4401-8602-0C7883056EAF}" type="presOf" srcId="{36C541F5-31B4-4166-8820-6D36621E7FF6}" destId="{7D9BA031-ADE2-403F-84EA-C9BC2A3894C0}" srcOrd="0" destOrd="0" presId="urn:microsoft.com/office/officeart/2005/8/layout/hList1"/>
    <dgm:cxn modelId="{0D4AABE1-D47D-4436-8FB5-E4E5D0EA6644}" srcId="{F30260E0-EE5A-4395-8AEA-BEE95DE1D68C}" destId="{F59D8326-D3C4-456D-950C-DAD8CA645108}" srcOrd="8" destOrd="0" parTransId="{5A130D1D-B99D-482B-8D5D-90443C97E071}" sibTransId="{2F63BB0D-03FA-4C41-9E74-A549B33ED760}"/>
    <dgm:cxn modelId="{51899B33-DE8E-460F-9875-39B7CFE23FEF}" type="presOf" srcId="{F30260E0-EE5A-4395-8AEA-BEE95DE1D68C}" destId="{E3F5F3B2-717F-4D3B-87D2-0D44345611CA}" srcOrd="0" destOrd="0" presId="urn:microsoft.com/office/officeart/2005/8/layout/hList1"/>
    <dgm:cxn modelId="{0CE53282-F3AE-4AB8-A636-FB88B82F50F5}" srcId="{F30260E0-EE5A-4395-8AEA-BEE95DE1D68C}" destId="{42549CDF-A515-4B9F-B5AB-22424388895F}" srcOrd="10" destOrd="0" parTransId="{D180C2A7-0D69-493B-B86A-AE550D4F75BC}" sibTransId="{9E02D6B9-D409-4C44-86B4-9ACAD095430C}"/>
    <dgm:cxn modelId="{E4046005-9BA3-4988-8D30-58E66D1C1ED3}" srcId="{F30260E0-EE5A-4395-8AEA-BEE95DE1D68C}" destId="{49D892EA-8648-44BC-90E9-81DA42832354}" srcOrd="0" destOrd="0" parTransId="{02E378D7-E998-47A4-A159-911CF1D689D4}" sibTransId="{180D6C85-739D-4AC5-BF84-16CFDA7C4E36}"/>
    <dgm:cxn modelId="{5D546E25-EBE6-4155-AC26-C3363EEBB62B}" type="presOf" srcId="{9BF421EA-23B8-46AB-9A95-BCF0745E0426}" destId="{DE1BAD0A-F130-4C48-A632-F1DC2D05DBA8}" srcOrd="0" destOrd="2" presId="urn:microsoft.com/office/officeart/2005/8/layout/hList1"/>
    <dgm:cxn modelId="{DF48E7FD-8D3F-4233-AF4B-3BDA4CBC9C38}" srcId="{747992AB-F2F4-420E-82B4-047E8E08C146}" destId="{0A57FDBD-383D-4075-9317-08A5AC36C4E4}" srcOrd="0" destOrd="0" parTransId="{614297CB-E793-4711-924A-5C5A77660AA5}" sibTransId="{1198B082-1044-46AE-AC76-D98769883A3D}"/>
    <dgm:cxn modelId="{31C271D7-5398-4511-99E6-ED56DD3EB329}" srcId="{F30260E0-EE5A-4395-8AEA-BEE95DE1D68C}" destId="{9BF421EA-23B8-46AB-9A95-BCF0745E0426}" srcOrd="2" destOrd="0" parTransId="{DEDB2D7A-A750-475B-8EF5-877BF725D7A4}" sibTransId="{75B173A1-8A0A-4C1C-8F9B-943B1396BB37}"/>
    <dgm:cxn modelId="{BE96D78A-7E31-4DF4-AB71-ACAD59A48A33}" type="presOf" srcId="{0030AD32-5DCC-48DF-A20E-D2902815FC9D}" destId="{7D9BA031-ADE2-403F-84EA-C9BC2A3894C0}" srcOrd="0" destOrd="1" presId="urn:microsoft.com/office/officeart/2005/8/layout/hList1"/>
    <dgm:cxn modelId="{3B081217-C5EE-43D6-A8C8-15415824FC4A}" srcId="{F30260E0-EE5A-4395-8AEA-BEE95DE1D68C}" destId="{53469737-5AA1-4421-AE42-BEE24264EDCC}" srcOrd="1" destOrd="0" parTransId="{29BDADAD-5ADE-4F82-8B92-2ABD2B54A33B}" sibTransId="{15EE2B12-5002-4EB8-A5D3-ED8EAF993595}"/>
    <dgm:cxn modelId="{6C798A86-DD2B-48E0-8363-256B51FCD813}" type="presOf" srcId="{F59D8326-D3C4-456D-950C-DAD8CA645108}" destId="{DE1BAD0A-F130-4C48-A632-F1DC2D05DBA8}" srcOrd="0" destOrd="8" presId="urn:microsoft.com/office/officeart/2005/8/layout/hList1"/>
    <dgm:cxn modelId="{C7FF98F4-8005-4E59-B169-DE0CA14DCA93}" srcId="{F30260E0-EE5A-4395-8AEA-BEE95DE1D68C}" destId="{91A95E32-F43E-4419-8077-689AD720FA4C}" srcOrd="5" destOrd="0" parTransId="{A065A957-181B-4E3F-B555-8EE26A0CE8DB}" sibTransId="{99530B4C-A615-4A3A-B329-A7A6934404F7}"/>
    <dgm:cxn modelId="{4374DDEE-0135-44B2-A65E-8A7104A82B98}" type="presOf" srcId="{0A57FDBD-383D-4075-9317-08A5AC36C4E4}" destId="{18BD4DEF-031F-453F-91E3-BFB4684CAF98}" srcOrd="0" destOrd="0" presId="urn:microsoft.com/office/officeart/2005/8/layout/hList1"/>
    <dgm:cxn modelId="{E2BF67C4-1DE8-4D22-908F-4678C2D5A79E}" type="presOf" srcId="{ABC9D4C5-C90E-4FAF-95F4-B745C27E738E}" destId="{DE1BAD0A-F130-4C48-A632-F1DC2D05DBA8}" srcOrd="0" destOrd="9" presId="urn:microsoft.com/office/officeart/2005/8/layout/hList1"/>
    <dgm:cxn modelId="{9EFB55BE-6799-4A53-AC82-AFE3509DF21D}" srcId="{F30260E0-EE5A-4395-8AEA-BEE95DE1D68C}" destId="{EF1BDCD8-B7B0-43BB-B818-C92E50253985}" srcOrd="7" destOrd="0" parTransId="{9E735927-3149-49D2-BE26-AAC9E12E2671}" sibTransId="{917D5AA6-2F82-4E85-A7D8-5079B4883902}"/>
    <dgm:cxn modelId="{5B169F5B-4A33-4608-9D53-052DBDCDA6E8}" type="presOf" srcId="{6401280F-627E-4B88-8F34-92EB3B4CE6D6}" destId="{DE1BAD0A-F130-4C48-A632-F1DC2D05DBA8}" srcOrd="0" destOrd="3" presId="urn:microsoft.com/office/officeart/2005/8/layout/hList1"/>
    <dgm:cxn modelId="{7E64DAC0-B54D-443B-AB8C-23C796DE1B7C}" type="presOf" srcId="{48CA50BD-483E-4578-9D09-6CF5D0438F09}" destId="{DE1BAD0A-F130-4C48-A632-F1DC2D05DBA8}" srcOrd="0" destOrd="4" presId="urn:microsoft.com/office/officeart/2005/8/layout/hList1"/>
    <dgm:cxn modelId="{4BEEFE35-644D-4624-A1A6-00F0B310535E}" srcId="{F30260E0-EE5A-4395-8AEA-BEE95DE1D68C}" destId="{6401280F-627E-4B88-8F34-92EB3B4CE6D6}" srcOrd="3" destOrd="0" parTransId="{112F2FEB-F41D-49AD-A90F-02F94A56C3A4}" sibTransId="{05A23048-5ACA-42AD-967B-37C9603670D1}"/>
    <dgm:cxn modelId="{67E600DB-FE38-4F4E-A192-75AE87359452}" srcId="{F30260E0-EE5A-4395-8AEA-BEE95DE1D68C}" destId="{1DE8E3B4-3527-47A3-B899-350A84910CD9}" srcOrd="6" destOrd="0" parTransId="{CA5CD755-5E40-452E-8DA7-89BEEDF56005}" sibTransId="{85AD4E52-ED5E-41D5-B320-6E74DE7FB250}"/>
    <dgm:cxn modelId="{DB57114D-B059-4ABD-9BFC-D383DE83F778}" type="presOf" srcId="{42549CDF-A515-4B9F-B5AB-22424388895F}" destId="{DE1BAD0A-F130-4C48-A632-F1DC2D05DBA8}" srcOrd="0" destOrd="10" presId="urn:microsoft.com/office/officeart/2005/8/layout/hList1"/>
    <dgm:cxn modelId="{0FE90801-DF24-486D-969D-DCC47F740324}" srcId="{05F5D018-32D9-41B8-BEF5-CF0B7CFE7B76}" destId="{06093BD3-237B-4B8A-B3C3-FBE52B74A12C}" srcOrd="0" destOrd="0" parTransId="{1644A0B3-E90D-4E8F-9060-4B60A4453168}" sibTransId="{6293F576-3C24-40F1-8E1F-2BB0C307C550}"/>
    <dgm:cxn modelId="{2D9FF0DF-AE72-44F6-B7E3-FE4B0C1D4F49}" srcId="{F30260E0-EE5A-4395-8AEA-BEE95DE1D68C}" destId="{48CA50BD-483E-4578-9D09-6CF5D0438F09}" srcOrd="4" destOrd="0" parTransId="{E2B3BB2F-F22E-4813-9D56-8A45021D1F40}" sibTransId="{4E94490D-5194-4594-8E1C-23C7D7800F6E}"/>
    <dgm:cxn modelId="{90A3787E-DE00-49FE-B73A-F8409343460D}" srcId="{06093BD3-237B-4B8A-B3C3-FBE52B74A12C}" destId="{0030AD32-5DCC-48DF-A20E-D2902815FC9D}" srcOrd="1" destOrd="0" parTransId="{E1DB95D5-1CE2-43D4-B34D-4D1A373B63C0}" sibTransId="{F4236F16-C616-438C-9E93-0C241922B401}"/>
    <dgm:cxn modelId="{3DF79B3D-C193-4DB4-92B6-6689F85A701A}" type="presParOf" srcId="{71091CD1-88BF-4743-9F8D-AA2F377A6D75}" destId="{C4C7090A-6F88-46DF-A7F4-30350A6A5348}" srcOrd="0" destOrd="0" presId="urn:microsoft.com/office/officeart/2005/8/layout/hList1"/>
    <dgm:cxn modelId="{AFA116B4-FA30-4F4B-9CEF-2D071DA21921}" type="presParOf" srcId="{C4C7090A-6F88-46DF-A7F4-30350A6A5348}" destId="{1372F8EA-3DB8-47CE-A94A-1677EE8110FC}" srcOrd="0" destOrd="0" presId="urn:microsoft.com/office/officeart/2005/8/layout/hList1"/>
    <dgm:cxn modelId="{5954014B-3A64-4D01-BE2A-CE5E02FFE720}" type="presParOf" srcId="{C4C7090A-6F88-46DF-A7F4-30350A6A5348}" destId="{7D9BA031-ADE2-403F-84EA-C9BC2A3894C0}" srcOrd="1" destOrd="0" presId="urn:microsoft.com/office/officeart/2005/8/layout/hList1"/>
    <dgm:cxn modelId="{5D1615D8-C277-4151-941D-F4524362ED3F}" type="presParOf" srcId="{71091CD1-88BF-4743-9F8D-AA2F377A6D75}" destId="{397F2642-B095-4C8C-A523-8C23927CC598}" srcOrd="1" destOrd="0" presId="urn:microsoft.com/office/officeart/2005/8/layout/hList1"/>
    <dgm:cxn modelId="{432064CD-5037-4CFD-A7EF-A8D2287784DF}" type="presParOf" srcId="{71091CD1-88BF-4743-9F8D-AA2F377A6D75}" destId="{A8242F4C-A00A-4106-A15D-D3F92C6997D1}" srcOrd="2" destOrd="0" presId="urn:microsoft.com/office/officeart/2005/8/layout/hList1"/>
    <dgm:cxn modelId="{B533C9D9-8746-4121-A056-4AC6A2A1627B}" type="presParOf" srcId="{A8242F4C-A00A-4106-A15D-D3F92C6997D1}" destId="{F4750A5B-3202-48EA-A23F-67534E5302CB}" srcOrd="0" destOrd="0" presId="urn:microsoft.com/office/officeart/2005/8/layout/hList1"/>
    <dgm:cxn modelId="{87B160B2-5D2A-4BAD-841E-E72E401D823B}" type="presParOf" srcId="{A8242F4C-A00A-4106-A15D-D3F92C6997D1}" destId="{18BD4DEF-031F-453F-91E3-BFB4684CAF98}" srcOrd="1" destOrd="0" presId="urn:microsoft.com/office/officeart/2005/8/layout/hList1"/>
    <dgm:cxn modelId="{C3EC693F-D99E-4CE9-8FE1-91798C2F5A31}" type="presParOf" srcId="{71091CD1-88BF-4743-9F8D-AA2F377A6D75}" destId="{CC6662D2-21D6-4448-B951-244D97779F24}" srcOrd="3" destOrd="0" presId="urn:microsoft.com/office/officeart/2005/8/layout/hList1"/>
    <dgm:cxn modelId="{E4EACAF2-B4E7-4AAE-BC8A-AC73198151A6}" type="presParOf" srcId="{71091CD1-88BF-4743-9F8D-AA2F377A6D75}" destId="{D50A3F9F-10CE-4BDF-BE2E-C7406D3F8E0B}" srcOrd="4" destOrd="0" presId="urn:microsoft.com/office/officeart/2005/8/layout/hList1"/>
    <dgm:cxn modelId="{F471BB8F-70CF-4FE1-A88C-B67BED0FED64}" type="presParOf" srcId="{D50A3F9F-10CE-4BDF-BE2E-C7406D3F8E0B}" destId="{E3F5F3B2-717F-4D3B-87D2-0D44345611CA}" srcOrd="0" destOrd="0" presId="urn:microsoft.com/office/officeart/2005/8/layout/hList1"/>
    <dgm:cxn modelId="{49844558-F96A-47E2-B441-316910A67F72}" type="presParOf" srcId="{D50A3F9F-10CE-4BDF-BE2E-C7406D3F8E0B}" destId="{DE1BAD0A-F130-4C48-A632-F1DC2D05DBA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2D3761-2B6A-4299-B03A-469C2C8A0867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8E50FC0-1233-4ADC-9163-4F86E3C81982}">
      <dgm:prSet phldrT="[Текст]" custT="1"/>
      <dgm:spPr/>
      <dgm:t>
        <a:bodyPr/>
        <a:lstStyle/>
        <a:p>
          <a:r>
            <a:rPr lang="ru-RU" sz="110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выполнение мероприятий и целевых показателей национальных проектов;</a:t>
          </a:r>
          <a:endParaRPr lang="ru-RU" sz="1100" b="1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169F0A-5EF0-4240-96C8-0831DA03E958}" type="sibTrans" cxnId="{54D632BE-0D91-4E4D-BC29-C075724612DB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7185EF11-0075-4BED-8036-E4D7588BF3E1}" type="parTrans" cxnId="{54D632BE-0D91-4E4D-BC29-C075724612DB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7A4CE54D-3369-4B5C-9D31-BAC495EBBE1F}">
      <dgm:prSet phldrT="[Текст]" custT="1"/>
      <dgm:spPr/>
      <dgm:t>
        <a:bodyPr/>
        <a:lstStyle/>
        <a:p>
          <a:r>
            <a:rPr lang="ru-RU" sz="1100" b="1" i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решение задач, поставленных Главой Республики Мордовия, в том числе в рамках Послания Государственному Собранию Республики Мордовия на 2024 год</a:t>
          </a:r>
        </a:p>
      </dgm:t>
    </dgm:pt>
    <dgm:pt modelId="{A28974E7-5854-4763-B0F8-172545C574F7}" type="sibTrans" cxnId="{222F23A7-0E0D-473F-B7CC-51D4201E586D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D3902A5B-9FEE-43AB-898B-139D59B022A2}" type="parTrans" cxnId="{222F23A7-0E0D-473F-B7CC-51D4201E586D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1B2DDA0D-3118-42EE-B1C5-FE045928F125}">
      <dgm:prSet phldrT="[Текст]" custT="1"/>
      <dgm:spPr/>
      <dgm:t>
        <a:bodyPr/>
        <a:lstStyle/>
        <a:p>
          <a:r>
            <a:rPr lang="ru-RU" sz="110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реализация планов по снижению смертности, по итогам 2023 года достигли цифр 2019 года – 13,2 на 100 тысяч населения</a:t>
          </a:r>
          <a:endParaRPr lang="ru-RU" sz="1100" b="1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1694AC-1E81-4C99-8C2E-FFCE704795CE}" type="sibTrans" cxnId="{E493D83D-2553-44C9-BE6B-B8CB158BF41D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130B872B-B3C6-465D-894C-DC2A173A45EB}" type="parTrans" cxnId="{E493D83D-2553-44C9-BE6B-B8CB158BF41D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CC25C195-B808-41C7-87DD-A2E6C48A8066}">
      <dgm:prSet phldrT="[Текст]" custT="1"/>
      <dgm:spPr/>
      <dgm:t>
        <a:bodyPr/>
        <a:lstStyle/>
        <a:p>
          <a:r>
            <a:rPr lang="ru-RU" sz="110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ликвидация кадрового дисбаланса в медицинских организациях, оказывающих первичную медико-санитарную помощь, в том числе, реализация программы «Земский доктор»/«Земский фельдшер, обеспечение трудоустройства не менее 55 человек;</a:t>
          </a:r>
          <a:endParaRPr lang="ru-RU" sz="1100" b="1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D6CCF4-6DCF-4FDB-8264-BA2526259BB4}" type="sibTrans" cxnId="{0B04134F-E8DD-4D63-9210-5DB7824F3051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217DC54A-79E7-4B60-A791-84704BE20D8E}" type="parTrans" cxnId="{0B04134F-E8DD-4D63-9210-5DB7824F3051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0F10DE15-57BB-4F23-8210-A694320956C8}">
      <dgm:prSet phldrT="[Текст]" custT="1"/>
      <dgm:spPr/>
      <dgm:t>
        <a:bodyPr/>
        <a:lstStyle/>
        <a:p>
          <a:r>
            <a:rPr lang="ru-RU" sz="110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поддержка трудовых коллективов и развитие наставничества, профориентации на работе и в семье</a:t>
          </a:r>
          <a:endParaRPr lang="ru-RU" sz="1100" b="1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534D8C-4639-4692-8718-4B9B6B5AF2F9}" type="sibTrans" cxnId="{AB74C432-704E-4160-B846-28155A76863C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952B5223-488F-4E2E-B93B-2ED82680221C}" type="parTrans" cxnId="{AB74C432-704E-4160-B846-28155A76863C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4214DB20-2EE6-4EE4-BA5E-EA5BA239FB71}">
      <dgm:prSet phldrT="[Текст]" custT="1"/>
      <dgm:spPr/>
      <dgm:t>
        <a:bodyPr/>
        <a:lstStyle/>
        <a:p>
          <a:r>
            <a:rPr lang="ru-RU" sz="105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завершение капитальных ремонтов 4 объектов здравоохранения (срок реализации 2021 – 2024 </a:t>
          </a:r>
          <a:r>
            <a:rPr lang="ru-RU" sz="110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годы</a:t>
          </a:r>
          <a:r>
            <a:rPr lang="ru-RU" sz="105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050" b="1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064958-7C9B-48F0-AA62-A5668C0BB11C}" type="sibTrans" cxnId="{F7BE1568-0C2A-40DA-9859-9EE466811848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DEB12FB4-6372-444C-BD25-9A043C46E0A1}" type="parTrans" cxnId="{F7BE1568-0C2A-40DA-9859-9EE466811848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45586735-93BC-4535-9944-7390011146B2}">
      <dgm:prSet phldrT="[Текст]" custT="1"/>
      <dgm:spPr/>
      <dgm:t>
        <a:bodyPr/>
        <a:lstStyle/>
        <a:p>
          <a:r>
            <a:rPr lang="ru-RU" sz="110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достижения индикаторных показателей коллективного иммунитета для инфекций, входящих в Национальный календарь профилактических прививок</a:t>
          </a:r>
          <a:endParaRPr lang="ru-RU" sz="1100" b="1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F3E392-C780-4EC6-8850-302FBBDFE595}" type="sibTrans" cxnId="{1E7983A5-EF30-413E-9E48-DE554661F5EA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4933E6BC-48BF-4848-A7A3-E9E88F18D726}" type="parTrans" cxnId="{1E7983A5-EF30-413E-9E48-DE554661F5EA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A416AFC1-FDF1-4335-9AE8-7EB8ECBA7E8E}">
      <dgm:prSet phldrT="[Текст]" custT="1"/>
      <dgm:spPr/>
      <dgm:t>
        <a:bodyPr/>
        <a:lstStyle/>
        <a:p>
          <a:r>
            <a:rPr lang="ru-RU" sz="110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оптимизация расходов на лекарства, медицинское оборудование, реагенты и логистику</a:t>
          </a:r>
          <a:endParaRPr lang="ru-RU" sz="1100" b="1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CE2B41-F2AB-49D3-9D36-21405B94E83F}" type="parTrans" cxnId="{2DCD739D-ECB1-4F1E-A6BB-980C5B97567E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F080EE60-2AA5-47ED-8CEB-93FA20F1A75A}" type="sibTrans" cxnId="{2DCD739D-ECB1-4F1E-A6BB-980C5B97567E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CBBCDC8A-BE42-4853-ABA8-97DAEDCEF35D}">
      <dgm:prSet phldrT="[Текст]" custT="1"/>
      <dgm:spPr/>
      <dgm:t>
        <a:bodyPr/>
        <a:lstStyle/>
        <a:p>
          <a:r>
            <a:rPr lang="ru-RU" sz="1100" b="1" i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переход всех подведомственных Министерству здравоохранения Республики Мордовия медицинских организаций на использование единой централизованной медицинской информационной системы</a:t>
          </a:r>
          <a:endParaRPr lang="ru-RU" sz="1100" b="1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8420B5-9057-47C3-BE74-FDC84F4A1618}" type="parTrans" cxnId="{B35C877E-C786-402E-80F5-3737DC4E2570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316D64B8-145A-44DD-B981-183DA584F036}" type="sibTrans" cxnId="{B35C877E-C786-402E-80F5-3737DC4E2570}">
      <dgm:prSet/>
      <dgm:spPr/>
      <dgm:t>
        <a:bodyPr/>
        <a:lstStyle/>
        <a:p>
          <a:endParaRPr lang="ru-RU" sz="1100" b="1" i="0">
            <a:solidFill>
              <a:schemeClr val="tx1"/>
            </a:solidFill>
          </a:endParaRPr>
        </a:p>
      </dgm:t>
    </dgm:pt>
    <dgm:pt modelId="{55756416-3DC6-4454-9E02-DE3E609530C3}" type="pres">
      <dgm:prSet presAssocID="{102D3761-2B6A-4299-B03A-469C2C8A086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4FE84B-8DDD-4435-A9D5-79D56D28C77C}" type="pres">
      <dgm:prSet presAssocID="{7A4CE54D-3369-4B5C-9D31-BAC495EBBE1F}" presName="composite" presStyleCnt="0"/>
      <dgm:spPr/>
    </dgm:pt>
    <dgm:pt modelId="{CC401E27-49DE-489D-94AA-F0943A91E3BB}" type="pres">
      <dgm:prSet presAssocID="{7A4CE54D-3369-4B5C-9D31-BAC495EBBE1F}" presName="imgShp" presStyleLbl="fgImgPlace1" presStyleIdx="0" presStyleCnt="9" custLinFactX="-100000" custLinFactNeighborX="-154970" custLinFactNeighborY="13176"/>
      <dgm:spPr>
        <a:blipFill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>
          <a:solidFill>
            <a:srgbClr val="92D050"/>
          </a:solidFill>
        </a:ln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CEE822A1-13B7-4F9D-81D1-19D25D0F938B}" type="pres">
      <dgm:prSet presAssocID="{7A4CE54D-3369-4B5C-9D31-BAC495EBBE1F}" presName="txShp" presStyleLbl="node1" presStyleIdx="0" presStyleCnt="9" custScaleX="14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242D1-D245-4882-88F6-EEAD4CCB9602}" type="pres">
      <dgm:prSet presAssocID="{A28974E7-5854-4763-B0F8-172545C574F7}" presName="spacing" presStyleCnt="0"/>
      <dgm:spPr/>
    </dgm:pt>
    <dgm:pt modelId="{4604D852-FD7E-45F5-9A5D-35DABDA8DA93}" type="pres">
      <dgm:prSet presAssocID="{78E50FC0-1233-4ADC-9163-4F86E3C81982}" presName="composite" presStyleCnt="0"/>
      <dgm:spPr/>
    </dgm:pt>
    <dgm:pt modelId="{B6848952-3BCC-4CE2-A6D2-FE77F20A2B70}" type="pres">
      <dgm:prSet presAssocID="{78E50FC0-1233-4ADC-9163-4F86E3C81982}" presName="imgShp" presStyleLbl="fgImgPlace1" presStyleIdx="1" presStyleCnt="9" custLinFactX="-100000" custLinFactNeighborX="-154970" custLinFactNeighborY="9348"/>
      <dgm:spPr>
        <a:blipFill>
          <a:blip xmlns:r="http://schemas.openxmlformats.org/officeDocument/2006/relationships"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>
          <a:solidFill>
            <a:srgbClr val="92D050"/>
          </a:solidFill>
        </a:ln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83A76559-826B-4075-9302-DE2D5ACADCDC}" type="pres">
      <dgm:prSet presAssocID="{78E50FC0-1233-4ADC-9163-4F86E3C81982}" presName="txShp" presStyleLbl="node1" presStyleIdx="1" presStyleCnt="9" custScaleX="14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4D863-325A-439F-88AC-8E169E22B8E6}" type="pres">
      <dgm:prSet presAssocID="{C4169F0A-5EF0-4240-96C8-0831DA03E958}" presName="spacing" presStyleCnt="0"/>
      <dgm:spPr/>
    </dgm:pt>
    <dgm:pt modelId="{016FF764-EEAB-48B7-90E7-A41B9A9DF5E8}" type="pres">
      <dgm:prSet presAssocID="{1B2DDA0D-3118-42EE-B1C5-FE045928F125}" presName="composite" presStyleCnt="0"/>
      <dgm:spPr/>
    </dgm:pt>
    <dgm:pt modelId="{F39C8034-D814-4195-821D-EB28A94A8BE0}" type="pres">
      <dgm:prSet presAssocID="{1B2DDA0D-3118-42EE-B1C5-FE045928F125}" presName="imgShp" presStyleLbl="fgImgPlace1" presStyleIdx="2" presStyleCnt="9" custLinFactX="-100000" custLinFactNeighborX="-154970" custLinFactNeighborY="9348"/>
      <dgm:spPr>
        <a:blipFill>
          <a:blip xmlns:r="http://schemas.openxmlformats.org/officeDocument/2006/relationships"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>
          <a:solidFill>
            <a:srgbClr val="92D050"/>
          </a:solidFill>
        </a:ln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100CFD6D-09A9-41C3-9A32-9114D286F061}" type="pres">
      <dgm:prSet presAssocID="{1B2DDA0D-3118-42EE-B1C5-FE045928F125}" presName="txShp" presStyleLbl="node1" presStyleIdx="2" presStyleCnt="9" custScaleX="14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6C835-8563-4670-8208-7467D2887F57}" type="pres">
      <dgm:prSet presAssocID="{FE1694AC-1E81-4C99-8C2E-FFCE704795CE}" presName="spacing" presStyleCnt="0"/>
      <dgm:spPr/>
    </dgm:pt>
    <dgm:pt modelId="{46DF5A73-3DE3-4821-8B91-6120C57319C5}" type="pres">
      <dgm:prSet presAssocID="{CC25C195-B808-41C7-87DD-A2E6C48A8066}" presName="composite" presStyleCnt="0"/>
      <dgm:spPr/>
    </dgm:pt>
    <dgm:pt modelId="{2CBFAAF1-4879-4176-B3BF-56C8F697E18D}" type="pres">
      <dgm:prSet presAssocID="{CC25C195-B808-41C7-87DD-A2E6C48A8066}" presName="imgShp" presStyleLbl="fgImgPlace1" presStyleIdx="3" presStyleCnt="9" custLinFactX="-100000" custLinFactNeighborX="-154970" custLinFactNeighborY="9348"/>
      <dgm:spPr>
        <a:blipFill>
          <a:blip xmlns:r="http://schemas.openxmlformats.org/officeDocument/2006/relationships"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>
          <a:solidFill>
            <a:srgbClr val="92D050"/>
          </a:solidFill>
        </a:ln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BDE73E0F-A868-4A15-ADBD-E17A32DC46F9}" type="pres">
      <dgm:prSet presAssocID="{CC25C195-B808-41C7-87DD-A2E6C48A8066}" presName="txShp" presStyleLbl="node1" presStyleIdx="3" presStyleCnt="9" custScaleX="14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36B53E-C1DD-45DA-B614-B6DDEA582A08}" type="pres">
      <dgm:prSet presAssocID="{46D6CCF4-6DCF-4FDB-8264-BA2526259BB4}" presName="spacing" presStyleCnt="0"/>
      <dgm:spPr/>
    </dgm:pt>
    <dgm:pt modelId="{1187CB82-FDAA-4412-B5F8-D965CCAAA1EA}" type="pres">
      <dgm:prSet presAssocID="{0F10DE15-57BB-4F23-8210-A694320956C8}" presName="composite" presStyleCnt="0"/>
      <dgm:spPr/>
    </dgm:pt>
    <dgm:pt modelId="{E8ED2D8F-47C6-40A3-82C6-659B09A70C8C}" type="pres">
      <dgm:prSet presAssocID="{0F10DE15-57BB-4F23-8210-A694320956C8}" presName="imgShp" presStyleLbl="fgImgPlace1" presStyleIdx="4" presStyleCnt="9" custLinFactX="-100000" custLinFactNeighborX="-154970" custLinFactNeighborY="9348"/>
      <dgm:spPr>
        <a:blipFill>
          <a:blip xmlns:r="http://schemas.openxmlformats.org/officeDocument/2006/relationships"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 t="-20000" b="-20000"/>
          </a:stretch>
        </a:blipFill>
        <a:ln>
          <a:solidFill>
            <a:srgbClr val="92D050"/>
          </a:solidFill>
        </a:ln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CE926394-C18A-4F32-A14E-4255BCA0DC9B}" type="pres">
      <dgm:prSet presAssocID="{0F10DE15-57BB-4F23-8210-A694320956C8}" presName="txShp" presStyleLbl="node1" presStyleIdx="4" presStyleCnt="9" custScaleX="14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0EC40-AABE-4DCA-803E-043297D86A76}" type="pres">
      <dgm:prSet presAssocID="{38534D8C-4639-4692-8718-4B9B6B5AF2F9}" presName="spacing" presStyleCnt="0"/>
      <dgm:spPr/>
    </dgm:pt>
    <dgm:pt modelId="{1CDB3269-31F4-4A61-BA6E-FE449847C881}" type="pres">
      <dgm:prSet presAssocID="{4214DB20-2EE6-4EE4-BA5E-EA5BA239FB71}" presName="composite" presStyleCnt="0"/>
      <dgm:spPr/>
    </dgm:pt>
    <dgm:pt modelId="{C437E105-61ED-498B-9DA6-14395F96BC0A}" type="pres">
      <dgm:prSet presAssocID="{4214DB20-2EE6-4EE4-BA5E-EA5BA239FB71}" presName="imgShp" presStyleLbl="fgImgPlace1" presStyleIdx="5" presStyleCnt="9" custLinFactX="-100000" custLinFactNeighborX="-154970" custLinFactNeighborY="9348"/>
      <dgm:spPr>
        <a:blipFill>
          <a:blip xmlns:r="http://schemas.openxmlformats.org/officeDocument/2006/relationships"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 t="-20000" b="-20000"/>
          </a:stretch>
        </a:blipFill>
        <a:ln>
          <a:solidFill>
            <a:srgbClr val="92D050"/>
          </a:solidFill>
        </a:ln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9DE4285B-B96F-4182-84E3-87BC2AB115F7}" type="pres">
      <dgm:prSet presAssocID="{4214DB20-2EE6-4EE4-BA5E-EA5BA239FB71}" presName="txShp" presStyleLbl="node1" presStyleIdx="5" presStyleCnt="9" custScaleX="14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190A6-8A9F-4514-8236-9AF6D190E548}" type="pres">
      <dgm:prSet presAssocID="{F9064958-7C9B-48F0-AA62-A5668C0BB11C}" presName="spacing" presStyleCnt="0"/>
      <dgm:spPr/>
    </dgm:pt>
    <dgm:pt modelId="{ACB0F77E-1F88-4891-A5D0-6125EA7C7B31}" type="pres">
      <dgm:prSet presAssocID="{45586735-93BC-4535-9944-7390011146B2}" presName="composite" presStyleCnt="0"/>
      <dgm:spPr/>
    </dgm:pt>
    <dgm:pt modelId="{72526F47-6B13-470A-9964-213FD74E39B4}" type="pres">
      <dgm:prSet presAssocID="{45586735-93BC-4535-9944-7390011146B2}" presName="imgShp" presStyleLbl="fgImgPlace1" presStyleIdx="6" presStyleCnt="9" custLinFactX="-100000" custLinFactNeighborX="-154970" custLinFactNeighborY="9348"/>
      <dgm:spPr>
        <a:blipFill>
          <a:blip xmlns:r="http://schemas.openxmlformats.org/officeDocument/2006/relationships"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 t="-20000" b="-20000"/>
          </a:stretch>
        </a:blipFill>
        <a:ln>
          <a:solidFill>
            <a:srgbClr val="92D050"/>
          </a:solidFill>
        </a:ln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486BEC3C-8426-41F0-AAAD-E5FA5038641B}" type="pres">
      <dgm:prSet presAssocID="{45586735-93BC-4535-9944-7390011146B2}" presName="txShp" presStyleLbl="node1" presStyleIdx="6" presStyleCnt="9" custScaleX="14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4B2436-B3CA-4CB7-9FB1-51ABF0103653}" type="pres">
      <dgm:prSet presAssocID="{5CF3E392-C780-4EC6-8850-302FBBDFE595}" presName="spacing" presStyleCnt="0"/>
      <dgm:spPr/>
    </dgm:pt>
    <dgm:pt modelId="{02E01E7E-734F-4972-890D-7E071E90A0A2}" type="pres">
      <dgm:prSet presAssocID="{A416AFC1-FDF1-4335-9AE8-7EB8ECBA7E8E}" presName="composite" presStyleCnt="0"/>
      <dgm:spPr/>
    </dgm:pt>
    <dgm:pt modelId="{5B8C4543-73DF-4C84-9252-53FEF534AEC6}" type="pres">
      <dgm:prSet presAssocID="{A416AFC1-FDF1-4335-9AE8-7EB8ECBA7E8E}" presName="imgShp" presStyleLbl="fgImgPlace1" presStyleIdx="7" presStyleCnt="9" custLinFactX="-100000" custLinFactNeighborX="-154970" custLinFactNeighborY="9348"/>
      <dgm:spPr>
        <a:blipFill>
          <a:blip xmlns:r="http://schemas.openxmlformats.org/officeDocument/2006/relationships"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 t="-20000" b="-20000"/>
          </a:stretch>
        </a:blipFill>
        <a:ln>
          <a:solidFill>
            <a:srgbClr val="92D050"/>
          </a:solidFill>
        </a:ln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71E6F543-FA23-43B1-8350-144CCEC04A2D}" type="pres">
      <dgm:prSet presAssocID="{A416AFC1-FDF1-4335-9AE8-7EB8ECBA7E8E}" presName="txShp" presStyleLbl="node1" presStyleIdx="7" presStyleCnt="9" custScaleX="14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1CF482-4C60-49B2-8DFB-F26FD20B8DB2}" type="pres">
      <dgm:prSet presAssocID="{F080EE60-2AA5-47ED-8CEB-93FA20F1A75A}" presName="spacing" presStyleCnt="0"/>
      <dgm:spPr/>
    </dgm:pt>
    <dgm:pt modelId="{138A02EA-C424-42A1-A17A-1FE1A60F87C5}" type="pres">
      <dgm:prSet presAssocID="{CBBCDC8A-BE42-4853-ABA8-97DAEDCEF35D}" presName="composite" presStyleCnt="0"/>
      <dgm:spPr/>
    </dgm:pt>
    <dgm:pt modelId="{31762900-604D-4BEC-98A8-DB073509324B}" type="pres">
      <dgm:prSet presAssocID="{CBBCDC8A-BE42-4853-ABA8-97DAEDCEF35D}" presName="imgShp" presStyleLbl="fgImgPlace1" presStyleIdx="8" presStyleCnt="9" custLinFactX="-100000" custLinFactNeighborX="-154970" custLinFactNeighborY="9348"/>
      <dgm:spPr>
        <a:blipFill>
          <a:blip xmlns:r="http://schemas.openxmlformats.org/officeDocument/2006/relationships" r:embed="rId1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 t="-20000" b="-20000"/>
          </a:stretch>
        </a:blipFill>
        <a:ln>
          <a:solidFill>
            <a:srgbClr val="92D050"/>
          </a:solidFill>
        </a:ln>
      </dgm:spPr>
      <dgm:extLst>
        <a:ext uri="{E40237B7-FDA0-4F09-8148-C483321AD2D9}">
          <dgm14:cNvPr xmlns:dgm14="http://schemas.microsoft.com/office/drawing/2010/diagram" id="0" name="" descr="Маркеры-галочки"/>
        </a:ext>
      </dgm:extLst>
    </dgm:pt>
    <dgm:pt modelId="{BF3D4254-F6DB-4C33-93CC-11D5C5561CA7}" type="pres">
      <dgm:prSet presAssocID="{CBBCDC8A-BE42-4853-ABA8-97DAEDCEF35D}" presName="txShp" presStyleLbl="node1" presStyleIdx="8" presStyleCnt="9" custScaleX="145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74C432-704E-4160-B846-28155A76863C}" srcId="{102D3761-2B6A-4299-B03A-469C2C8A0867}" destId="{0F10DE15-57BB-4F23-8210-A694320956C8}" srcOrd="4" destOrd="0" parTransId="{952B5223-488F-4E2E-B93B-2ED82680221C}" sibTransId="{38534D8C-4639-4692-8718-4B9B6B5AF2F9}"/>
    <dgm:cxn modelId="{BA637B1D-11E3-4878-9127-DD26DA19717F}" type="presOf" srcId="{CC25C195-B808-41C7-87DD-A2E6C48A8066}" destId="{BDE73E0F-A868-4A15-ADBD-E17A32DC46F9}" srcOrd="0" destOrd="0" presId="urn:microsoft.com/office/officeart/2005/8/layout/vList3"/>
    <dgm:cxn modelId="{434D43F7-F6BC-4C38-A0FF-612D64F37DB2}" type="presOf" srcId="{102D3761-2B6A-4299-B03A-469C2C8A0867}" destId="{55756416-3DC6-4454-9E02-DE3E609530C3}" srcOrd="0" destOrd="0" presId="urn:microsoft.com/office/officeart/2005/8/layout/vList3"/>
    <dgm:cxn modelId="{E493D83D-2553-44C9-BE6B-B8CB158BF41D}" srcId="{102D3761-2B6A-4299-B03A-469C2C8A0867}" destId="{1B2DDA0D-3118-42EE-B1C5-FE045928F125}" srcOrd="2" destOrd="0" parTransId="{130B872B-B3C6-465D-894C-DC2A173A45EB}" sibTransId="{FE1694AC-1E81-4C99-8C2E-FFCE704795CE}"/>
    <dgm:cxn modelId="{5D43E71F-8D64-49DF-84B6-3EDE68DC5858}" type="presOf" srcId="{4214DB20-2EE6-4EE4-BA5E-EA5BA239FB71}" destId="{9DE4285B-B96F-4182-84E3-87BC2AB115F7}" srcOrd="0" destOrd="0" presId="urn:microsoft.com/office/officeart/2005/8/layout/vList3"/>
    <dgm:cxn modelId="{2DCD739D-ECB1-4F1E-A6BB-980C5B97567E}" srcId="{102D3761-2B6A-4299-B03A-469C2C8A0867}" destId="{A416AFC1-FDF1-4335-9AE8-7EB8ECBA7E8E}" srcOrd="7" destOrd="0" parTransId="{06CE2B41-F2AB-49D3-9D36-21405B94E83F}" sibTransId="{F080EE60-2AA5-47ED-8CEB-93FA20F1A75A}"/>
    <dgm:cxn modelId="{1E7983A5-EF30-413E-9E48-DE554661F5EA}" srcId="{102D3761-2B6A-4299-B03A-469C2C8A0867}" destId="{45586735-93BC-4535-9944-7390011146B2}" srcOrd="6" destOrd="0" parTransId="{4933E6BC-48BF-4848-A7A3-E9E88F18D726}" sibTransId="{5CF3E392-C780-4EC6-8850-302FBBDFE595}"/>
    <dgm:cxn modelId="{222F23A7-0E0D-473F-B7CC-51D4201E586D}" srcId="{102D3761-2B6A-4299-B03A-469C2C8A0867}" destId="{7A4CE54D-3369-4B5C-9D31-BAC495EBBE1F}" srcOrd="0" destOrd="0" parTransId="{D3902A5B-9FEE-43AB-898B-139D59B022A2}" sibTransId="{A28974E7-5854-4763-B0F8-172545C574F7}"/>
    <dgm:cxn modelId="{C0E562F4-9E37-4FDE-B9EC-99A04D4642D9}" type="presOf" srcId="{1B2DDA0D-3118-42EE-B1C5-FE045928F125}" destId="{100CFD6D-09A9-41C3-9A32-9114D286F061}" srcOrd="0" destOrd="0" presId="urn:microsoft.com/office/officeart/2005/8/layout/vList3"/>
    <dgm:cxn modelId="{CE4CE818-6349-49E6-856E-37334DB02762}" type="presOf" srcId="{78E50FC0-1233-4ADC-9163-4F86E3C81982}" destId="{83A76559-826B-4075-9302-DE2D5ACADCDC}" srcOrd="0" destOrd="0" presId="urn:microsoft.com/office/officeart/2005/8/layout/vList3"/>
    <dgm:cxn modelId="{C7A905BF-D84E-42B2-8668-3C009AA81525}" type="presOf" srcId="{7A4CE54D-3369-4B5C-9D31-BAC495EBBE1F}" destId="{CEE822A1-13B7-4F9D-81D1-19D25D0F938B}" srcOrd="0" destOrd="0" presId="urn:microsoft.com/office/officeart/2005/8/layout/vList3"/>
    <dgm:cxn modelId="{AAC3D489-EDCE-4296-B54F-09A66BDEE989}" type="presOf" srcId="{CBBCDC8A-BE42-4853-ABA8-97DAEDCEF35D}" destId="{BF3D4254-F6DB-4C33-93CC-11D5C5561CA7}" srcOrd="0" destOrd="0" presId="urn:microsoft.com/office/officeart/2005/8/layout/vList3"/>
    <dgm:cxn modelId="{B0A41F92-3220-4E52-976D-048FB949FE0D}" type="presOf" srcId="{0F10DE15-57BB-4F23-8210-A694320956C8}" destId="{CE926394-C18A-4F32-A14E-4255BCA0DC9B}" srcOrd="0" destOrd="0" presId="urn:microsoft.com/office/officeart/2005/8/layout/vList3"/>
    <dgm:cxn modelId="{54D632BE-0D91-4E4D-BC29-C075724612DB}" srcId="{102D3761-2B6A-4299-B03A-469C2C8A0867}" destId="{78E50FC0-1233-4ADC-9163-4F86E3C81982}" srcOrd="1" destOrd="0" parTransId="{7185EF11-0075-4BED-8036-E4D7588BF3E1}" sibTransId="{C4169F0A-5EF0-4240-96C8-0831DA03E958}"/>
    <dgm:cxn modelId="{B35C877E-C786-402E-80F5-3737DC4E2570}" srcId="{102D3761-2B6A-4299-B03A-469C2C8A0867}" destId="{CBBCDC8A-BE42-4853-ABA8-97DAEDCEF35D}" srcOrd="8" destOrd="0" parTransId="{1B8420B5-9057-47C3-BE74-FDC84F4A1618}" sibTransId="{316D64B8-145A-44DD-B981-183DA584F036}"/>
    <dgm:cxn modelId="{CF7B273B-15CE-4E35-8292-83CAB7525432}" type="presOf" srcId="{A416AFC1-FDF1-4335-9AE8-7EB8ECBA7E8E}" destId="{71E6F543-FA23-43B1-8350-144CCEC04A2D}" srcOrd="0" destOrd="0" presId="urn:microsoft.com/office/officeart/2005/8/layout/vList3"/>
    <dgm:cxn modelId="{0B04134F-E8DD-4D63-9210-5DB7824F3051}" srcId="{102D3761-2B6A-4299-B03A-469C2C8A0867}" destId="{CC25C195-B808-41C7-87DD-A2E6C48A8066}" srcOrd="3" destOrd="0" parTransId="{217DC54A-79E7-4B60-A791-84704BE20D8E}" sibTransId="{46D6CCF4-6DCF-4FDB-8264-BA2526259BB4}"/>
    <dgm:cxn modelId="{971ECA01-63A8-401C-9006-01C333BBF699}" type="presOf" srcId="{45586735-93BC-4535-9944-7390011146B2}" destId="{486BEC3C-8426-41F0-AAAD-E5FA5038641B}" srcOrd="0" destOrd="0" presId="urn:microsoft.com/office/officeart/2005/8/layout/vList3"/>
    <dgm:cxn modelId="{F7BE1568-0C2A-40DA-9859-9EE466811848}" srcId="{102D3761-2B6A-4299-B03A-469C2C8A0867}" destId="{4214DB20-2EE6-4EE4-BA5E-EA5BA239FB71}" srcOrd="5" destOrd="0" parTransId="{DEB12FB4-6372-444C-BD25-9A043C46E0A1}" sibTransId="{F9064958-7C9B-48F0-AA62-A5668C0BB11C}"/>
    <dgm:cxn modelId="{6038CDB5-54F2-4B0E-9EE9-9572A738F4D5}" type="presParOf" srcId="{55756416-3DC6-4454-9E02-DE3E609530C3}" destId="{E34FE84B-8DDD-4435-A9D5-79D56D28C77C}" srcOrd="0" destOrd="0" presId="urn:microsoft.com/office/officeart/2005/8/layout/vList3"/>
    <dgm:cxn modelId="{04BD0FF2-E5A2-405B-BD25-ED54B32970C8}" type="presParOf" srcId="{E34FE84B-8DDD-4435-A9D5-79D56D28C77C}" destId="{CC401E27-49DE-489D-94AA-F0943A91E3BB}" srcOrd="0" destOrd="0" presId="urn:microsoft.com/office/officeart/2005/8/layout/vList3"/>
    <dgm:cxn modelId="{86795784-67C0-4DB9-8691-F14BC67D4EB1}" type="presParOf" srcId="{E34FE84B-8DDD-4435-A9D5-79D56D28C77C}" destId="{CEE822A1-13B7-4F9D-81D1-19D25D0F938B}" srcOrd="1" destOrd="0" presId="urn:microsoft.com/office/officeart/2005/8/layout/vList3"/>
    <dgm:cxn modelId="{8B5B26E8-3DD5-4175-8A03-7B6EC329583D}" type="presParOf" srcId="{55756416-3DC6-4454-9E02-DE3E609530C3}" destId="{68E242D1-D245-4882-88F6-EEAD4CCB9602}" srcOrd="1" destOrd="0" presId="urn:microsoft.com/office/officeart/2005/8/layout/vList3"/>
    <dgm:cxn modelId="{0BEACEDF-104F-46C6-A05E-1876290A2E46}" type="presParOf" srcId="{55756416-3DC6-4454-9E02-DE3E609530C3}" destId="{4604D852-FD7E-45F5-9A5D-35DABDA8DA93}" srcOrd="2" destOrd="0" presId="urn:microsoft.com/office/officeart/2005/8/layout/vList3"/>
    <dgm:cxn modelId="{A4F263DF-E4FC-474A-9631-817557F6DD9B}" type="presParOf" srcId="{4604D852-FD7E-45F5-9A5D-35DABDA8DA93}" destId="{B6848952-3BCC-4CE2-A6D2-FE77F20A2B70}" srcOrd="0" destOrd="0" presId="urn:microsoft.com/office/officeart/2005/8/layout/vList3"/>
    <dgm:cxn modelId="{DD539667-5F85-43DE-BBE5-ECA95F2EF9A6}" type="presParOf" srcId="{4604D852-FD7E-45F5-9A5D-35DABDA8DA93}" destId="{83A76559-826B-4075-9302-DE2D5ACADCDC}" srcOrd="1" destOrd="0" presId="urn:microsoft.com/office/officeart/2005/8/layout/vList3"/>
    <dgm:cxn modelId="{91F79E6C-0CF5-48CD-AFD0-47EB8FEF55CF}" type="presParOf" srcId="{55756416-3DC6-4454-9E02-DE3E609530C3}" destId="{CFE4D863-325A-439F-88AC-8E169E22B8E6}" srcOrd="3" destOrd="0" presId="urn:microsoft.com/office/officeart/2005/8/layout/vList3"/>
    <dgm:cxn modelId="{68AA6142-D631-460D-B3BC-768DD3EB812F}" type="presParOf" srcId="{55756416-3DC6-4454-9E02-DE3E609530C3}" destId="{016FF764-EEAB-48B7-90E7-A41B9A9DF5E8}" srcOrd="4" destOrd="0" presId="urn:microsoft.com/office/officeart/2005/8/layout/vList3"/>
    <dgm:cxn modelId="{5A6CA06B-7B47-4EC9-9E6D-5E91781AB242}" type="presParOf" srcId="{016FF764-EEAB-48B7-90E7-A41B9A9DF5E8}" destId="{F39C8034-D814-4195-821D-EB28A94A8BE0}" srcOrd="0" destOrd="0" presId="urn:microsoft.com/office/officeart/2005/8/layout/vList3"/>
    <dgm:cxn modelId="{DFD2DBFC-D649-4A60-89E5-141B3C3B7BBC}" type="presParOf" srcId="{016FF764-EEAB-48B7-90E7-A41B9A9DF5E8}" destId="{100CFD6D-09A9-41C3-9A32-9114D286F061}" srcOrd="1" destOrd="0" presId="urn:microsoft.com/office/officeart/2005/8/layout/vList3"/>
    <dgm:cxn modelId="{E46AA879-8ECF-44E6-8A82-8B6A15E920D0}" type="presParOf" srcId="{55756416-3DC6-4454-9E02-DE3E609530C3}" destId="{F896C835-8563-4670-8208-7467D2887F57}" srcOrd="5" destOrd="0" presId="urn:microsoft.com/office/officeart/2005/8/layout/vList3"/>
    <dgm:cxn modelId="{5B8E8A3B-0DCE-4BD3-B606-D6D8F1634D9F}" type="presParOf" srcId="{55756416-3DC6-4454-9E02-DE3E609530C3}" destId="{46DF5A73-3DE3-4821-8B91-6120C57319C5}" srcOrd="6" destOrd="0" presId="urn:microsoft.com/office/officeart/2005/8/layout/vList3"/>
    <dgm:cxn modelId="{BF8DAFE8-1785-4A20-88C5-1B17A720FEF0}" type="presParOf" srcId="{46DF5A73-3DE3-4821-8B91-6120C57319C5}" destId="{2CBFAAF1-4879-4176-B3BF-56C8F697E18D}" srcOrd="0" destOrd="0" presId="urn:microsoft.com/office/officeart/2005/8/layout/vList3"/>
    <dgm:cxn modelId="{A510A955-D148-43EB-8314-BA692B320649}" type="presParOf" srcId="{46DF5A73-3DE3-4821-8B91-6120C57319C5}" destId="{BDE73E0F-A868-4A15-ADBD-E17A32DC46F9}" srcOrd="1" destOrd="0" presId="urn:microsoft.com/office/officeart/2005/8/layout/vList3"/>
    <dgm:cxn modelId="{32EE2627-57F1-4675-BEA7-08B62972AD55}" type="presParOf" srcId="{55756416-3DC6-4454-9E02-DE3E609530C3}" destId="{6836B53E-C1DD-45DA-B614-B6DDEA582A08}" srcOrd="7" destOrd="0" presId="urn:microsoft.com/office/officeart/2005/8/layout/vList3"/>
    <dgm:cxn modelId="{6E40CC51-F1C0-4D68-A3FE-3D235E074743}" type="presParOf" srcId="{55756416-3DC6-4454-9E02-DE3E609530C3}" destId="{1187CB82-FDAA-4412-B5F8-D965CCAAA1EA}" srcOrd="8" destOrd="0" presId="urn:microsoft.com/office/officeart/2005/8/layout/vList3"/>
    <dgm:cxn modelId="{0C7C2E54-866D-4F66-B44F-4CB4D3138F4D}" type="presParOf" srcId="{1187CB82-FDAA-4412-B5F8-D965CCAAA1EA}" destId="{E8ED2D8F-47C6-40A3-82C6-659B09A70C8C}" srcOrd="0" destOrd="0" presId="urn:microsoft.com/office/officeart/2005/8/layout/vList3"/>
    <dgm:cxn modelId="{5B03EFE4-6E38-4789-A11D-5B0C74A0BAAC}" type="presParOf" srcId="{1187CB82-FDAA-4412-B5F8-D965CCAAA1EA}" destId="{CE926394-C18A-4F32-A14E-4255BCA0DC9B}" srcOrd="1" destOrd="0" presId="urn:microsoft.com/office/officeart/2005/8/layout/vList3"/>
    <dgm:cxn modelId="{D5F8E2C9-8FA1-465F-84FD-E7BD7C10B71B}" type="presParOf" srcId="{55756416-3DC6-4454-9E02-DE3E609530C3}" destId="{3FE0EC40-AABE-4DCA-803E-043297D86A76}" srcOrd="9" destOrd="0" presId="urn:microsoft.com/office/officeart/2005/8/layout/vList3"/>
    <dgm:cxn modelId="{5390178D-81F9-4E18-82E8-38ABE0F7A289}" type="presParOf" srcId="{55756416-3DC6-4454-9E02-DE3E609530C3}" destId="{1CDB3269-31F4-4A61-BA6E-FE449847C881}" srcOrd="10" destOrd="0" presId="urn:microsoft.com/office/officeart/2005/8/layout/vList3"/>
    <dgm:cxn modelId="{054B558B-CC3B-4460-A108-7ABB931CDA8A}" type="presParOf" srcId="{1CDB3269-31F4-4A61-BA6E-FE449847C881}" destId="{C437E105-61ED-498B-9DA6-14395F96BC0A}" srcOrd="0" destOrd="0" presId="urn:microsoft.com/office/officeart/2005/8/layout/vList3"/>
    <dgm:cxn modelId="{D9F0F99B-CC15-45B6-9DC3-BCF9E327DFBC}" type="presParOf" srcId="{1CDB3269-31F4-4A61-BA6E-FE449847C881}" destId="{9DE4285B-B96F-4182-84E3-87BC2AB115F7}" srcOrd="1" destOrd="0" presId="urn:microsoft.com/office/officeart/2005/8/layout/vList3"/>
    <dgm:cxn modelId="{E35FD54E-D4B9-44D9-9E1D-1EFDFB972A67}" type="presParOf" srcId="{55756416-3DC6-4454-9E02-DE3E609530C3}" destId="{09B190A6-8A9F-4514-8236-9AF6D190E548}" srcOrd="11" destOrd="0" presId="urn:microsoft.com/office/officeart/2005/8/layout/vList3"/>
    <dgm:cxn modelId="{B32CBB58-3850-4072-9844-7EB6598F9EDA}" type="presParOf" srcId="{55756416-3DC6-4454-9E02-DE3E609530C3}" destId="{ACB0F77E-1F88-4891-A5D0-6125EA7C7B31}" srcOrd="12" destOrd="0" presId="urn:microsoft.com/office/officeart/2005/8/layout/vList3"/>
    <dgm:cxn modelId="{4D82636D-C615-4546-B51A-3A2CDD32B396}" type="presParOf" srcId="{ACB0F77E-1F88-4891-A5D0-6125EA7C7B31}" destId="{72526F47-6B13-470A-9964-213FD74E39B4}" srcOrd="0" destOrd="0" presId="urn:microsoft.com/office/officeart/2005/8/layout/vList3"/>
    <dgm:cxn modelId="{1B9F3987-28F2-498C-9C2D-19978D32210C}" type="presParOf" srcId="{ACB0F77E-1F88-4891-A5D0-6125EA7C7B31}" destId="{486BEC3C-8426-41F0-AAAD-E5FA5038641B}" srcOrd="1" destOrd="0" presId="urn:microsoft.com/office/officeart/2005/8/layout/vList3"/>
    <dgm:cxn modelId="{B1167AC5-FEFC-497F-8106-CED98A6111C1}" type="presParOf" srcId="{55756416-3DC6-4454-9E02-DE3E609530C3}" destId="{684B2436-B3CA-4CB7-9FB1-51ABF0103653}" srcOrd="13" destOrd="0" presId="urn:microsoft.com/office/officeart/2005/8/layout/vList3"/>
    <dgm:cxn modelId="{A8CE306F-DA0C-4D28-9491-0A8AAD8E29F8}" type="presParOf" srcId="{55756416-3DC6-4454-9E02-DE3E609530C3}" destId="{02E01E7E-734F-4972-890D-7E071E90A0A2}" srcOrd="14" destOrd="0" presId="urn:microsoft.com/office/officeart/2005/8/layout/vList3"/>
    <dgm:cxn modelId="{5C275DAB-2F83-41FF-BA81-12DBA61C9790}" type="presParOf" srcId="{02E01E7E-734F-4972-890D-7E071E90A0A2}" destId="{5B8C4543-73DF-4C84-9252-53FEF534AEC6}" srcOrd="0" destOrd="0" presId="urn:microsoft.com/office/officeart/2005/8/layout/vList3"/>
    <dgm:cxn modelId="{014300D9-9737-4A97-AA90-B52C88274C3B}" type="presParOf" srcId="{02E01E7E-734F-4972-890D-7E071E90A0A2}" destId="{71E6F543-FA23-43B1-8350-144CCEC04A2D}" srcOrd="1" destOrd="0" presId="urn:microsoft.com/office/officeart/2005/8/layout/vList3"/>
    <dgm:cxn modelId="{A3D06331-042F-4776-AEC6-68968331F2C7}" type="presParOf" srcId="{55756416-3DC6-4454-9E02-DE3E609530C3}" destId="{791CF482-4C60-49B2-8DFB-F26FD20B8DB2}" srcOrd="15" destOrd="0" presId="urn:microsoft.com/office/officeart/2005/8/layout/vList3"/>
    <dgm:cxn modelId="{CA456A3F-19F0-47BB-8426-10D857307294}" type="presParOf" srcId="{55756416-3DC6-4454-9E02-DE3E609530C3}" destId="{138A02EA-C424-42A1-A17A-1FE1A60F87C5}" srcOrd="16" destOrd="0" presId="urn:microsoft.com/office/officeart/2005/8/layout/vList3"/>
    <dgm:cxn modelId="{6094A8DA-48A2-4E05-BD90-4A185293B285}" type="presParOf" srcId="{138A02EA-C424-42A1-A17A-1FE1A60F87C5}" destId="{31762900-604D-4BEC-98A8-DB073509324B}" srcOrd="0" destOrd="0" presId="urn:microsoft.com/office/officeart/2005/8/layout/vList3"/>
    <dgm:cxn modelId="{A200669C-AB56-43FC-B9B7-FC5B703127DC}" type="presParOf" srcId="{138A02EA-C424-42A1-A17A-1FE1A60F87C5}" destId="{BF3D4254-F6DB-4C33-93CC-11D5C5561CA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B5C14-B65B-4D22-81A3-08C99403E5E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1242D3A-AC97-4A16-AD21-2A27FDDE16A0}">
      <dgm:prSet phldrT="[Текст]" custT="1"/>
      <dgm:spPr>
        <a:solidFill>
          <a:schemeClr val="accent3">
            <a:lumMod val="75000"/>
          </a:schemeClr>
        </a:solidFill>
        <a:ln w="3175"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2023 год закончено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695</a:t>
          </a:r>
          <a:r>
            <a:rPr lang="ru-RU" sz="1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процедур ЭКО (план не менее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414 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процедур за счет средств ОМС), принято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172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родов после ЭКО, родилось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 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детей. Эффективность процедуры в целом по региону составляет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40,2%. 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(по РФ-35,5%)</a:t>
          </a:r>
          <a:endParaRPr lang="ru-RU" sz="11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CC5C77-743E-4AA3-8A1A-248F2FBB77C3}" type="parTrans" cxnId="{E0D16E24-73D0-4CC6-975C-943951A12AB4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0262B-E139-4A21-A02A-A74EA9A8C83C}" type="sibTrans" cxnId="{E0D16E24-73D0-4CC6-975C-943951A12AB4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6ECB06-9569-4B41-9718-E01EFD7953CC}">
      <dgm:prSet custT="1"/>
      <dgm:spPr>
        <a:solidFill>
          <a:schemeClr val="accent3">
            <a:lumMod val="60000"/>
            <a:lumOff val="40000"/>
          </a:schemeClr>
        </a:solidFill>
        <a:ln w="3175"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Доабортное консультирование в 2023 году прошли 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97,7%</a:t>
          </a:r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из числа обратившихся по поводу прерывания беременности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6BA7C4-D3EF-4D39-8E31-EAD4248D118F}" type="parTrans" cxnId="{D6B01D03-401B-4159-B868-6584031046DD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120C30-845F-4DC1-93FF-B0BB9BC865AD}" type="sibTrans" cxnId="{D6B01D03-401B-4159-B868-6584031046DD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BDBB2-8304-48F1-837B-13F2A542BFDE}">
      <dgm:prSet custT="1"/>
      <dgm:spPr>
        <a:solidFill>
          <a:schemeClr val="accent3">
            <a:lumMod val="40000"/>
            <a:lumOff val="60000"/>
          </a:schemeClr>
        </a:solidFill>
        <a:ln w="3175"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 проконсультированных женщин сохранили беременность 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44,0%</a:t>
          </a:r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(в 2022 году беременность сохранили 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42,0%</a:t>
          </a:r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E8E220-A284-4725-8268-80EF29E46C44}" type="parTrans" cxnId="{118A4796-AECE-47D1-A942-791445CDA1D3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8D98BA-E684-4A6B-B3E2-C914588B69AD}" type="sibTrans" cxnId="{118A4796-AECE-47D1-A942-791445CDA1D3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FCB11B-35C6-440E-ABF4-803F0947D84D}">
      <dgm:prSet custT="1"/>
      <dgm:spPr>
        <a:solidFill>
          <a:schemeClr val="accent3">
            <a:lumMod val="20000"/>
            <a:lumOff val="80000"/>
          </a:schemeClr>
        </a:solidFill>
        <a:ln w="3175"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2023 году осмотрено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21852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подростка. Выявлено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1636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подростков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(7,5%) 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патологией репродуктивной системы, в. т. ч.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889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подростков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(4,1%)</a:t>
          </a:r>
          <a:r>
            <a: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 впервые жизни установленными диагнозами.</a:t>
          </a:r>
          <a:endParaRPr lang="ru-RU" sz="11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CEAA14-A2BC-442E-8C47-0465A55EB05A}" type="parTrans" cxnId="{6B282BE0-01F4-4417-BED7-CCE80D5451B5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0ADFB2-8ED1-4D1D-A1C5-8ECD444F96AB}" type="sibTrans" cxnId="{6B282BE0-01F4-4417-BED7-CCE80D5451B5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5DD2-499E-4EEF-8261-BED11CFE4F99}" type="pres">
      <dgm:prSet presAssocID="{8D9B5C14-B65B-4D22-81A3-08C99403E5EE}" presName="CompostProcess" presStyleCnt="0">
        <dgm:presLayoutVars>
          <dgm:dir/>
          <dgm:resizeHandles val="exact"/>
        </dgm:presLayoutVars>
      </dgm:prSet>
      <dgm:spPr/>
    </dgm:pt>
    <dgm:pt modelId="{373CB9B9-21D1-40FA-91A5-948AFD0E0FBA}" type="pres">
      <dgm:prSet presAssocID="{8D9B5C14-B65B-4D22-81A3-08C99403E5EE}" presName="arrow" presStyleLbl="bgShp" presStyleIdx="0" presStyleCn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E1665ADE-A4FA-4D4E-A8CF-D2EB8DC267B1}" type="pres">
      <dgm:prSet presAssocID="{8D9B5C14-B65B-4D22-81A3-08C99403E5EE}" presName="linearProcess" presStyleCnt="0"/>
      <dgm:spPr/>
    </dgm:pt>
    <dgm:pt modelId="{A2990122-C236-40B4-AABF-5A53C967CAEB}" type="pres">
      <dgm:prSet presAssocID="{E1242D3A-AC97-4A16-AD21-2A27FDDE16A0}" presName="textNode" presStyleLbl="node1" presStyleIdx="0" presStyleCnt="4" custScaleX="121653" custScaleY="118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E573A-75BE-4857-A49E-DD69795CA084}" type="pres">
      <dgm:prSet presAssocID="{4790262B-E139-4A21-A02A-A74EA9A8C83C}" presName="sibTrans" presStyleCnt="0"/>
      <dgm:spPr/>
    </dgm:pt>
    <dgm:pt modelId="{A9B50454-F08C-4376-B049-622E081FFC7A}" type="pres">
      <dgm:prSet presAssocID="{666ECB06-9569-4B41-9718-E01EFD7953CC}" presName="textNode" presStyleLbl="node1" presStyleIdx="1" presStyleCnt="4" custScaleX="109456" custScaleY="118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25FE9-47C4-4CB7-B811-C9DE7F243AF5}" type="pres">
      <dgm:prSet presAssocID="{DF120C30-845F-4DC1-93FF-B0BB9BC865AD}" presName="sibTrans" presStyleCnt="0"/>
      <dgm:spPr/>
    </dgm:pt>
    <dgm:pt modelId="{F1CD525F-8D6A-4B57-AE8E-26645FCD1E33}" type="pres">
      <dgm:prSet presAssocID="{35EBDBB2-8304-48F1-837B-13F2A542BFDE}" presName="textNode" presStyleLbl="node1" presStyleIdx="2" presStyleCnt="4" custScaleX="109456" custScaleY="118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3D2C2-557F-48CC-91B5-6D45DC071DC7}" type="pres">
      <dgm:prSet presAssocID="{DA8D98BA-E684-4A6B-B3E2-C914588B69AD}" presName="sibTrans" presStyleCnt="0"/>
      <dgm:spPr/>
    </dgm:pt>
    <dgm:pt modelId="{92EC8EAA-77F6-4836-9443-12938CE3C2C8}" type="pres">
      <dgm:prSet presAssocID="{89FCB11B-35C6-440E-ABF4-803F0947D84D}" presName="textNode" presStyleLbl="node1" presStyleIdx="3" presStyleCnt="4" custScaleX="109456" custScaleY="118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07AF07-7726-445A-8EE5-16B5FD7A1D84}" type="presOf" srcId="{35EBDBB2-8304-48F1-837B-13F2A542BFDE}" destId="{F1CD525F-8D6A-4B57-AE8E-26645FCD1E33}" srcOrd="0" destOrd="0" presId="urn:microsoft.com/office/officeart/2005/8/layout/hProcess9"/>
    <dgm:cxn modelId="{F2929525-AD86-4AA2-94CB-0022D1C0B13C}" type="presOf" srcId="{666ECB06-9569-4B41-9718-E01EFD7953CC}" destId="{A9B50454-F08C-4376-B049-622E081FFC7A}" srcOrd="0" destOrd="0" presId="urn:microsoft.com/office/officeart/2005/8/layout/hProcess9"/>
    <dgm:cxn modelId="{41959FF6-A005-46A9-894F-A22C15283936}" type="presOf" srcId="{E1242D3A-AC97-4A16-AD21-2A27FDDE16A0}" destId="{A2990122-C236-40B4-AABF-5A53C967CAEB}" srcOrd="0" destOrd="0" presId="urn:microsoft.com/office/officeart/2005/8/layout/hProcess9"/>
    <dgm:cxn modelId="{1E5CF52F-C1DB-4191-9791-A479C74178AC}" type="presOf" srcId="{8D9B5C14-B65B-4D22-81A3-08C99403E5EE}" destId="{0D9B5DD2-499E-4EEF-8261-BED11CFE4F99}" srcOrd="0" destOrd="0" presId="urn:microsoft.com/office/officeart/2005/8/layout/hProcess9"/>
    <dgm:cxn modelId="{8B56F360-8A60-4005-9066-4F631EDBF3BD}" type="presOf" srcId="{89FCB11B-35C6-440E-ABF4-803F0947D84D}" destId="{92EC8EAA-77F6-4836-9443-12938CE3C2C8}" srcOrd="0" destOrd="0" presId="urn:microsoft.com/office/officeart/2005/8/layout/hProcess9"/>
    <dgm:cxn modelId="{D6B01D03-401B-4159-B868-6584031046DD}" srcId="{8D9B5C14-B65B-4D22-81A3-08C99403E5EE}" destId="{666ECB06-9569-4B41-9718-E01EFD7953CC}" srcOrd="1" destOrd="0" parTransId="{8B6BA7C4-D3EF-4D39-8E31-EAD4248D118F}" sibTransId="{DF120C30-845F-4DC1-93FF-B0BB9BC865AD}"/>
    <dgm:cxn modelId="{6B282BE0-01F4-4417-BED7-CCE80D5451B5}" srcId="{8D9B5C14-B65B-4D22-81A3-08C99403E5EE}" destId="{89FCB11B-35C6-440E-ABF4-803F0947D84D}" srcOrd="3" destOrd="0" parTransId="{D4CEAA14-A2BC-442E-8C47-0465A55EB05A}" sibTransId="{A40ADFB2-8ED1-4D1D-A1C5-8ECD444F96AB}"/>
    <dgm:cxn modelId="{118A4796-AECE-47D1-A942-791445CDA1D3}" srcId="{8D9B5C14-B65B-4D22-81A3-08C99403E5EE}" destId="{35EBDBB2-8304-48F1-837B-13F2A542BFDE}" srcOrd="2" destOrd="0" parTransId="{56E8E220-A284-4725-8268-80EF29E46C44}" sibTransId="{DA8D98BA-E684-4A6B-B3E2-C914588B69AD}"/>
    <dgm:cxn modelId="{E0D16E24-73D0-4CC6-975C-943951A12AB4}" srcId="{8D9B5C14-B65B-4D22-81A3-08C99403E5EE}" destId="{E1242D3A-AC97-4A16-AD21-2A27FDDE16A0}" srcOrd="0" destOrd="0" parTransId="{A1CC5C77-743E-4AA3-8A1A-248F2FBB77C3}" sibTransId="{4790262B-E139-4A21-A02A-A74EA9A8C83C}"/>
    <dgm:cxn modelId="{AB22035E-9040-488F-A75E-768CA816D1A1}" type="presParOf" srcId="{0D9B5DD2-499E-4EEF-8261-BED11CFE4F99}" destId="{373CB9B9-21D1-40FA-91A5-948AFD0E0FBA}" srcOrd="0" destOrd="0" presId="urn:microsoft.com/office/officeart/2005/8/layout/hProcess9"/>
    <dgm:cxn modelId="{B961DE40-0298-406A-A2D8-E3739025EC0B}" type="presParOf" srcId="{0D9B5DD2-499E-4EEF-8261-BED11CFE4F99}" destId="{E1665ADE-A4FA-4D4E-A8CF-D2EB8DC267B1}" srcOrd="1" destOrd="0" presId="urn:microsoft.com/office/officeart/2005/8/layout/hProcess9"/>
    <dgm:cxn modelId="{3F04E6E9-2751-48BE-B42F-7C8F7B66AFDF}" type="presParOf" srcId="{E1665ADE-A4FA-4D4E-A8CF-D2EB8DC267B1}" destId="{A2990122-C236-40B4-AABF-5A53C967CAEB}" srcOrd="0" destOrd="0" presId="urn:microsoft.com/office/officeart/2005/8/layout/hProcess9"/>
    <dgm:cxn modelId="{375BE439-9DE4-4079-B9D1-1701ABEE9542}" type="presParOf" srcId="{E1665ADE-A4FA-4D4E-A8CF-D2EB8DC267B1}" destId="{773E573A-75BE-4857-A49E-DD69795CA084}" srcOrd="1" destOrd="0" presId="urn:microsoft.com/office/officeart/2005/8/layout/hProcess9"/>
    <dgm:cxn modelId="{2ED80988-B7F1-4F06-BA9A-88088802D51C}" type="presParOf" srcId="{E1665ADE-A4FA-4D4E-A8CF-D2EB8DC267B1}" destId="{A9B50454-F08C-4376-B049-622E081FFC7A}" srcOrd="2" destOrd="0" presId="urn:microsoft.com/office/officeart/2005/8/layout/hProcess9"/>
    <dgm:cxn modelId="{4B984588-C085-4215-A49C-FA798B551747}" type="presParOf" srcId="{E1665ADE-A4FA-4D4E-A8CF-D2EB8DC267B1}" destId="{B4A25FE9-47C4-4CB7-B811-C9DE7F243AF5}" srcOrd="3" destOrd="0" presId="urn:microsoft.com/office/officeart/2005/8/layout/hProcess9"/>
    <dgm:cxn modelId="{634D0A6D-8C15-4ADC-8AF2-1BBEF7732055}" type="presParOf" srcId="{E1665ADE-A4FA-4D4E-A8CF-D2EB8DC267B1}" destId="{F1CD525F-8D6A-4B57-AE8E-26645FCD1E33}" srcOrd="4" destOrd="0" presId="urn:microsoft.com/office/officeart/2005/8/layout/hProcess9"/>
    <dgm:cxn modelId="{D3995FC7-CC93-4CD5-9B44-CAC8B026E6F7}" type="presParOf" srcId="{E1665ADE-A4FA-4D4E-A8CF-D2EB8DC267B1}" destId="{0C83D2C2-557F-48CC-91B5-6D45DC071DC7}" srcOrd="5" destOrd="0" presId="urn:microsoft.com/office/officeart/2005/8/layout/hProcess9"/>
    <dgm:cxn modelId="{6CF6A950-C646-43C7-B184-E73A2E2E8C8B}" type="presParOf" srcId="{E1665ADE-A4FA-4D4E-A8CF-D2EB8DC267B1}" destId="{92EC8EAA-77F6-4836-9443-12938CE3C2C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29A293-5F4A-4818-A47C-804A0F3A1A72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94B80-4CE1-468D-8A22-2DD09677E438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Снижение показателей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C12399-F737-48FC-AAD6-0D15E0F06BBB}" type="parTrans" cxnId="{3F866A29-A36F-4BC4-BAE2-CA7E19892D8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F30404-ED23-43D2-A786-4B51A08261B2}" type="sibTrans" cxnId="{3F866A29-A36F-4BC4-BAE2-CA7E19892D8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6A12C-C3F1-4C0A-BEEE-3FBF47A8B9FF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системы кровообращения – на 62 человека (с 3364 до 3302 человека или с 432,3 на 100 тыс. населения до 429,6 на 100 тыс. населения);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CC8F08-21CF-4197-BF59-8233ADD57DD1}" type="parTrans" cxnId="{0B7BFF14-2180-49C2-830C-0805CE8D5FA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95AAD0-A3A0-4627-8D02-FD9ADAFD032D}" type="sibTrans" cxnId="{0B7BFF14-2180-49C2-830C-0805CE8D5FA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ED5910-9525-414E-BAC0-6EE13985009A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показателей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E74A4-816B-4709-8716-66FFA8C723BA}" type="parTrans" cxnId="{29D0E7E7-C85D-4D59-B14C-5DB9175CEB5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3CC591-BC90-4D00-8664-4B2359D7FA34}" type="sibTrans" cxnId="{29D0E7E7-C85D-4D59-B14C-5DB9175CEB5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F1C3A1-B7DF-47D1-9B91-6ED24B8B1806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внешних причин – на 161 человека (с 737 человек до 898 человек или с 94,7 на 100 тыс. населения до 116,8 на 100 тыс. населения)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F1278-3E4F-4E2F-B87A-0EBEC90CE996}" type="parTrans" cxnId="{F35A51F7-C85F-413A-B0B2-5F2616E1B4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D16085-42AB-43C9-B9D3-5EA298E90484}" type="sibTrans" cxnId="{F35A51F7-C85F-413A-B0B2-5F2616E1B4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6B66D-E95A-44CB-B470-E2D9EA3AB1B4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эндокринной системы – на 118 человек (с 553 человек до 671 человека или с 71,1 на 100 тыс. населения до 87,3 на 100 тыс. населения)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73F7EE-9423-4509-8367-9010B89F227D}" type="parTrans" cxnId="{371DFDB7-6AC8-4C59-BF0B-838F980307E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15E070-9744-4D01-8CCC-2DB7536CDD19}" type="sibTrans" cxnId="{371DFDB7-6AC8-4C59-BF0B-838F980307E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6D1E8-AF77-4448-AEC8-C3E8DBA9815E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новообразований – на 33 человека (с 1305 человек до 1272 человек или с 167,7 на 100 тыс. населения до 165,5 на 100 тыс. населения);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01C7D-DC9E-4EC0-9CBB-43C954853DC5}" type="parTrans" cxnId="{ABA816CE-B2E8-459B-AD2D-7298ADFCA70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DC7476-B994-48A6-8D64-5010FDF34C16}" type="sibTrans" cxnId="{ABA816CE-B2E8-459B-AD2D-7298ADFCA70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DE0CFE-7E8C-4D01-9287-A5C0F0C756A0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нервной системы – на 110 человек (с 1778 до 1668 человек или с 228,5 на 100 тыс. населения, до 217,0 на 100 тыс. населения);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A32C5D-0FF1-4FA9-9E5E-AE4641772C07}" type="parTrans" cxnId="{66510718-0B2C-4A92-BA0E-04AB485C09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825336-DA40-4C3C-AA72-F62A0FECACF0}" type="sibTrans" cxnId="{66510718-0B2C-4A92-BA0E-04AB485C09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6484CE-7886-4909-A995-F4F67F624182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органов дыхания на 119 чел. (с 417 до 298 человек или с 53,6 на 100 тыс. населения до 38,8 на 100 тыс. населения).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67A1AD-4FDA-406E-8F4A-AD291F87C3AD}" type="parTrans" cxnId="{293B3E13-79E6-4B07-8B77-602DDEE7A1A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6536B-930A-492A-AB38-DE932BAE2C4A}" type="sibTrans" cxnId="{293B3E13-79E6-4B07-8B77-602DDEE7A1A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3B687E-84C8-4565-AF02-4EEC97DE1D1A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органов пищеварения – на 45 человек (с 578 до 533 человек или с 74,3 на 100 тыс. населения до 69,3 на 100 тыс. населения);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3DBA4C-77BA-4A1F-82B8-F2AB4DD89134}" type="parTrans" cxnId="{43955E3F-070D-40EF-98F0-3BF850FE7C8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825993-93B3-41F7-88E6-91740B6E704F}" type="sibTrans" cxnId="{43955E3F-070D-40EF-98F0-3BF850FE7C8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B9EB9-891B-48A1-B35B-FFC31E2CFC1B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новой коронавирусной инфекции, вызванной COVID-19 на 674 чел. (с 733 до 59 человек или с 94,2 на 100 тыс. населения до 7,7 на 100 тыс. населения);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C2BC62-DCBD-4EAF-941E-4A7CDBE60AD7}" type="parTrans" cxnId="{B76B46E2-DEBB-4E4D-BE32-AB0E2B0B49D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4DDDAE-96ED-41AD-ABB7-FA238F5C34D3}" type="sibTrans" cxnId="{B76B46E2-DEBB-4E4D-BE32-AB0E2B0B49D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38403-F11B-468F-A204-6BAFA5FD4F7D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психических расстройств и расстройств поведения на 48 человек (с 231 до 183 человек или с 29,7 на 100 тыс. населения до 23,8 на 100 тыс. населения);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9F1DED-B499-491B-ABFA-B0C807D8A90F}" type="parTrans" cxnId="{DD78FA0E-1A72-4695-A106-B7EBEF1592B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46FDAB-276B-4048-95B7-02EBBA10C846}" type="sibTrans" cxnId="{DD78FA0E-1A72-4695-A106-B7EBEF1592B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73686F-C6FA-43FF-BD37-E5231E4CEAB5}">
      <dgm:prSet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симптомов, признаков и отклонений нормы, выявленных при клинических и лабораторных исследованиях, не классифицированных в других рубриках – на 364 человека с 1368 до 1004 человека или с 175,8 на 100 тыс. населения до 130,6 на 100 тыс. населения).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A49EE-BCD8-42F6-A60A-300A3F041AB5}" type="parTrans" cxnId="{CA79CA5A-F267-4E42-AE33-3A9DAAC7369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840825-97CE-4E41-B838-44D49C01F480}" type="sibTrans" cxnId="{CA79CA5A-F267-4E42-AE33-3A9DAAC7369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13A9C-1FA9-4531-A0B3-B3F0740C0832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мочеполовой системы – на 24 человека (с 66 человек до 90 человек или с 8,5 на 100 тыс. населения до 11,7 на 100 тыс. населения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83C0AA-0CBD-42F2-B24F-D5F74E1FFB0D}" type="parTrans" cxnId="{46623F35-A19A-4F30-ACA3-88D211CC55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DC715E-9F45-4FDD-8D08-A0B34BEED707}" type="sibTrans" cxnId="{46623F35-A19A-4F30-ACA3-88D211CC55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A25D8-2260-43F2-ACE3-922FD6ED8D7C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некоторых инфекционных и паразитарных болезней – на 8 человек (с 48 человек до 56 человек или с 6,2 на 100 тыс. населения до 7,3 на 100 тыс. населения)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F9D74D-DA6C-46E1-B3E0-B45B603DDF39}" type="parTrans" cxnId="{D606B4EB-FF74-4725-97E5-42C7DF27F84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85FA8E-D19E-4823-A0EE-2101AEBF213D}" type="sibTrans" cxnId="{D606B4EB-FF74-4725-97E5-42C7DF27F84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9C9FF-B9E8-4633-89C6-930147EEF51E}" type="pres">
      <dgm:prSet presAssocID="{3D29A293-5F4A-4818-A47C-804A0F3A1A72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95175BD-8FED-4A99-8C6B-FF3B425A442D}" type="pres">
      <dgm:prSet presAssocID="{4D194B80-4CE1-468D-8A22-2DD09677E438}" presName="root" presStyleCnt="0">
        <dgm:presLayoutVars>
          <dgm:chMax/>
          <dgm:chPref/>
        </dgm:presLayoutVars>
      </dgm:prSet>
      <dgm:spPr/>
    </dgm:pt>
    <dgm:pt modelId="{AF7BA556-99D7-434B-B679-BA4F1DCBB76E}" type="pres">
      <dgm:prSet presAssocID="{4D194B80-4CE1-468D-8A22-2DD09677E438}" presName="rootComposite" presStyleCnt="0">
        <dgm:presLayoutVars/>
      </dgm:prSet>
      <dgm:spPr/>
    </dgm:pt>
    <dgm:pt modelId="{8A899380-9D14-434B-B191-4B726736F688}" type="pres">
      <dgm:prSet presAssocID="{4D194B80-4CE1-468D-8A22-2DD09677E438}" presName="ParentAccent" presStyleLbl="alignNode1" presStyleIdx="0" presStyleCnt="2" custScaleX="183822" custLinFactNeighborX="-938" custLinFactNeighborY="-95216"/>
      <dgm:spPr>
        <a:solidFill>
          <a:schemeClr val="accent3"/>
        </a:solidFill>
        <a:ln>
          <a:solidFill>
            <a:schemeClr val="accent3"/>
          </a:solidFill>
        </a:ln>
      </dgm:spPr>
    </dgm:pt>
    <dgm:pt modelId="{0357510E-C19B-4432-8036-5A8C8F9FD396}" type="pres">
      <dgm:prSet presAssocID="{4D194B80-4CE1-468D-8A22-2DD09677E438}" presName="ParentSmallAccent" presStyleLbl="fgAcc1" presStyleIdx="0" presStyleCnt="2" custLinFactX="-230554" custLinFactY="-82262" custLinFactNeighborX="-300000" custLinFactNeighborY="-100000"/>
      <dgm:spPr>
        <a:ln>
          <a:solidFill>
            <a:schemeClr val="accent3">
              <a:lumMod val="50000"/>
            </a:schemeClr>
          </a:solidFill>
        </a:ln>
      </dgm:spPr>
    </dgm:pt>
    <dgm:pt modelId="{F5778C64-F04D-4331-A6CB-046601EEDC81}" type="pres">
      <dgm:prSet presAssocID="{4D194B80-4CE1-468D-8A22-2DD09677E438}" presName="Parent" presStyleLbl="revTx" presStyleIdx="0" presStyleCnt="14" custScaleX="160708" custLinFactNeighborX="5261" custLinFactNeighborY="1825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ECEE8-63FC-4732-A215-5C48F77923A8}" type="pres">
      <dgm:prSet presAssocID="{4D194B80-4CE1-468D-8A22-2DD09677E438}" presName="childShape" presStyleCnt="0">
        <dgm:presLayoutVars>
          <dgm:chMax val="0"/>
          <dgm:chPref val="0"/>
        </dgm:presLayoutVars>
      </dgm:prSet>
      <dgm:spPr/>
    </dgm:pt>
    <dgm:pt modelId="{FAF309C5-F94F-447A-A87E-BA97B33B2823}" type="pres">
      <dgm:prSet presAssocID="{2126A12C-C3F1-4C0A-BEEE-3FBF47A8B9FF}" presName="childComposite" presStyleCnt="0">
        <dgm:presLayoutVars>
          <dgm:chMax val="0"/>
          <dgm:chPref val="0"/>
        </dgm:presLayoutVars>
      </dgm:prSet>
      <dgm:spPr/>
    </dgm:pt>
    <dgm:pt modelId="{30E18990-5B5E-4CB6-80FA-EA1F289207F9}" type="pres">
      <dgm:prSet presAssocID="{2126A12C-C3F1-4C0A-BEEE-3FBF47A8B9FF}" presName="ChildAccent" presStyleLbl="solidFgAcc1" presStyleIdx="0" presStyleCnt="12" custLinFactX="-300000" custLinFactY="-57314" custLinFactNeighborX="-338891" custLinFactNeighborY="-100000"/>
      <dgm:spPr>
        <a:ln>
          <a:solidFill>
            <a:schemeClr val="accent3">
              <a:lumMod val="50000"/>
            </a:schemeClr>
          </a:solidFill>
        </a:ln>
      </dgm:spPr>
    </dgm:pt>
    <dgm:pt modelId="{02382556-A705-4215-8829-3550083627EC}" type="pres">
      <dgm:prSet presAssocID="{2126A12C-C3F1-4C0A-BEEE-3FBF47A8B9FF}" presName="Child" presStyleLbl="revTx" presStyleIdx="1" presStyleCnt="14" custScaleX="219270" custLinFactNeighborX="13274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1A99A-1698-41CC-8412-C33165EF8465}" type="pres">
      <dgm:prSet presAssocID="{32C6D1E8-AF77-4448-AEC8-C3E8DBA9815E}" presName="childComposite" presStyleCnt="0">
        <dgm:presLayoutVars>
          <dgm:chMax val="0"/>
          <dgm:chPref val="0"/>
        </dgm:presLayoutVars>
      </dgm:prSet>
      <dgm:spPr/>
    </dgm:pt>
    <dgm:pt modelId="{EE145B42-9A9F-4F82-921F-B4B6355111A6}" type="pres">
      <dgm:prSet presAssocID="{32C6D1E8-AF77-4448-AEC8-C3E8DBA9815E}" presName="ChildAccent" presStyleLbl="solidFgAcc1" presStyleIdx="1" presStyleCnt="12" custLinFactX="-300000" custLinFactY="-57314" custLinFactNeighborX="-338891" custLinFactNeighborY="-100000"/>
      <dgm:spPr>
        <a:ln>
          <a:solidFill>
            <a:schemeClr val="accent3">
              <a:lumMod val="50000"/>
            </a:schemeClr>
          </a:solidFill>
        </a:ln>
      </dgm:spPr>
    </dgm:pt>
    <dgm:pt modelId="{731CBB13-CE53-4556-BBD6-992E2E9EE39F}" type="pres">
      <dgm:prSet presAssocID="{32C6D1E8-AF77-4448-AEC8-C3E8DBA9815E}" presName="Child" presStyleLbl="revTx" presStyleIdx="2" presStyleCnt="14" custScaleX="219270" custLinFactNeighborX="13274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0F8A4-0E0E-4A43-8F07-4A80934802DD}" type="pres">
      <dgm:prSet presAssocID="{F8DE0CFE-7E8C-4D01-9287-A5C0F0C756A0}" presName="childComposite" presStyleCnt="0">
        <dgm:presLayoutVars>
          <dgm:chMax val="0"/>
          <dgm:chPref val="0"/>
        </dgm:presLayoutVars>
      </dgm:prSet>
      <dgm:spPr/>
    </dgm:pt>
    <dgm:pt modelId="{03AD6A4D-23C9-462C-902C-6E657EF2E8D3}" type="pres">
      <dgm:prSet presAssocID="{F8DE0CFE-7E8C-4D01-9287-A5C0F0C756A0}" presName="ChildAccent" presStyleLbl="solidFgAcc1" presStyleIdx="2" presStyleCnt="12" custLinFactX="-300000" custLinFactY="-57314" custLinFactNeighborX="-338891" custLinFactNeighborY="-100000"/>
      <dgm:spPr>
        <a:ln>
          <a:solidFill>
            <a:schemeClr val="accent3">
              <a:lumMod val="50000"/>
            </a:schemeClr>
          </a:solidFill>
        </a:ln>
      </dgm:spPr>
    </dgm:pt>
    <dgm:pt modelId="{5AF70869-BBBB-4196-A8CA-0186C29CFD50}" type="pres">
      <dgm:prSet presAssocID="{F8DE0CFE-7E8C-4D01-9287-A5C0F0C756A0}" presName="Child" presStyleLbl="revTx" presStyleIdx="3" presStyleCnt="14" custScaleX="219270" custLinFactNeighborX="13274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7894B-6684-42CA-8D76-0A4C247B77C1}" type="pres">
      <dgm:prSet presAssocID="{1C6484CE-7886-4909-A995-F4F67F624182}" presName="childComposite" presStyleCnt="0">
        <dgm:presLayoutVars>
          <dgm:chMax val="0"/>
          <dgm:chPref val="0"/>
        </dgm:presLayoutVars>
      </dgm:prSet>
      <dgm:spPr/>
    </dgm:pt>
    <dgm:pt modelId="{BF182FB8-4E30-4B59-8102-67304E38DD87}" type="pres">
      <dgm:prSet presAssocID="{1C6484CE-7886-4909-A995-F4F67F624182}" presName="ChildAccent" presStyleLbl="solidFgAcc1" presStyleIdx="3" presStyleCnt="12" custLinFactX="-300000" custLinFactY="-57314" custLinFactNeighborX="-338891" custLinFactNeighborY="-100000"/>
      <dgm:spPr>
        <a:ln>
          <a:solidFill>
            <a:schemeClr val="accent3">
              <a:lumMod val="50000"/>
            </a:schemeClr>
          </a:solidFill>
        </a:ln>
      </dgm:spPr>
    </dgm:pt>
    <dgm:pt modelId="{AE4FBA12-BAD3-4EAD-9F3B-0F6AB203CF06}" type="pres">
      <dgm:prSet presAssocID="{1C6484CE-7886-4909-A995-F4F67F624182}" presName="Child" presStyleLbl="revTx" presStyleIdx="4" presStyleCnt="14" custScaleX="219270" custLinFactNeighborX="13274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6BC28-3EF1-42C1-AB2A-79C649707789}" type="pres">
      <dgm:prSet presAssocID="{B93B687E-84C8-4565-AF02-4EEC97DE1D1A}" presName="childComposite" presStyleCnt="0">
        <dgm:presLayoutVars>
          <dgm:chMax val="0"/>
          <dgm:chPref val="0"/>
        </dgm:presLayoutVars>
      </dgm:prSet>
      <dgm:spPr/>
    </dgm:pt>
    <dgm:pt modelId="{DA04B3C2-DF9D-4644-B1DE-D2FCA8B364BC}" type="pres">
      <dgm:prSet presAssocID="{B93B687E-84C8-4565-AF02-4EEC97DE1D1A}" presName="ChildAccent" presStyleLbl="solidFgAcc1" presStyleIdx="4" presStyleCnt="12" custLinFactX="-300000" custLinFactY="-57314" custLinFactNeighborX="-338891" custLinFactNeighborY="-100000"/>
      <dgm:spPr>
        <a:ln>
          <a:solidFill>
            <a:schemeClr val="accent3">
              <a:lumMod val="50000"/>
            </a:schemeClr>
          </a:solidFill>
        </a:ln>
      </dgm:spPr>
    </dgm:pt>
    <dgm:pt modelId="{46CC1A00-9FB2-4232-AF39-A0188DE0215C}" type="pres">
      <dgm:prSet presAssocID="{B93B687E-84C8-4565-AF02-4EEC97DE1D1A}" presName="Child" presStyleLbl="revTx" presStyleIdx="5" presStyleCnt="14" custScaleX="219270" custLinFactNeighborX="13274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F0867-F6D4-49A2-BA1C-F14E61116C34}" type="pres">
      <dgm:prSet presAssocID="{317B9EB9-891B-48A1-B35B-FFC31E2CFC1B}" presName="childComposite" presStyleCnt="0">
        <dgm:presLayoutVars>
          <dgm:chMax val="0"/>
          <dgm:chPref val="0"/>
        </dgm:presLayoutVars>
      </dgm:prSet>
      <dgm:spPr/>
    </dgm:pt>
    <dgm:pt modelId="{14182B03-6CBE-43F7-9DA7-9EE33BCF0D4F}" type="pres">
      <dgm:prSet presAssocID="{317B9EB9-891B-48A1-B35B-FFC31E2CFC1B}" presName="ChildAccent" presStyleLbl="solidFgAcc1" presStyleIdx="5" presStyleCnt="12" custLinFactX="-300000" custLinFactY="-57314" custLinFactNeighborX="-338891" custLinFactNeighborY="-100000"/>
      <dgm:spPr>
        <a:ln>
          <a:solidFill>
            <a:schemeClr val="accent3">
              <a:lumMod val="50000"/>
            </a:schemeClr>
          </a:solidFill>
        </a:ln>
      </dgm:spPr>
    </dgm:pt>
    <dgm:pt modelId="{500F6619-CF49-4303-9B67-7BE2866E609F}" type="pres">
      <dgm:prSet presAssocID="{317B9EB9-891B-48A1-B35B-FFC31E2CFC1B}" presName="Child" presStyleLbl="revTx" presStyleIdx="6" presStyleCnt="14" custScaleX="219270" custLinFactNeighborX="13274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5CDA9-5CD8-4300-A2A3-FA94368DF32E}" type="pres">
      <dgm:prSet presAssocID="{D4F38403-F11B-468F-A204-6BAFA5FD4F7D}" presName="childComposite" presStyleCnt="0">
        <dgm:presLayoutVars>
          <dgm:chMax val="0"/>
          <dgm:chPref val="0"/>
        </dgm:presLayoutVars>
      </dgm:prSet>
      <dgm:spPr/>
    </dgm:pt>
    <dgm:pt modelId="{D999BE2C-A236-4D0D-BDB4-1A66CA94F257}" type="pres">
      <dgm:prSet presAssocID="{D4F38403-F11B-468F-A204-6BAFA5FD4F7D}" presName="ChildAccent" presStyleLbl="solidFgAcc1" presStyleIdx="6" presStyleCnt="12" custLinFactX="-300000" custLinFactY="-57314" custLinFactNeighborX="-338891" custLinFactNeighborY="-100000"/>
      <dgm:spPr>
        <a:ln>
          <a:solidFill>
            <a:schemeClr val="accent3">
              <a:lumMod val="50000"/>
            </a:schemeClr>
          </a:solidFill>
        </a:ln>
      </dgm:spPr>
    </dgm:pt>
    <dgm:pt modelId="{607A6678-B325-4AEF-9FE0-FF43588A4D69}" type="pres">
      <dgm:prSet presAssocID="{D4F38403-F11B-468F-A204-6BAFA5FD4F7D}" presName="Child" presStyleLbl="revTx" presStyleIdx="7" presStyleCnt="14" custScaleX="219270" custLinFactNeighborX="13662" custLinFactNeighborY="-527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DCF81-9BF4-407C-9307-FF2AC36D9898}" type="pres">
      <dgm:prSet presAssocID="{A173686F-C6FA-43FF-BD37-E5231E4CEAB5}" presName="childComposite" presStyleCnt="0">
        <dgm:presLayoutVars>
          <dgm:chMax val="0"/>
          <dgm:chPref val="0"/>
        </dgm:presLayoutVars>
      </dgm:prSet>
      <dgm:spPr/>
    </dgm:pt>
    <dgm:pt modelId="{C31DA790-6DCC-456B-9A8E-4CF6E2F49002}" type="pres">
      <dgm:prSet presAssocID="{A173686F-C6FA-43FF-BD37-E5231E4CEAB5}" presName="ChildAccent" presStyleLbl="solidFgAcc1" presStyleIdx="7" presStyleCnt="12" custLinFactX="-300000" custLinFactY="-57314" custLinFactNeighborX="-338891" custLinFactNeighborY="-100000"/>
      <dgm:spPr>
        <a:ln>
          <a:solidFill>
            <a:schemeClr val="accent3">
              <a:lumMod val="50000"/>
            </a:schemeClr>
          </a:solidFill>
        </a:ln>
      </dgm:spPr>
    </dgm:pt>
    <dgm:pt modelId="{C285277B-8EF4-4EA9-9C88-E0FA10E1F4D3}" type="pres">
      <dgm:prSet presAssocID="{A173686F-C6FA-43FF-BD37-E5231E4CEAB5}" presName="Child" presStyleLbl="revTx" presStyleIdx="8" presStyleCnt="14" custScaleX="219270" custLinFactNeighborX="13274" custLinFactNeighborY="-295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0B30D-4547-4743-B2BD-CE0C476F32A0}" type="pres">
      <dgm:prSet presAssocID="{9CED5910-9525-414E-BAC0-6EE13985009A}" presName="root" presStyleCnt="0">
        <dgm:presLayoutVars>
          <dgm:chMax/>
          <dgm:chPref/>
        </dgm:presLayoutVars>
      </dgm:prSet>
      <dgm:spPr/>
    </dgm:pt>
    <dgm:pt modelId="{F7FC4E3B-B1E9-4CE6-AB18-1B2DCF26470B}" type="pres">
      <dgm:prSet presAssocID="{9CED5910-9525-414E-BAC0-6EE13985009A}" presName="rootComposite" presStyleCnt="0">
        <dgm:presLayoutVars/>
      </dgm:prSet>
      <dgm:spPr/>
    </dgm:pt>
    <dgm:pt modelId="{C88CA81E-6A4F-4F56-BCAC-AA4A80E33512}" type="pres">
      <dgm:prSet presAssocID="{9CED5910-9525-414E-BAC0-6EE13985009A}" presName="ParentAccent" presStyleLbl="alignNode1" presStyleIdx="1" presStyleCnt="2" custScaleX="172209" custLinFactNeighborX="7079" custLinFactNeighborY="-92930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7209224C-8B8D-44F1-B25E-13D879ED55EE}" type="pres">
      <dgm:prSet presAssocID="{9CED5910-9525-414E-BAC0-6EE13985009A}" presName="ParentSmallAccent" presStyleLbl="fgAcc1" presStyleIdx="1" presStyleCnt="2" custLinFactX="-148832" custLinFactY="-82577" custLinFactNeighborX="-200000" custLinFactNeighborY="-100000"/>
      <dgm:spPr>
        <a:ln>
          <a:solidFill>
            <a:schemeClr val="accent2"/>
          </a:solidFill>
        </a:ln>
      </dgm:spPr>
    </dgm:pt>
    <dgm:pt modelId="{EC23120D-4A52-4744-8ECF-376C9630C6D8}" type="pres">
      <dgm:prSet presAssocID="{9CED5910-9525-414E-BAC0-6EE13985009A}" presName="Parent" presStyleLbl="revTx" presStyleIdx="9" presStyleCnt="14" custLinFactNeighborX="6924" custLinFactNeighborY="2325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5785D-FF8A-405B-89A5-C19CAA374A36}" type="pres">
      <dgm:prSet presAssocID="{9CED5910-9525-414E-BAC0-6EE13985009A}" presName="childShape" presStyleCnt="0">
        <dgm:presLayoutVars>
          <dgm:chMax val="0"/>
          <dgm:chPref val="0"/>
        </dgm:presLayoutVars>
      </dgm:prSet>
      <dgm:spPr/>
    </dgm:pt>
    <dgm:pt modelId="{A9A50054-0B69-4138-B23F-8E2418177DAF}" type="pres">
      <dgm:prSet presAssocID="{4DF1C3A1-B7DF-47D1-9B91-6ED24B8B1806}" presName="childComposite" presStyleCnt="0">
        <dgm:presLayoutVars>
          <dgm:chMax val="0"/>
          <dgm:chPref val="0"/>
        </dgm:presLayoutVars>
      </dgm:prSet>
      <dgm:spPr/>
    </dgm:pt>
    <dgm:pt modelId="{81053AE3-C0B9-46FA-9B5D-820BAB13B357}" type="pres">
      <dgm:prSet presAssocID="{4DF1C3A1-B7DF-47D1-9B91-6ED24B8B1806}" presName="ChildAccent" presStyleLbl="solidFgAcc1" presStyleIdx="8" presStyleCnt="12" custLinFactX="-137767" custLinFactY="-52398" custLinFactNeighborX="-200000" custLinFactNeighborY="-100000"/>
      <dgm:spPr>
        <a:ln>
          <a:solidFill>
            <a:schemeClr val="accent2"/>
          </a:solidFill>
        </a:ln>
      </dgm:spPr>
    </dgm:pt>
    <dgm:pt modelId="{F7E2B33C-E331-4DBD-95F5-537C7A4D9239}" type="pres">
      <dgm:prSet presAssocID="{4DF1C3A1-B7DF-47D1-9B91-6ED24B8B1806}" presName="Child" presStyleLbl="revTx" presStyleIdx="10" presStyleCnt="14" custScaleX="191774" custLinFactNeighborX="19099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38487-0C9A-47C2-9E9B-222AC1E9E726}" type="pres">
      <dgm:prSet presAssocID="{8296B66D-E95A-44CB-B470-E2D9EA3AB1B4}" presName="childComposite" presStyleCnt="0">
        <dgm:presLayoutVars>
          <dgm:chMax val="0"/>
          <dgm:chPref val="0"/>
        </dgm:presLayoutVars>
      </dgm:prSet>
      <dgm:spPr/>
    </dgm:pt>
    <dgm:pt modelId="{2BA89B8C-4AA1-42CD-935E-D2565B2A1F42}" type="pres">
      <dgm:prSet presAssocID="{8296B66D-E95A-44CB-B470-E2D9EA3AB1B4}" presName="ChildAccent" presStyleLbl="solidFgAcc1" presStyleIdx="9" presStyleCnt="12" custLinFactX="-137767" custLinFactY="-52398" custLinFactNeighborX="-200000" custLinFactNeighborY="-100000"/>
      <dgm:spPr>
        <a:ln>
          <a:solidFill>
            <a:schemeClr val="accent2"/>
          </a:solidFill>
        </a:ln>
      </dgm:spPr>
    </dgm:pt>
    <dgm:pt modelId="{FBF8FB9F-0364-4AA0-86C2-0D1F0D502FED}" type="pres">
      <dgm:prSet presAssocID="{8296B66D-E95A-44CB-B470-E2D9EA3AB1B4}" presName="Child" presStyleLbl="revTx" presStyleIdx="11" presStyleCnt="14" custScaleX="191774" custLinFactNeighborX="19099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1D8EA-DCC6-431A-AA44-AABFC89B6321}" type="pres">
      <dgm:prSet presAssocID="{CD913A9C-1FA9-4531-A0B3-B3F0740C0832}" presName="childComposite" presStyleCnt="0">
        <dgm:presLayoutVars>
          <dgm:chMax val="0"/>
          <dgm:chPref val="0"/>
        </dgm:presLayoutVars>
      </dgm:prSet>
      <dgm:spPr/>
    </dgm:pt>
    <dgm:pt modelId="{F60E1442-5D3E-4764-A105-A4A557CB7296}" type="pres">
      <dgm:prSet presAssocID="{CD913A9C-1FA9-4531-A0B3-B3F0740C0832}" presName="ChildAccent" presStyleLbl="solidFgAcc1" presStyleIdx="10" presStyleCnt="12" custLinFactX="-137767" custLinFactY="-52398" custLinFactNeighborX="-200000" custLinFactNeighborY="-100000"/>
      <dgm:spPr>
        <a:ln>
          <a:solidFill>
            <a:schemeClr val="accent2"/>
          </a:solidFill>
        </a:ln>
      </dgm:spPr>
    </dgm:pt>
    <dgm:pt modelId="{A53F2E95-B5EC-46B5-A861-57DF54297D75}" type="pres">
      <dgm:prSet presAssocID="{CD913A9C-1FA9-4531-A0B3-B3F0740C0832}" presName="Child" presStyleLbl="revTx" presStyleIdx="12" presStyleCnt="14" custScaleX="191774" custLinFactNeighborX="19099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AE927-9585-47FE-8493-E7E99045580F}" type="pres">
      <dgm:prSet presAssocID="{49EA25D8-2260-43F2-ACE3-922FD6ED8D7C}" presName="childComposite" presStyleCnt="0">
        <dgm:presLayoutVars>
          <dgm:chMax val="0"/>
          <dgm:chPref val="0"/>
        </dgm:presLayoutVars>
      </dgm:prSet>
      <dgm:spPr/>
    </dgm:pt>
    <dgm:pt modelId="{D8A1AF93-E8CA-4B80-A90A-DDE0C388E2C5}" type="pres">
      <dgm:prSet presAssocID="{49EA25D8-2260-43F2-ACE3-922FD6ED8D7C}" presName="ChildAccent" presStyleLbl="solidFgAcc1" presStyleIdx="11" presStyleCnt="12" custLinFactX="-137767" custLinFactY="-52398" custLinFactNeighborX="-200000" custLinFactNeighborY="-100000"/>
      <dgm:spPr>
        <a:ln>
          <a:solidFill>
            <a:schemeClr val="accent2"/>
          </a:solidFill>
        </a:ln>
      </dgm:spPr>
    </dgm:pt>
    <dgm:pt modelId="{8B055D07-B504-47E9-BE4E-B91143FA0023}" type="pres">
      <dgm:prSet presAssocID="{49EA25D8-2260-43F2-ACE3-922FD6ED8D7C}" presName="Child" presStyleLbl="revTx" presStyleIdx="13" presStyleCnt="14" custScaleX="191774" custLinFactNeighborX="19099" custLinFactNeighborY="-63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3B3E13-79E6-4B07-8B77-602DDEE7A1A4}" srcId="{4D194B80-4CE1-468D-8A22-2DD09677E438}" destId="{1C6484CE-7886-4909-A995-F4F67F624182}" srcOrd="3" destOrd="0" parTransId="{AA67A1AD-4FDA-406E-8F4A-AD291F87C3AD}" sibTransId="{38C6536B-930A-492A-AB38-DE932BAE2C4A}"/>
    <dgm:cxn modelId="{1953E470-E44A-4943-B816-E7114D219C64}" type="presOf" srcId="{49EA25D8-2260-43F2-ACE3-922FD6ED8D7C}" destId="{8B055D07-B504-47E9-BE4E-B91143FA0023}" srcOrd="0" destOrd="0" presId="urn:microsoft.com/office/officeart/2008/layout/SquareAccentList"/>
    <dgm:cxn modelId="{43955E3F-070D-40EF-98F0-3BF850FE7C85}" srcId="{4D194B80-4CE1-468D-8A22-2DD09677E438}" destId="{B93B687E-84C8-4565-AF02-4EEC97DE1D1A}" srcOrd="4" destOrd="0" parTransId="{383DBA4C-77BA-4A1F-82B8-F2AB4DD89134}" sibTransId="{0D825993-93B3-41F7-88E6-91740B6E704F}"/>
    <dgm:cxn modelId="{E58285B2-3AA4-4225-A43C-AFAC82CDC12E}" type="presOf" srcId="{CD913A9C-1FA9-4531-A0B3-B3F0740C0832}" destId="{A53F2E95-B5EC-46B5-A861-57DF54297D75}" srcOrd="0" destOrd="0" presId="urn:microsoft.com/office/officeart/2008/layout/SquareAccentList"/>
    <dgm:cxn modelId="{ABA816CE-B2E8-459B-AD2D-7298ADFCA70C}" srcId="{4D194B80-4CE1-468D-8A22-2DD09677E438}" destId="{32C6D1E8-AF77-4448-AEC8-C3E8DBA9815E}" srcOrd="1" destOrd="0" parTransId="{0B301C7D-DC9E-4EC0-9CBB-43C954853DC5}" sibTransId="{E9DC7476-B994-48A6-8D64-5010FDF34C16}"/>
    <dgm:cxn modelId="{3F4AD57F-3371-4430-9B10-0F6054BAEFB6}" type="presOf" srcId="{3D29A293-5F4A-4818-A47C-804A0F3A1A72}" destId="{0E69C9FF-B9E8-4633-89C6-930147EEF51E}" srcOrd="0" destOrd="0" presId="urn:microsoft.com/office/officeart/2008/layout/SquareAccentList"/>
    <dgm:cxn modelId="{371DFDB7-6AC8-4C59-BF0B-838F980307E9}" srcId="{9CED5910-9525-414E-BAC0-6EE13985009A}" destId="{8296B66D-E95A-44CB-B470-E2D9EA3AB1B4}" srcOrd="1" destOrd="0" parTransId="{4973F7EE-9423-4509-8367-9010B89F227D}" sibTransId="{7B15E070-9744-4D01-8CCC-2DB7536CDD19}"/>
    <dgm:cxn modelId="{46623F35-A19A-4F30-ACA3-88D211CC551D}" srcId="{9CED5910-9525-414E-BAC0-6EE13985009A}" destId="{CD913A9C-1FA9-4531-A0B3-B3F0740C0832}" srcOrd="2" destOrd="0" parTransId="{5D83C0AA-0CBD-42F2-B24F-D5F74E1FFB0D}" sibTransId="{C0DC715E-9F45-4FDD-8D08-A0B34BEED707}"/>
    <dgm:cxn modelId="{82294EF8-417E-49A6-95DB-F5DBD1B4EA14}" type="presOf" srcId="{8296B66D-E95A-44CB-B470-E2D9EA3AB1B4}" destId="{FBF8FB9F-0364-4AA0-86C2-0D1F0D502FED}" srcOrd="0" destOrd="0" presId="urn:microsoft.com/office/officeart/2008/layout/SquareAccentList"/>
    <dgm:cxn modelId="{D606B4EB-FF74-4725-97E5-42C7DF27F849}" srcId="{9CED5910-9525-414E-BAC0-6EE13985009A}" destId="{49EA25D8-2260-43F2-ACE3-922FD6ED8D7C}" srcOrd="3" destOrd="0" parTransId="{22F9D74D-DA6C-46E1-B3E0-B45B603DDF39}" sibTransId="{0485FA8E-D19E-4823-A0EE-2101AEBF213D}"/>
    <dgm:cxn modelId="{F35A51F7-C85F-413A-B0B2-5F2616E1B425}" srcId="{9CED5910-9525-414E-BAC0-6EE13985009A}" destId="{4DF1C3A1-B7DF-47D1-9B91-6ED24B8B1806}" srcOrd="0" destOrd="0" parTransId="{789F1278-3E4F-4E2F-B87A-0EBEC90CE996}" sibTransId="{A2D16085-42AB-43C9-B9D3-5EA298E90484}"/>
    <dgm:cxn modelId="{F9583487-12AD-4489-A292-BB47BDE0CE43}" type="presOf" srcId="{A173686F-C6FA-43FF-BD37-E5231E4CEAB5}" destId="{C285277B-8EF4-4EA9-9C88-E0FA10E1F4D3}" srcOrd="0" destOrd="0" presId="urn:microsoft.com/office/officeart/2008/layout/SquareAccentList"/>
    <dgm:cxn modelId="{B76B46E2-DEBB-4E4D-BE32-AB0E2B0B49DE}" srcId="{4D194B80-4CE1-468D-8A22-2DD09677E438}" destId="{317B9EB9-891B-48A1-B35B-FFC31E2CFC1B}" srcOrd="5" destOrd="0" parTransId="{EEC2BC62-DCBD-4EAF-941E-4A7CDBE60AD7}" sibTransId="{3D4DDDAE-96ED-41AD-ABB7-FA238F5C34D3}"/>
    <dgm:cxn modelId="{29D0E7E7-C85D-4D59-B14C-5DB9175CEB59}" srcId="{3D29A293-5F4A-4818-A47C-804A0F3A1A72}" destId="{9CED5910-9525-414E-BAC0-6EE13985009A}" srcOrd="1" destOrd="0" parTransId="{EBFE74A4-816B-4709-8716-66FFA8C723BA}" sibTransId="{683CC591-BC90-4D00-8664-4B2359D7FA34}"/>
    <dgm:cxn modelId="{9D1A212B-2D6A-4C80-BD46-7B47280A95F1}" type="presOf" srcId="{32C6D1E8-AF77-4448-AEC8-C3E8DBA9815E}" destId="{731CBB13-CE53-4556-BBD6-992E2E9EE39F}" srcOrd="0" destOrd="0" presId="urn:microsoft.com/office/officeart/2008/layout/SquareAccentList"/>
    <dgm:cxn modelId="{DD78FA0E-1A72-4695-A106-B7EBEF1592B0}" srcId="{4D194B80-4CE1-468D-8A22-2DD09677E438}" destId="{D4F38403-F11B-468F-A204-6BAFA5FD4F7D}" srcOrd="6" destOrd="0" parTransId="{6D9F1DED-B499-491B-ABFA-B0C807D8A90F}" sibTransId="{6346FDAB-276B-4048-95B7-02EBBA10C846}"/>
    <dgm:cxn modelId="{14340CA9-AF92-4712-B98F-CD797115A343}" type="presOf" srcId="{9CED5910-9525-414E-BAC0-6EE13985009A}" destId="{EC23120D-4A52-4744-8ECF-376C9630C6D8}" srcOrd="0" destOrd="0" presId="urn:microsoft.com/office/officeart/2008/layout/SquareAccentList"/>
    <dgm:cxn modelId="{CA79CA5A-F267-4E42-AE33-3A9DAAC73693}" srcId="{4D194B80-4CE1-468D-8A22-2DD09677E438}" destId="{A173686F-C6FA-43FF-BD37-E5231E4CEAB5}" srcOrd="7" destOrd="0" parTransId="{025A49EE-BCD8-42F6-A60A-300A3F041AB5}" sibTransId="{C5840825-97CE-4E41-B838-44D49C01F480}"/>
    <dgm:cxn modelId="{362C1DE0-5477-4F0B-A2C2-A2E864006381}" type="presOf" srcId="{317B9EB9-891B-48A1-B35B-FFC31E2CFC1B}" destId="{500F6619-CF49-4303-9B67-7BE2866E609F}" srcOrd="0" destOrd="0" presId="urn:microsoft.com/office/officeart/2008/layout/SquareAccentList"/>
    <dgm:cxn modelId="{C96B6751-3004-4C16-AC2D-8E08ED9824FF}" type="presOf" srcId="{F8DE0CFE-7E8C-4D01-9287-A5C0F0C756A0}" destId="{5AF70869-BBBB-4196-A8CA-0186C29CFD50}" srcOrd="0" destOrd="0" presId="urn:microsoft.com/office/officeart/2008/layout/SquareAccentList"/>
    <dgm:cxn modelId="{E13FEFAF-A642-4040-9A5F-B195FBE9F665}" type="presOf" srcId="{4D194B80-4CE1-468D-8A22-2DD09677E438}" destId="{F5778C64-F04D-4331-A6CB-046601EEDC81}" srcOrd="0" destOrd="0" presId="urn:microsoft.com/office/officeart/2008/layout/SquareAccentList"/>
    <dgm:cxn modelId="{0B7BFF14-2180-49C2-830C-0805CE8D5FA7}" srcId="{4D194B80-4CE1-468D-8A22-2DD09677E438}" destId="{2126A12C-C3F1-4C0A-BEEE-3FBF47A8B9FF}" srcOrd="0" destOrd="0" parTransId="{5DCC8F08-21CF-4197-BF59-8233ADD57DD1}" sibTransId="{A395AAD0-A3A0-4627-8D02-FD9ADAFD032D}"/>
    <dgm:cxn modelId="{3F866A29-A36F-4BC4-BAE2-CA7E19892D83}" srcId="{3D29A293-5F4A-4818-A47C-804A0F3A1A72}" destId="{4D194B80-4CE1-468D-8A22-2DD09677E438}" srcOrd="0" destOrd="0" parTransId="{FEC12399-F737-48FC-AAD6-0D15E0F06BBB}" sibTransId="{BEF30404-ED23-43D2-A786-4B51A08261B2}"/>
    <dgm:cxn modelId="{05384958-6BB2-4A46-9129-567CA71ADDBD}" type="presOf" srcId="{D4F38403-F11B-468F-A204-6BAFA5FD4F7D}" destId="{607A6678-B325-4AEF-9FE0-FF43588A4D69}" srcOrd="0" destOrd="0" presId="urn:microsoft.com/office/officeart/2008/layout/SquareAccentList"/>
    <dgm:cxn modelId="{66510718-0B2C-4A92-BA0E-04AB485C099A}" srcId="{4D194B80-4CE1-468D-8A22-2DD09677E438}" destId="{F8DE0CFE-7E8C-4D01-9287-A5C0F0C756A0}" srcOrd="2" destOrd="0" parTransId="{A5A32C5D-0FF1-4FA9-9E5E-AE4641772C07}" sibTransId="{D1825336-DA40-4C3C-AA72-F62A0FECACF0}"/>
    <dgm:cxn modelId="{FD7A8D32-0C70-45CC-BF79-05E7E4B807B1}" type="presOf" srcId="{2126A12C-C3F1-4C0A-BEEE-3FBF47A8B9FF}" destId="{02382556-A705-4215-8829-3550083627EC}" srcOrd="0" destOrd="0" presId="urn:microsoft.com/office/officeart/2008/layout/SquareAccentList"/>
    <dgm:cxn modelId="{C75B4A5C-CA9A-45E0-A0F2-F9EAE8B2464D}" type="presOf" srcId="{B93B687E-84C8-4565-AF02-4EEC97DE1D1A}" destId="{46CC1A00-9FB2-4232-AF39-A0188DE0215C}" srcOrd="0" destOrd="0" presId="urn:microsoft.com/office/officeart/2008/layout/SquareAccentList"/>
    <dgm:cxn modelId="{230CC4AA-C942-4492-BDFC-E4B17465577A}" type="presOf" srcId="{4DF1C3A1-B7DF-47D1-9B91-6ED24B8B1806}" destId="{F7E2B33C-E331-4DBD-95F5-537C7A4D9239}" srcOrd="0" destOrd="0" presId="urn:microsoft.com/office/officeart/2008/layout/SquareAccentList"/>
    <dgm:cxn modelId="{D2908F0B-DA73-43E3-9B8C-A04943DABEC4}" type="presOf" srcId="{1C6484CE-7886-4909-A995-F4F67F624182}" destId="{AE4FBA12-BAD3-4EAD-9F3B-0F6AB203CF06}" srcOrd="0" destOrd="0" presId="urn:microsoft.com/office/officeart/2008/layout/SquareAccentList"/>
    <dgm:cxn modelId="{966DF787-D452-4F92-A579-4E7538D8F0DF}" type="presParOf" srcId="{0E69C9FF-B9E8-4633-89C6-930147EEF51E}" destId="{A95175BD-8FED-4A99-8C6B-FF3B425A442D}" srcOrd="0" destOrd="0" presId="urn:microsoft.com/office/officeart/2008/layout/SquareAccentList"/>
    <dgm:cxn modelId="{FB982BD7-6808-485C-8AEF-D9CD7715BC68}" type="presParOf" srcId="{A95175BD-8FED-4A99-8C6B-FF3B425A442D}" destId="{AF7BA556-99D7-434B-B679-BA4F1DCBB76E}" srcOrd="0" destOrd="0" presId="urn:microsoft.com/office/officeart/2008/layout/SquareAccentList"/>
    <dgm:cxn modelId="{B40A129F-305E-40D1-9BFB-62C8DCF1F175}" type="presParOf" srcId="{AF7BA556-99D7-434B-B679-BA4F1DCBB76E}" destId="{8A899380-9D14-434B-B191-4B726736F688}" srcOrd="0" destOrd="0" presId="urn:microsoft.com/office/officeart/2008/layout/SquareAccentList"/>
    <dgm:cxn modelId="{51C49694-B19F-4EC4-BC19-5FF1EA53D01F}" type="presParOf" srcId="{AF7BA556-99D7-434B-B679-BA4F1DCBB76E}" destId="{0357510E-C19B-4432-8036-5A8C8F9FD396}" srcOrd="1" destOrd="0" presId="urn:microsoft.com/office/officeart/2008/layout/SquareAccentList"/>
    <dgm:cxn modelId="{E9F9A92C-6C34-4752-B047-FEFA5AF38BC0}" type="presParOf" srcId="{AF7BA556-99D7-434B-B679-BA4F1DCBB76E}" destId="{F5778C64-F04D-4331-A6CB-046601EEDC81}" srcOrd="2" destOrd="0" presId="urn:microsoft.com/office/officeart/2008/layout/SquareAccentList"/>
    <dgm:cxn modelId="{FA0B7618-DE69-4585-AD71-69FD562DD258}" type="presParOf" srcId="{A95175BD-8FED-4A99-8C6B-FF3B425A442D}" destId="{6A8ECEE8-63FC-4732-A215-5C48F77923A8}" srcOrd="1" destOrd="0" presId="urn:microsoft.com/office/officeart/2008/layout/SquareAccentList"/>
    <dgm:cxn modelId="{61D78B63-C986-4A7A-9846-16ECEBA9CF8E}" type="presParOf" srcId="{6A8ECEE8-63FC-4732-A215-5C48F77923A8}" destId="{FAF309C5-F94F-447A-A87E-BA97B33B2823}" srcOrd="0" destOrd="0" presId="urn:microsoft.com/office/officeart/2008/layout/SquareAccentList"/>
    <dgm:cxn modelId="{45222176-0B3F-448B-843B-7D2BD2B04FD1}" type="presParOf" srcId="{FAF309C5-F94F-447A-A87E-BA97B33B2823}" destId="{30E18990-5B5E-4CB6-80FA-EA1F289207F9}" srcOrd="0" destOrd="0" presId="urn:microsoft.com/office/officeart/2008/layout/SquareAccentList"/>
    <dgm:cxn modelId="{23FB7D19-083D-45A3-B9F9-3D0662720BC3}" type="presParOf" srcId="{FAF309C5-F94F-447A-A87E-BA97B33B2823}" destId="{02382556-A705-4215-8829-3550083627EC}" srcOrd="1" destOrd="0" presId="urn:microsoft.com/office/officeart/2008/layout/SquareAccentList"/>
    <dgm:cxn modelId="{74CB6155-0BB6-4972-B319-07978CEB8516}" type="presParOf" srcId="{6A8ECEE8-63FC-4732-A215-5C48F77923A8}" destId="{5A31A99A-1698-41CC-8412-C33165EF8465}" srcOrd="1" destOrd="0" presId="urn:microsoft.com/office/officeart/2008/layout/SquareAccentList"/>
    <dgm:cxn modelId="{334026AC-9007-4CDF-8519-AE6876A51CFE}" type="presParOf" srcId="{5A31A99A-1698-41CC-8412-C33165EF8465}" destId="{EE145B42-9A9F-4F82-921F-B4B6355111A6}" srcOrd="0" destOrd="0" presId="urn:microsoft.com/office/officeart/2008/layout/SquareAccentList"/>
    <dgm:cxn modelId="{1A549441-91FE-412A-9C0D-B035963495E5}" type="presParOf" srcId="{5A31A99A-1698-41CC-8412-C33165EF8465}" destId="{731CBB13-CE53-4556-BBD6-992E2E9EE39F}" srcOrd="1" destOrd="0" presId="urn:microsoft.com/office/officeart/2008/layout/SquareAccentList"/>
    <dgm:cxn modelId="{A0217182-752A-400F-8162-66460F27BB44}" type="presParOf" srcId="{6A8ECEE8-63FC-4732-A215-5C48F77923A8}" destId="{9620F8A4-0E0E-4A43-8F07-4A80934802DD}" srcOrd="2" destOrd="0" presId="urn:microsoft.com/office/officeart/2008/layout/SquareAccentList"/>
    <dgm:cxn modelId="{6978884F-A0A3-41B8-B2B4-E6FABC25E8FE}" type="presParOf" srcId="{9620F8A4-0E0E-4A43-8F07-4A80934802DD}" destId="{03AD6A4D-23C9-462C-902C-6E657EF2E8D3}" srcOrd="0" destOrd="0" presId="urn:microsoft.com/office/officeart/2008/layout/SquareAccentList"/>
    <dgm:cxn modelId="{82574D98-6D9A-4F1C-8BDF-F96274A492D6}" type="presParOf" srcId="{9620F8A4-0E0E-4A43-8F07-4A80934802DD}" destId="{5AF70869-BBBB-4196-A8CA-0186C29CFD50}" srcOrd="1" destOrd="0" presId="urn:microsoft.com/office/officeart/2008/layout/SquareAccentList"/>
    <dgm:cxn modelId="{9ADA149F-7E5B-4173-8CBE-796EF520A90B}" type="presParOf" srcId="{6A8ECEE8-63FC-4732-A215-5C48F77923A8}" destId="{EC77894B-6684-42CA-8D76-0A4C247B77C1}" srcOrd="3" destOrd="0" presId="urn:microsoft.com/office/officeart/2008/layout/SquareAccentList"/>
    <dgm:cxn modelId="{B828CC5E-F069-475D-A07A-C249300EBDDE}" type="presParOf" srcId="{EC77894B-6684-42CA-8D76-0A4C247B77C1}" destId="{BF182FB8-4E30-4B59-8102-67304E38DD87}" srcOrd="0" destOrd="0" presId="urn:microsoft.com/office/officeart/2008/layout/SquareAccentList"/>
    <dgm:cxn modelId="{9BB1A2E9-BEA7-4152-B74B-78754786DEF3}" type="presParOf" srcId="{EC77894B-6684-42CA-8D76-0A4C247B77C1}" destId="{AE4FBA12-BAD3-4EAD-9F3B-0F6AB203CF06}" srcOrd="1" destOrd="0" presId="urn:microsoft.com/office/officeart/2008/layout/SquareAccentList"/>
    <dgm:cxn modelId="{1548E7AD-C4F2-433D-852E-D382A9C4DF43}" type="presParOf" srcId="{6A8ECEE8-63FC-4732-A215-5C48F77923A8}" destId="{E916BC28-3EF1-42C1-AB2A-79C649707789}" srcOrd="4" destOrd="0" presId="urn:microsoft.com/office/officeart/2008/layout/SquareAccentList"/>
    <dgm:cxn modelId="{4308CB8D-4D6E-4078-8F2B-35730D1410EA}" type="presParOf" srcId="{E916BC28-3EF1-42C1-AB2A-79C649707789}" destId="{DA04B3C2-DF9D-4644-B1DE-D2FCA8B364BC}" srcOrd="0" destOrd="0" presId="urn:microsoft.com/office/officeart/2008/layout/SquareAccentList"/>
    <dgm:cxn modelId="{6D406D65-7CE0-4E5A-A4A9-86704D222C45}" type="presParOf" srcId="{E916BC28-3EF1-42C1-AB2A-79C649707789}" destId="{46CC1A00-9FB2-4232-AF39-A0188DE0215C}" srcOrd="1" destOrd="0" presId="urn:microsoft.com/office/officeart/2008/layout/SquareAccentList"/>
    <dgm:cxn modelId="{8095731B-ED09-40D6-B1E1-39D28B777ACE}" type="presParOf" srcId="{6A8ECEE8-63FC-4732-A215-5C48F77923A8}" destId="{850F0867-F6D4-49A2-BA1C-F14E61116C34}" srcOrd="5" destOrd="0" presId="urn:microsoft.com/office/officeart/2008/layout/SquareAccentList"/>
    <dgm:cxn modelId="{F8309783-5295-4798-85E7-6DB749009AFD}" type="presParOf" srcId="{850F0867-F6D4-49A2-BA1C-F14E61116C34}" destId="{14182B03-6CBE-43F7-9DA7-9EE33BCF0D4F}" srcOrd="0" destOrd="0" presId="urn:microsoft.com/office/officeart/2008/layout/SquareAccentList"/>
    <dgm:cxn modelId="{B858F9FC-AF0D-4D2F-A776-A9009FB5BC30}" type="presParOf" srcId="{850F0867-F6D4-49A2-BA1C-F14E61116C34}" destId="{500F6619-CF49-4303-9B67-7BE2866E609F}" srcOrd="1" destOrd="0" presId="urn:microsoft.com/office/officeart/2008/layout/SquareAccentList"/>
    <dgm:cxn modelId="{241D0D58-F3A8-432C-A89E-453714025F85}" type="presParOf" srcId="{6A8ECEE8-63FC-4732-A215-5C48F77923A8}" destId="{F695CDA9-5CD8-4300-A2A3-FA94368DF32E}" srcOrd="6" destOrd="0" presId="urn:microsoft.com/office/officeart/2008/layout/SquareAccentList"/>
    <dgm:cxn modelId="{66BD2C67-F31F-49D4-822D-88C0F99675A8}" type="presParOf" srcId="{F695CDA9-5CD8-4300-A2A3-FA94368DF32E}" destId="{D999BE2C-A236-4D0D-BDB4-1A66CA94F257}" srcOrd="0" destOrd="0" presId="urn:microsoft.com/office/officeart/2008/layout/SquareAccentList"/>
    <dgm:cxn modelId="{E0DEB02E-04B4-491E-ACB8-35E2CD032A08}" type="presParOf" srcId="{F695CDA9-5CD8-4300-A2A3-FA94368DF32E}" destId="{607A6678-B325-4AEF-9FE0-FF43588A4D69}" srcOrd="1" destOrd="0" presId="urn:microsoft.com/office/officeart/2008/layout/SquareAccentList"/>
    <dgm:cxn modelId="{298D370D-B598-41B5-B9E1-B8B41C149684}" type="presParOf" srcId="{6A8ECEE8-63FC-4732-A215-5C48F77923A8}" destId="{C64DCF81-9BF4-407C-9307-FF2AC36D9898}" srcOrd="7" destOrd="0" presId="urn:microsoft.com/office/officeart/2008/layout/SquareAccentList"/>
    <dgm:cxn modelId="{40C94409-F19D-47F7-832C-A2D7295D1A77}" type="presParOf" srcId="{C64DCF81-9BF4-407C-9307-FF2AC36D9898}" destId="{C31DA790-6DCC-456B-9A8E-4CF6E2F49002}" srcOrd="0" destOrd="0" presId="urn:microsoft.com/office/officeart/2008/layout/SquareAccentList"/>
    <dgm:cxn modelId="{591976B7-67AF-4CF2-ABA1-6804104503E3}" type="presParOf" srcId="{C64DCF81-9BF4-407C-9307-FF2AC36D9898}" destId="{C285277B-8EF4-4EA9-9C88-E0FA10E1F4D3}" srcOrd="1" destOrd="0" presId="urn:microsoft.com/office/officeart/2008/layout/SquareAccentList"/>
    <dgm:cxn modelId="{493BDD1C-970A-42F9-ADAD-DED93210D008}" type="presParOf" srcId="{0E69C9FF-B9E8-4633-89C6-930147EEF51E}" destId="{7090B30D-4547-4743-B2BD-CE0C476F32A0}" srcOrd="1" destOrd="0" presId="urn:microsoft.com/office/officeart/2008/layout/SquareAccentList"/>
    <dgm:cxn modelId="{52C2D976-A0E8-48E1-A1D9-F1879C5E9D92}" type="presParOf" srcId="{7090B30D-4547-4743-B2BD-CE0C476F32A0}" destId="{F7FC4E3B-B1E9-4CE6-AB18-1B2DCF26470B}" srcOrd="0" destOrd="0" presId="urn:microsoft.com/office/officeart/2008/layout/SquareAccentList"/>
    <dgm:cxn modelId="{280D0BB7-3F25-41CF-9E10-A1527EDE0672}" type="presParOf" srcId="{F7FC4E3B-B1E9-4CE6-AB18-1B2DCF26470B}" destId="{C88CA81E-6A4F-4F56-BCAC-AA4A80E33512}" srcOrd="0" destOrd="0" presId="urn:microsoft.com/office/officeart/2008/layout/SquareAccentList"/>
    <dgm:cxn modelId="{8D356738-4C45-4687-BFB3-44D84EB8053E}" type="presParOf" srcId="{F7FC4E3B-B1E9-4CE6-AB18-1B2DCF26470B}" destId="{7209224C-8B8D-44F1-B25E-13D879ED55EE}" srcOrd="1" destOrd="0" presId="urn:microsoft.com/office/officeart/2008/layout/SquareAccentList"/>
    <dgm:cxn modelId="{7752EBF4-31A9-47F8-8CCE-0AFF6B9B0050}" type="presParOf" srcId="{F7FC4E3B-B1E9-4CE6-AB18-1B2DCF26470B}" destId="{EC23120D-4A52-4744-8ECF-376C9630C6D8}" srcOrd="2" destOrd="0" presId="urn:microsoft.com/office/officeart/2008/layout/SquareAccentList"/>
    <dgm:cxn modelId="{EADAF307-40CB-48E8-AD1D-A21379DA62B5}" type="presParOf" srcId="{7090B30D-4547-4743-B2BD-CE0C476F32A0}" destId="{4315785D-FF8A-405B-89A5-C19CAA374A36}" srcOrd="1" destOrd="0" presId="urn:microsoft.com/office/officeart/2008/layout/SquareAccentList"/>
    <dgm:cxn modelId="{E6496173-0DBC-43B3-A965-3DE8C3DB2618}" type="presParOf" srcId="{4315785D-FF8A-405B-89A5-C19CAA374A36}" destId="{A9A50054-0B69-4138-B23F-8E2418177DAF}" srcOrd="0" destOrd="0" presId="urn:microsoft.com/office/officeart/2008/layout/SquareAccentList"/>
    <dgm:cxn modelId="{29207C14-C74F-43FE-A847-F99F1DEB0B50}" type="presParOf" srcId="{A9A50054-0B69-4138-B23F-8E2418177DAF}" destId="{81053AE3-C0B9-46FA-9B5D-820BAB13B357}" srcOrd="0" destOrd="0" presId="urn:microsoft.com/office/officeart/2008/layout/SquareAccentList"/>
    <dgm:cxn modelId="{BAC1D151-4C90-4F5D-BF40-DD95226CBED5}" type="presParOf" srcId="{A9A50054-0B69-4138-B23F-8E2418177DAF}" destId="{F7E2B33C-E331-4DBD-95F5-537C7A4D9239}" srcOrd="1" destOrd="0" presId="urn:microsoft.com/office/officeart/2008/layout/SquareAccentList"/>
    <dgm:cxn modelId="{06BBB8CE-86EF-4E67-89D5-C39C6F2B628C}" type="presParOf" srcId="{4315785D-FF8A-405B-89A5-C19CAA374A36}" destId="{08938487-0C9A-47C2-9E9B-222AC1E9E726}" srcOrd="1" destOrd="0" presId="urn:microsoft.com/office/officeart/2008/layout/SquareAccentList"/>
    <dgm:cxn modelId="{9353472A-1899-4D50-8955-FD9F962E65D0}" type="presParOf" srcId="{08938487-0C9A-47C2-9E9B-222AC1E9E726}" destId="{2BA89B8C-4AA1-42CD-935E-D2565B2A1F42}" srcOrd="0" destOrd="0" presId="urn:microsoft.com/office/officeart/2008/layout/SquareAccentList"/>
    <dgm:cxn modelId="{262842DF-F601-4551-AF3E-D10D1425E92A}" type="presParOf" srcId="{08938487-0C9A-47C2-9E9B-222AC1E9E726}" destId="{FBF8FB9F-0364-4AA0-86C2-0D1F0D502FED}" srcOrd="1" destOrd="0" presId="urn:microsoft.com/office/officeart/2008/layout/SquareAccentList"/>
    <dgm:cxn modelId="{BE2FB855-482B-4E79-A51E-C223820390BF}" type="presParOf" srcId="{4315785D-FF8A-405B-89A5-C19CAA374A36}" destId="{7791D8EA-DCC6-431A-AA44-AABFC89B6321}" srcOrd="2" destOrd="0" presId="urn:microsoft.com/office/officeart/2008/layout/SquareAccentList"/>
    <dgm:cxn modelId="{5DC8CEBA-7045-4341-940C-50F0DB1EDF0E}" type="presParOf" srcId="{7791D8EA-DCC6-431A-AA44-AABFC89B6321}" destId="{F60E1442-5D3E-4764-A105-A4A557CB7296}" srcOrd="0" destOrd="0" presId="urn:microsoft.com/office/officeart/2008/layout/SquareAccentList"/>
    <dgm:cxn modelId="{37010CA3-B43C-458A-9328-8C1B2F6C29B3}" type="presParOf" srcId="{7791D8EA-DCC6-431A-AA44-AABFC89B6321}" destId="{A53F2E95-B5EC-46B5-A861-57DF54297D75}" srcOrd="1" destOrd="0" presId="urn:microsoft.com/office/officeart/2008/layout/SquareAccentList"/>
    <dgm:cxn modelId="{B2D9EF45-DC5B-4D17-8C02-2BBEF5A74F6E}" type="presParOf" srcId="{4315785D-FF8A-405B-89A5-C19CAA374A36}" destId="{DD7AE927-9585-47FE-8493-E7E99045580F}" srcOrd="3" destOrd="0" presId="urn:microsoft.com/office/officeart/2008/layout/SquareAccentList"/>
    <dgm:cxn modelId="{9E7878BE-BB60-445F-9CBD-7F5EBA522335}" type="presParOf" srcId="{DD7AE927-9585-47FE-8493-E7E99045580F}" destId="{D8A1AF93-E8CA-4B80-A90A-DDE0C388E2C5}" srcOrd="0" destOrd="0" presId="urn:microsoft.com/office/officeart/2008/layout/SquareAccentList"/>
    <dgm:cxn modelId="{A2C756FD-D21C-497B-9776-627ACA78D52F}" type="presParOf" srcId="{DD7AE927-9585-47FE-8493-E7E99045580F}" destId="{8B055D07-B504-47E9-BE4E-B91143FA002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8D4241-DEEC-4C6F-B248-2BDF4F7DA95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6B262F-0336-4EEC-B7FA-DA0B5418E22D}">
      <dgm:prSet phldrT="[Текст]"/>
      <dgm:spPr>
        <a:solidFill>
          <a:schemeClr val="accent5">
            <a:lumMod val="60000"/>
            <a:lumOff val="40000"/>
          </a:schemeClr>
        </a:solidFill>
        <a:ln w="3175"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Кассовые расходы  на 2023 год составили</a:t>
          </a:r>
        </a:p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9 185,4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 (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99,7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5B8C38-C4CA-472A-B6A7-CAFC2C969AB1}" type="parTrans" cxnId="{774D61B2-05F0-4986-9D33-C60ED901A7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127A9E-3B36-4DA0-BCAB-1281995B42A3}" type="sibTrans" cxnId="{774D61B2-05F0-4986-9D33-C60ED901A7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2E7AC6-5267-4966-8176-57F650BF3B0D}">
      <dgm:prSet phldrT="[Текст]"/>
      <dgm:spPr>
        <a:solidFill>
          <a:schemeClr val="accent5">
            <a:lumMod val="40000"/>
            <a:lumOff val="60000"/>
          </a:schemeClr>
        </a:solidFill>
        <a:ln w="3175"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Средства республиканского бюджета – 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7 156,4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4DB6D-34A1-4136-985E-47DB3D603983}" type="parTrans" cxnId="{09E62226-C6C4-42FC-A5A3-F16640B692FA}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5144E2-2785-4847-96B0-51C634A864C2}" type="sibTrans" cxnId="{09E62226-C6C4-42FC-A5A3-F16640B692F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BC727-AEF3-45F6-B498-13955A6040CF}">
      <dgm:prSet/>
      <dgm:spPr>
        <a:solidFill>
          <a:schemeClr val="accent5">
            <a:lumMod val="40000"/>
            <a:lumOff val="60000"/>
          </a:schemeClr>
        </a:solidFill>
        <a:ln w="3175"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Средства федерального бюджета – 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1 200,3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20E4C-B6F6-457E-9F3C-4DE20F3D591D}" type="parTrans" cxnId="{955C0647-72F6-47D4-B0AE-849B0A3D1FC0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229A25-DE1B-441A-9FDE-E746AAA4859D}" type="sibTrans" cxnId="{955C0647-72F6-47D4-B0AE-849B0A3D1FC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DD373-740B-46A5-971F-71CC9511C9B4}">
      <dgm:prSet/>
      <dgm:spPr>
        <a:solidFill>
          <a:schemeClr val="accent5">
            <a:lumMod val="40000"/>
            <a:lumOff val="60000"/>
          </a:schemeClr>
        </a:solidFill>
        <a:ln w="3175"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Средства от оказания платных услуг и иной приносящей доход деятельности – 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828,7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D15560-D0DF-4268-826A-DDE7A5F5872E}" type="parTrans" cxnId="{56822C03-CC70-45BF-8CA4-EC5A0E9320DC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8AF196-03CD-402D-AEC7-6DC971CF83DA}" type="sibTrans" cxnId="{56822C03-CC70-45BF-8CA4-EC5A0E9320D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BA59E-8CBF-45AC-81F1-2588B7BE1C4E}" type="pres">
      <dgm:prSet presAssocID="{C18D4241-DEEC-4C6F-B248-2BDF4F7DA95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794CA8-35F8-48BE-A76E-4E290868D1FF}" type="pres">
      <dgm:prSet presAssocID="{6F6B262F-0336-4EEC-B7FA-DA0B5418E22D}" presName="hierRoot1" presStyleCnt="0">
        <dgm:presLayoutVars>
          <dgm:hierBranch val="init"/>
        </dgm:presLayoutVars>
      </dgm:prSet>
      <dgm:spPr/>
    </dgm:pt>
    <dgm:pt modelId="{235C3FE0-74FF-4CAD-A287-D29A9D1631A1}" type="pres">
      <dgm:prSet presAssocID="{6F6B262F-0336-4EEC-B7FA-DA0B5418E22D}" presName="rootComposite1" presStyleCnt="0"/>
      <dgm:spPr/>
    </dgm:pt>
    <dgm:pt modelId="{2F0B3405-1C6A-4F55-9B7B-0286D725DEB4}" type="pres">
      <dgm:prSet presAssocID="{6F6B262F-0336-4EEC-B7FA-DA0B5418E22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2DA017-A13C-4CDC-982D-4F9D4191E23E}" type="pres">
      <dgm:prSet presAssocID="{6F6B262F-0336-4EEC-B7FA-DA0B5418E22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E90FB5E-0043-4F7A-BF26-5BD5F750C7A1}" type="pres">
      <dgm:prSet presAssocID="{6F6B262F-0336-4EEC-B7FA-DA0B5418E22D}" presName="hierChild2" presStyleCnt="0"/>
      <dgm:spPr/>
    </dgm:pt>
    <dgm:pt modelId="{DF555349-DAB3-448D-923D-FD19D7E46B22}" type="pres">
      <dgm:prSet presAssocID="{A474DB6D-34A1-4136-985E-47DB3D603983}" presName="Name37" presStyleLbl="parChTrans1D2" presStyleIdx="0" presStyleCnt="3"/>
      <dgm:spPr/>
      <dgm:t>
        <a:bodyPr/>
        <a:lstStyle/>
        <a:p>
          <a:endParaRPr lang="ru-RU"/>
        </a:p>
      </dgm:t>
    </dgm:pt>
    <dgm:pt modelId="{E723D3BB-0F81-4908-823D-BDC31E91F14C}" type="pres">
      <dgm:prSet presAssocID="{282E7AC6-5267-4966-8176-57F650BF3B0D}" presName="hierRoot2" presStyleCnt="0">
        <dgm:presLayoutVars>
          <dgm:hierBranch val="init"/>
        </dgm:presLayoutVars>
      </dgm:prSet>
      <dgm:spPr/>
    </dgm:pt>
    <dgm:pt modelId="{AFD1D291-8E09-4E32-BDAC-43E95019F972}" type="pres">
      <dgm:prSet presAssocID="{282E7AC6-5267-4966-8176-57F650BF3B0D}" presName="rootComposite" presStyleCnt="0"/>
      <dgm:spPr/>
    </dgm:pt>
    <dgm:pt modelId="{8EDEA75A-B11D-4A30-81CE-F4B745B37C2B}" type="pres">
      <dgm:prSet presAssocID="{282E7AC6-5267-4966-8176-57F650BF3B0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E2E347-68C1-4CB1-8CE6-32E1C7438D17}" type="pres">
      <dgm:prSet presAssocID="{282E7AC6-5267-4966-8176-57F650BF3B0D}" presName="rootConnector" presStyleLbl="node2" presStyleIdx="0" presStyleCnt="3"/>
      <dgm:spPr/>
      <dgm:t>
        <a:bodyPr/>
        <a:lstStyle/>
        <a:p>
          <a:endParaRPr lang="ru-RU"/>
        </a:p>
      </dgm:t>
    </dgm:pt>
    <dgm:pt modelId="{67F2D552-1CAA-4711-A40A-154BB9E1F8D3}" type="pres">
      <dgm:prSet presAssocID="{282E7AC6-5267-4966-8176-57F650BF3B0D}" presName="hierChild4" presStyleCnt="0"/>
      <dgm:spPr/>
    </dgm:pt>
    <dgm:pt modelId="{CAB0167F-1408-40DC-999A-6312BD678CB7}" type="pres">
      <dgm:prSet presAssocID="{282E7AC6-5267-4966-8176-57F650BF3B0D}" presName="hierChild5" presStyleCnt="0"/>
      <dgm:spPr/>
    </dgm:pt>
    <dgm:pt modelId="{4E3493E8-B088-4E66-B494-E372CD5E147C}" type="pres">
      <dgm:prSet presAssocID="{70120E4C-B6F6-457E-9F3C-4DE20F3D591D}" presName="Name37" presStyleLbl="parChTrans1D2" presStyleIdx="1" presStyleCnt="3"/>
      <dgm:spPr/>
      <dgm:t>
        <a:bodyPr/>
        <a:lstStyle/>
        <a:p>
          <a:endParaRPr lang="ru-RU"/>
        </a:p>
      </dgm:t>
    </dgm:pt>
    <dgm:pt modelId="{A83FD1C0-30FD-4B14-9203-46E0171CCA81}" type="pres">
      <dgm:prSet presAssocID="{55CBC727-AEF3-45F6-B498-13955A6040CF}" presName="hierRoot2" presStyleCnt="0">
        <dgm:presLayoutVars>
          <dgm:hierBranch val="init"/>
        </dgm:presLayoutVars>
      </dgm:prSet>
      <dgm:spPr/>
    </dgm:pt>
    <dgm:pt modelId="{CCA4598F-5CCC-4C99-ABDA-1FC3E3E5A35C}" type="pres">
      <dgm:prSet presAssocID="{55CBC727-AEF3-45F6-B498-13955A6040CF}" presName="rootComposite" presStyleCnt="0"/>
      <dgm:spPr/>
    </dgm:pt>
    <dgm:pt modelId="{E929CAC4-AD5B-4C04-9697-CBC65FE19212}" type="pres">
      <dgm:prSet presAssocID="{55CBC727-AEF3-45F6-B498-13955A6040C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18CA5E-1FCE-438C-92B7-AC11AABAD23F}" type="pres">
      <dgm:prSet presAssocID="{55CBC727-AEF3-45F6-B498-13955A6040CF}" presName="rootConnector" presStyleLbl="node2" presStyleIdx="1" presStyleCnt="3"/>
      <dgm:spPr/>
      <dgm:t>
        <a:bodyPr/>
        <a:lstStyle/>
        <a:p>
          <a:endParaRPr lang="ru-RU"/>
        </a:p>
      </dgm:t>
    </dgm:pt>
    <dgm:pt modelId="{83D7A18E-FA83-4412-B582-885F43AE81F2}" type="pres">
      <dgm:prSet presAssocID="{55CBC727-AEF3-45F6-B498-13955A6040CF}" presName="hierChild4" presStyleCnt="0"/>
      <dgm:spPr/>
    </dgm:pt>
    <dgm:pt modelId="{946A2AB7-3AFF-473D-A292-1B66F6FBB247}" type="pres">
      <dgm:prSet presAssocID="{55CBC727-AEF3-45F6-B498-13955A6040CF}" presName="hierChild5" presStyleCnt="0"/>
      <dgm:spPr/>
    </dgm:pt>
    <dgm:pt modelId="{82E83A05-576E-49BA-8C40-227748D7C82B}" type="pres">
      <dgm:prSet presAssocID="{A7D15560-D0DF-4268-826A-DDE7A5F5872E}" presName="Name37" presStyleLbl="parChTrans1D2" presStyleIdx="2" presStyleCnt="3"/>
      <dgm:spPr/>
      <dgm:t>
        <a:bodyPr/>
        <a:lstStyle/>
        <a:p>
          <a:endParaRPr lang="ru-RU"/>
        </a:p>
      </dgm:t>
    </dgm:pt>
    <dgm:pt modelId="{B9E53DD6-D833-476E-A5C6-B1FB0E2CD806}" type="pres">
      <dgm:prSet presAssocID="{A3ADD373-740B-46A5-971F-71CC9511C9B4}" presName="hierRoot2" presStyleCnt="0">
        <dgm:presLayoutVars>
          <dgm:hierBranch val="init"/>
        </dgm:presLayoutVars>
      </dgm:prSet>
      <dgm:spPr/>
    </dgm:pt>
    <dgm:pt modelId="{6DFF2661-D755-4685-B91E-F550C9E36A34}" type="pres">
      <dgm:prSet presAssocID="{A3ADD373-740B-46A5-971F-71CC9511C9B4}" presName="rootComposite" presStyleCnt="0"/>
      <dgm:spPr/>
    </dgm:pt>
    <dgm:pt modelId="{F51CC730-09A6-4220-91D1-162CCFB7EF50}" type="pres">
      <dgm:prSet presAssocID="{A3ADD373-740B-46A5-971F-71CC9511C9B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AF6BAA-EE15-43D8-BC5C-5E6071C894C8}" type="pres">
      <dgm:prSet presAssocID="{A3ADD373-740B-46A5-971F-71CC9511C9B4}" presName="rootConnector" presStyleLbl="node2" presStyleIdx="2" presStyleCnt="3"/>
      <dgm:spPr/>
      <dgm:t>
        <a:bodyPr/>
        <a:lstStyle/>
        <a:p>
          <a:endParaRPr lang="ru-RU"/>
        </a:p>
      </dgm:t>
    </dgm:pt>
    <dgm:pt modelId="{4AD7DBAD-BB22-4FCF-BC4A-A6359F09E7A3}" type="pres">
      <dgm:prSet presAssocID="{A3ADD373-740B-46A5-971F-71CC9511C9B4}" presName="hierChild4" presStyleCnt="0"/>
      <dgm:spPr/>
    </dgm:pt>
    <dgm:pt modelId="{98E94671-AF6A-4D1B-BF75-9C6DEA19D1AE}" type="pres">
      <dgm:prSet presAssocID="{A3ADD373-740B-46A5-971F-71CC9511C9B4}" presName="hierChild5" presStyleCnt="0"/>
      <dgm:spPr/>
    </dgm:pt>
    <dgm:pt modelId="{6EEFF12E-A458-42BE-B120-D63786FF8AF3}" type="pres">
      <dgm:prSet presAssocID="{6F6B262F-0336-4EEC-B7FA-DA0B5418E22D}" presName="hierChild3" presStyleCnt="0"/>
      <dgm:spPr/>
    </dgm:pt>
  </dgm:ptLst>
  <dgm:cxnLst>
    <dgm:cxn modelId="{09E62226-C6C4-42FC-A5A3-F16640B692FA}" srcId="{6F6B262F-0336-4EEC-B7FA-DA0B5418E22D}" destId="{282E7AC6-5267-4966-8176-57F650BF3B0D}" srcOrd="0" destOrd="0" parTransId="{A474DB6D-34A1-4136-985E-47DB3D603983}" sibTransId="{585144E2-2785-4847-96B0-51C634A864C2}"/>
    <dgm:cxn modelId="{A736206F-2C50-4F94-921C-2BAF80302C86}" type="presOf" srcId="{A474DB6D-34A1-4136-985E-47DB3D603983}" destId="{DF555349-DAB3-448D-923D-FD19D7E46B22}" srcOrd="0" destOrd="0" presId="urn:microsoft.com/office/officeart/2005/8/layout/orgChart1"/>
    <dgm:cxn modelId="{77E1081E-8D13-49BA-847F-75756B02075B}" type="presOf" srcId="{A3ADD373-740B-46A5-971F-71CC9511C9B4}" destId="{D0AF6BAA-EE15-43D8-BC5C-5E6071C894C8}" srcOrd="1" destOrd="0" presId="urn:microsoft.com/office/officeart/2005/8/layout/orgChart1"/>
    <dgm:cxn modelId="{56822C03-CC70-45BF-8CA4-EC5A0E9320DC}" srcId="{6F6B262F-0336-4EEC-B7FA-DA0B5418E22D}" destId="{A3ADD373-740B-46A5-971F-71CC9511C9B4}" srcOrd="2" destOrd="0" parTransId="{A7D15560-D0DF-4268-826A-DDE7A5F5872E}" sibTransId="{758AF196-03CD-402D-AEC7-6DC971CF83DA}"/>
    <dgm:cxn modelId="{955C0647-72F6-47D4-B0AE-849B0A3D1FC0}" srcId="{6F6B262F-0336-4EEC-B7FA-DA0B5418E22D}" destId="{55CBC727-AEF3-45F6-B498-13955A6040CF}" srcOrd="1" destOrd="0" parTransId="{70120E4C-B6F6-457E-9F3C-4DE20F3D591D}" sibTransId="{B5229A25-DE1B-441A-9FDE-E746AAA4859D}"/>
    <dgm:cxn modelId="{016FC0AE-FF19-4426-A0E7-2EF404721951}" type="presOf" srcId="{6F6B262F-0336-4EEC-B7FA-DA0B5418E22D}" destId="{AD2DA017-A13C-4CDC-982D-4F9D4191E23E}" srcOrd="1" destOrd="0" presId="urn:microsoft.com/office/officeart/2005/8/layout/orgChart1"/>
    <dgm:cxn modelId="{E94A44FE-C847-4DB6-941B-0A24CEE4F97F}" type="presOf" srcId="{282E7AC6-5267-4966-8176-57F650BF3B0D}" destId="{15E2E347-68C1-4CB1-8CE6-32E1C7438D17}" srcOrd="1" destOrd="0" presId="urn:microsoft.com/office/officeart/2005/8/layout/orgChart1"/>
    <dgm:cxn modelId="{15840B18-C10D-4F25-BEFE-920EAA161B8B}" type="presOf" srcId="{A7D15560-D0DF-4268-826A-DDE7A5F5872E}" destId="{82E83A05-576E-49BA-8C40-227748D7C82B}" srcOrd="0" destOrd="0" presId="urn:microsoft.com/office/officeart/2005/8/layout/orgChart1"/>
    <dgm:cxn modelId="{7B928B0A-C577-4114-B68A-A3C818B548EC}" type="presOf" srcId="{C18D4241-DEEC-4C6F-B248-2BDF4F7DA954}" destId="{203BA59E-8CBF-45AC-81F1-2588B7BE1C4E}" srcOrd="0" destOrd="0" presId="urn:microsoft.com/office/officeart/2005/8/layout/orgChart1"/>
    <dgm:cxn modelId="{9AAD9730-B419-4C10-8B2F-CC0B8BBFAEA9}" type="presOf" srcId="{282E7AC6-5267-4966-8176-57F650BF3B0D}" destId="{8EDEA75A-B11D-4A30-81CE-F4B745B37C2B}" srcOrd="0" destOrd="0" presId="urn:microsoft.com/office/officeart/2005/8/layout/orgChart1"/>
    <dgm:cxn modelId="{4A85386E-C021-47D3-A6A8-75A203325F78}" type="presOf" srcId="{A3ADD373-740B-46A5-971F-71CC9511C9B4}" destId="{F51CC730-09A6-4220-91D1-162CCFB7EF50}" srcOrd="0" destOrd="0" presId="urn:microsoft.com/office/officeart/2005/8/layout/orgChart1"/>
    <dgm:cxn modelId="{FDC185FF-335C-487B-9608-F146DB81CC80}" type="presOf" srcId="{55CBC727-AEF3-45F6-B498-13955A6040CF}" destId="{FC18CA5E-1FCE-438C-92B7-AC11AABAD23F}" srcOrd="1" destOrd="0" presId="urn:microsoft.com/office/officeart/2005/8/layout/orgChart1"/>
    <dgm:cxn modelId="{774D61B2-05F0-4986-9D33-C60ED901A79A}" srcId="{C18D4241-DEEC-4C6F-B248-2BDF4F7DA954}" destId="{6F6B262F-0336-4EEC-B7FA-DA0B5418E22D}" srcOrd="0" destOrd="0" parTransId="{D25B8C38-C4CA-472A-B6A7-CAFC2C969AB1}" sibTransId="{2B127A9E-3B36-4DA0-BCAB-1281995B42A3}"/>
    <dgm:cxn modelId="{220370AA-B1A1-4127-A09E-B9816539312C}" type="presOf" srcId="{6F6B262F-0336-4EEC-B7FA-DA0B5418E22D}" destId="{2F0B3405-1C6A-4F55-9B7B-0286D725DEB4}" srcOrd="0" destOrd="0" presId="urn:microsoft.com/office/officeart/2005/8/layout/orgChart1"/>
    <dgm:cxn modelId="{DD8C83FE-50F7-4006-A80F-42479E14407E}" type="presOf" srcId="{55CBC727-AEF3-45F6-B498-13955A6040CF}" destId="{E929CAC4-AD5B-4C04-9697-CBC65FE19212}" srcOrd="0" destOrd="0" presId="urn:microsoft.com/office/officeart/2005/8/layout/orgChart1"/>
    <dgm:cxn modelId="{578B8D9D-5939-42BE-A7E8-68F0E99E5828}" type="presOf" srcId="{70120E4C-B6F6-457E-9F3C-4DE20F3D591D}" destId="{4E3493E8-B088-4E66-B494-E372CD5E147C}" srcOrd="0" destOrd="0" presId="urn:microsoft.com/office/officeart/2005/8/layout/orgChart1"/>
    <dgm:cxn modelId="{F86DDCD3-AF33-4EFD-8D27-00BDEA543F52}" type="presParOf" srcId="{203BA59E-8CBF-45AC-81F1-2588B7BE1C4E}" destId="{0C794CA8-35F8-48BE-A76E-4E290868D1FF}" srcOrd="0" destOrd="0" presId="urn:microsoft.com/office/officeart/2005/8/layout/orgChart1"/>
    <dgm:cxn modelId="{C0961122-4E0E-4035-8658-39AF91CCD648}" type="presParOf" srcId="{0C794CA8-35F8-48BE-A76E-4E290868D1FF}" destId="{235C3FE0-74FF-4CAD-A287-D29A9D1631A1}" srcOrd="0" destOrd="0" presId="urn:microsoft.com/office/officeart/2005/8/layout/orgChart1"/>
    <dgm:cxn modelId="{BEB05282-E1B0-42FC-8F4E-F1B5E8C74E93}" type="presParOf" srcId="{235C3FE0-74FF-4CAD-A287-D29A9D1631A1}" destId="{2F0B3405-1C6A-4F55-9B7B-0286D725DEB4}" srcOrd="0" destOrd="0" presId="urn:microsoft.com/office/officeart/2005/8/layout/orgChart1"/>
    <dgm:cxn modelId="{8A9064AA-906A-450A-904D-F8E7381B5CA1}" type="presParOf" srcId="{235C3FE0-74FF-4CAD-A287-D29A9D1631A1}" destId="{AD2DA017-A13C-4CDC-982D-4F9D4191E23E}" srcOrd="1" destOrd="0" presId="urn:microsoft.com/office/officeart/2005/8/layout/orgChart1"/>
    <dgm:cxn modelId="{63057CB4-B636-4DC0-9AFC-EB0C5666AB0C}" type="presParOf" srcId="{0C794CA8-35F8-48BE-A76E-4E290868D1FF}" destId="{CE90FB5E-0043-4F7A-BF26-5BD5F750C7A1}" srcOrd="1" destOrd="0" presId="urn:microsoft.com/office/officeart/2005/8/layout/orgChart1"/>
    <dgm:cxn modelId="{F089F2C7-7007-446B-8781-A23321DD50AC}" type="presParOf" srcId="{CE90FB5E-0043-4F7A-BF26-5BD5F750C7A1}" destId="{DF555349-DAB3-448D-923D-FD19D7E46B22}" srcOrd="0" destOrd="0" presId="urn:microsoft.com/office/officeart/2005/8/layout/orgChart1"/>
    <dgm:cxn modelId="{14983199-AB77-493D-99A1-6B5214CC5CA1}" type="presParOf" srcId="{CE90FB5E-0043-4F7A-BF26-5BD5F750C7A1}" destId="{E723D3BB-0F81-4908-823D-BDC31E91F14C}" srcOrd="1" destOrd="0" presId="urn:microsoft.com/office/officeart/2005/8/layout/orgChart1"/>
    <dgm:cxn modelId="{3BCD2B5A-E824-4C64-816B-12B0374F9EB4}" type="presParOf" srcId="{E723D3BB-0F81-4908-823D-BDC31E91F14C}" destId="{AFD1D291-8E09-4E32-BDAC-43E95019F972}" srcOrd="0" destOrd="0" presId="urn:microsoft.com/office/officeart/2005/8/layout/orgChart1"/>
    <dgm:cxn modelId="{3A7C2845-EAA8-477D-96A5-3E4488E9C8F7}" type="presParOf" srcId="{AFD1D291-8E09-4E32-BDAC-43E95019F972}" destId="{8EDEA75A-B11D-4A30-81CE-F4B745B37C2B}" srcOrd="0" destOrd="0" presId="urn:microsoft.com/office/officeart/2005/8/layout/orgChart1"/>
    <dgm:cxn modelId="{83E953C1-2F43-4D43-831B-37C47DE683DA}" type="presParOf" srcId="{AFD1D291-8E09-4E32-BDAC-43E95019F972}" destId="{15E2E347-68C1-4CB1-8CE6-32E1C7438D17}" srcOrd="1" destOrd="0" presId="urn:microsoft.com/office/officeart/2005/8/layout/orgChart1"/>
    <dgm:cxn modelId="{0EF71F95-7ACC-413F-B0AA-F509804B0ABC}" type="presParOf" srcId="{E723D3BB-0F81-4908-823D-BDC31E91F14C}" destId="{67F2D552-1CAA-4711-A40A-154BB9E1F8D3}" srcOrd="1" destOrd="0" presId="urn:microsoft.com/office/officeart/2005/8/layout/orgChart1"/>
    <dgm:cxn modelId="{BCD163F7-BA47-4678-97DF-CE34FE18D477}" type="presParOf" srcId="{E723D3BB-0F81-4908-823D-BDC31E91F14C}" destId="{CAB0167F-1408-40DC-999A-6312BD678CB7}" srcOrd="2" destOrd="0" presId="urn:microsoft.com/office/officeart/2005/8/layout/orgChart1"/>
    <dgm:cxn modelId="{452B46FE-3E63-409C-8729-6EBD5C9B4676}" type="presParOf" srcId="{CE90FB5E-0043-4F7A-BF26-5BD5F750C7A1}" destId="{4E3493E8-B088-4E66-B494-E372CD5E147C}" srcOrd="2" destOrd="0" presId="urn:microsoft.com/office/officeart/2005/8/layout/orgChart1"/>
    <dgm:cxn modelId="{5AEA12BC-C703-40D3-8DFD-5CA948500B7F}" type="presParOf" srcId="{CE90FB5E-0043-4F7A-BF26-5BD5F750C7A1}" destId="{A83FD1C0-30FD-4B14-9203-46E0171CCA81}" srcOrd="3" destOrd="0" presId="urn:microsoft.com/office/officeart/2005/8/layout/orgChart1"/>
    <dgm:cxn modelId="{0DE4F8D4-A880-4365-874E-6A173DC60212}" type="presParOf" srcId="{A83FD1C0-30FD-4B14-9203-46E0171CCA81}" destId="{CCA4598F-5CCC-4C99-ABDA-1FC3E3E5A35C}" srcOrd="0" destOrd="0" presId="urn:microsoft.com/office/officeart/2005/8/layout/orgChart1"/>
    <dgm:cxn modelId="{B2F3913A-9B67-4CB2-8E3F-CAFB1DB2D578}" type="presParOf" srcId="{CCA4598F-5CCC-4C99-ABDA-1FC3E3E5A35C}" destId="{E929CAC4-AD5B-4C04-9697-CBC65FE19212}" srcOrd="0" destOrd="0" presId="urn:microsoft.com/office/officeart/2005/8/layout/orgChart1"/>
    <dgm:cxn modelId="{81EE02DA-0E3F-4329-B5AF-01314DC9A83C}" type="presParOf" srcId="{CCA4598F-5CCC-4C99-ABDA-1FC3E3E5A35C}" destId="{FC18CA5E-1FCE-438C-92B7-AC11AABAD23F}" srcOrd="1" destOrd="0" presId="urn:microsoft.com/office/officeart/2005/8/layout/orgChart1"/>
    <dgm:cxn modelId="{A31B5DEC-4A45-493C-A6C3-1FB604CEC10E}" type="presParOf" srcId="{A83FD1C0-30FD-4B14-9203-46E0171CCA81}" destId="{83D7A18E-FA83-4412-B582-885F43AE81F2}" srcOrd="1" destOrd="0" presId="urn:microsoft.com/office/officeart/2005/8/layout/orgChart1"/>
    <dgm:cxn modelId="{D11045E7-A861-4911-8B44-BCFE0AC86C28}" type="presParOf" srcId="{A83FD1C0-30FD-4B14-9203-46E0171CCA81}" destId="{946A2AB7-3AFF-473D-A292-1B66F6FBB247}" srcOrd="2" destOrd="0" presId="urn:microsoft.com/office/officeart/2005/8/layout/orgChart1"/>
    <dgm:cxn modelId="{4665B81F-6C14-4EE2-8C51-DA6B07FCFB33}" type="presParOf" srcId="{CE90FB5E-0043-4F7A-BF26-5BD5F750C7A1}" destId="{82E83A05-576E-49BA-8C40-227748D7C82B}" srcOrd="4" destOrd="0" presId="urn:microsoft.com/office/officeart/2005/8/layout/orgChart1"/>
    <dgm:cxn modelId="{D62655BF-4C1A-48E0-B6A3-5541B265D3C2}" type="presParOf" srcId="{CE90FB5E-0043-4F7A-BF26-5BD5F750C7A1}" destId="{B9E53DD6-D833-476E-A5C6-B1FB0E2CD806}" srcOrd="5" destOrd="0" presId="urn:microsoft.com/office/officeart/2005/8/layout/orgChart1"/>
    <dgm:cxn modelId="{E78F0454-EE5C-4646-AEBF-E116B863CDA4}" type="presParOf" srcId="{B9E53DD6-D833-476E-A5C6-B1FB0E2CD806}" destId="{6DFF2661-D755-4685-B91E-F550C9E36A34}" srcOrd="0" destOrd="0" presId="urn:microsoft.com/office/officeart/2005/8/layout/orgChart1"/>
    <dgm:cxn modelId="{D79C1C6B-9E80-4295-A335-CF533DA5ED31}" type="presParOf" srcId="{6DFF2661-D755-4685-B91E-F550C9E36A34}" destId="{F51CC730-09A6-4220-91D1-162CCFB7EF50}" srcOrd="0" destOrd="0" presId="urn:microsoft.com/office/officeart/2005/8/layout/orgChart1"/>
    <dgm:cxn modelId="{ADB5CB2A-95B2-4048-8638-AC1E2E4F7868}" type="presParOf" srcId="{6DFF2661-D755-4685-B91E-F550C9E36A34}" destId="{D0AF6BAA-EE15-43D8-BC5C-5E6071C894C8}" srcOrd="1" destOrd="0" presId="urn:microsoft.com/office/officeart/2005/8/layout/orgChart1"/>
    <dgm:cxn modelId="{0A23B4FF-CAFD-450B-8789-119FFFF243A7}" type="presParOf" srcId="{B9E53DD6-D833-476E-A5C6-B1FB0E2CD806}" destId="{4AD7DBAD-BB22-4FCF-BC4A-A6359F09E7A3}" srcOrd="1" destOrd="0" presId="urn:microsoft.com/office/officeart/2005/8/layout/orgChart1"/>
    <dgm:cxn modelId="{2AB7CB34-E2BB-4E03-AD8C-55F1C470CC66}" type="presParOf" srcId="{B9E53DD6-D833-476E-A5C6-B1FB0E2CD806}" destId="{98E94671-AF6A-4D1B-BF75-9C6DEA19D1AE}" srcOrd="2" destOrd="0" presId="urn:microsoft.com/office/officeart/2005/8/layout/orgChart1"/>
    <dgm:cxn modelId="{42160EF9-1FC0-4045-9167-1C99652996E0}" type="presParOf" srcId="{0C794CA8-35F8-48BE-A76E-4E290868D1FF}" destId="{6EEFF12E-A458-42BE-B120-D63786FF8A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BB660C-AAC8-414C-8F43-4B1713B6C853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3CAF3E8-D45E-419A-BC03-3576C3386484}">
      <dgm:prSet phldrT="[Текст]" custT="1"/>
      <dgm:spPr>
        <a:solidFill>
          <a:schemeClr val="accent5">
            <a:lumMod val="40000"/>
            <a:lumOff val="60000"/>
          </a:schemeClr>
        </a:solidFill>
        <a:ln w="3175"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Предусмотрено 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8 969,54 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рублей, в том числе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F61C5-12CD-4A38-A1C9-F814ED01DC42}" type="parTrans" cxnId="{8716C494-EB4F-41AF-8D2D-B796E9E6940F}">
      <dgm:prSet/>
      <dgm:spPr/>
      <dgm:t>
        <a:bodyPr/>
        <a:lstStyle/>
        <a:p>
          <a:endParaRPr lang="ru-RU"/>
        </a:p>
      </dgm:t>
    </dgm:pt>
    <dgm:pt modelId="{337D8F78-A544-4137-A136-65AF4ECAC2CF}" type="sibTrans" cxnId="{8716C494-EB4F-41AF-8D2D-B796E9E6940F}">
      <dgm:prSet/>
      <dgm:spPr/>
      <dgm:t>
        <a:bodyPr/>
        <a:lstStyle/>
        <a:p>
          <a:endParaRPr lang="ru-RU"/>
        </a:p>
      </dgm:t>
    </dgm:pt>
    <dgm:pt modelId="{BB0319CC-D5C5-490A-A04A-BC0DC5B68045}">
      <dgm:prSet phldrT="[Текст]"/>
      <dgm:spPr>
        <a:solidFill>
          <a:schemeClr val="accent5">
            <a:lumMod val="40000"/>
            <a:lumOff val="60000"/>
          </a:schemeClr>
        </a:solidFill>
        <a:ln w="3175"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счет республиканского бюджета –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6 978,4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AB60C-C859-4FF7-B52A-23608A50ACD8}" type="parTrans" cxnId="{A90769E7-1480-4717-9E8B-FBBED19F0CEE}">
      <dgm:prSet/>
      <dgm:spPr/>
      <dgm:t>
        <a:bodyPr/>
        <a:lstStyle/>
        <a:p>
          <a:endParaRPr lang="ru-RU"/>
        </a:p>
      </dgm:t>
    </dgm:pt>
    <dgm:pt modelId="{A5BB4967-9D02-4263-A9E5-8A45FDC5B34B}" type="sibTrans" cxnId="{A90769E7-1480-4717-9E8B-FBBED19F0CEE}">
      <dgm:prSet/>
      <dgm:spPr/>
      <dgm:t>
        <a:bodyPr/>
        <a:lstStyle/>
        <a:p>
          <a:endParaRPr lang="ru-RU"/>
        </a:p>
      </dgm:t>
    </dgm:pt>
    <dgm:pt modelId="{DEBA554E-1B19-487B-AF15-24F54ED46903}">
      <dgm:prSet phldrT="[Текст]"/>
      <dgm:spPr>
        <a:solidFill>
          <a:schemeClr val="accent5">
            <a:lumMod val="40000"/>
            <a:lumOff val="60000"/>
          </a:schemeClr>
        </a:solidFill>
        <a:ln w="3175"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счет федерального бюджета –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1 131,4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AB9083-6FFE-4BEA-B580-F86E37BFC81E}" type="parTrans" cxnId="{8883DFF3-5C5C-4C1F-A8D8-3658C8AA9171}">
      <dgm:prSet/>
      <dgm:spPr/>
      <dgm:t>
        <a:bodyPr/>
        <a:lstStyle/>
        <a:p>
          <a:endParaRPr lang="ru-RU"/>
        </a:p>
      </dgm:t>
    </dgm:pt>
    <dgm:pt modelId="{3295C912-9209-4CFF-994D-EE12C552E439}" type="sibTrans" cxnId="{8883DFF3-5C5C-4C1F-A8D8-3658C8AA9171}">
      <dgm:prSet/>
      <dgm:spPr/>
      <dgm:t>
        <a:bodyPr/>
        <a:lstStyle/>
        <a:p>
          <a:endParaRPr lang="ru-RU"/>
        </a:p>
      </dgm:t>
    </dgm:pt>
    <dgm:pt modelId="{7FA73F0C-5F08-4489-8CA4-15551AFC6C08}">
      <dgm:prSet phldrT="[Текст]"/>
      <dgm:spPr>
        <a:solidFill>
          <a:schemeClr val="accent5">
            <a:lumMod val="40000"/>
            <a:lumOff val="60000"/>
          </a:schemeClr>
        </a:solidFill>
        <a:ln w="3175"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оказания платных услуг –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859,74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783F38-081F-4CB6-BFA8-466D25993864}" type="parTrans" cxnId="{A9F98BB5-2A9C-41BC-8D29-BC854DA0624C}">
      <dgm:prSet/>
      <dgm:spPr/>
      <dgm:t>
        <a:bodyPr/>
        <a:lstStyle/>
        <a:p>
          <a:endParaRPr lang="ru-RU"/>
        </a:p>
      </dgm:t>
    </dgm:pt>
    <dgm:pt modelId="{93A7B9EE-1ED4-421E-AF83-A89CCD0AD733}" type="sibTrans" cxnId="{A9F98BB5-2A9C-41BC-8D29-BC854DA0624C}">
      <dgm:prSet/>
      <dgm:spPr/>
      <dgm:t>
        <a:bodyPr/>
        <a:lstStyle/>
        <a:p>
          <a:endParaRPr lang="ru-RU"/>
        </a:p>
      </dgm:t>
    </dgm:pt>
    <dgm:pt modelId="{161B9092-97FB-44B6-B160-2AE283E706C4}" type="pres">
      <dgm:prSet presAssocID="{5EBB660C-AAC8-414C-8F43-4B1713B6C85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9EC468-182B-4665-BEC8-5308C9084894}" type="pres">
      <dgm:prSet presAssocID="{A3CAF3E8-D45E-419A-BC03-3576C3386484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E5DC7067-73A3-4D62-84FE-66165C79590D}" type="pres">
      <dgm:prSet presAssocID="{A3CAF3E8-D45E-419A-BC03-3576C3386484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1F27DAED-F337-4CD0-B8FF-EBDC68B12E34}" type="pres">
      <dgm:prSet presAssocID="{A3CAF3E8-D45E-419A-BC03-3576C338648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4FBBF583-3E80-4F6C-A5AB-0CAC67EDAD5B}" type="pres">
      <dgm:prSet presAssocID="{A3CAF3E8-D45E-419A-BC03-3576C3386484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CA30734-440E-4BCF-A1F7-42015D664FA9}" type="pres">
      <dgm:prSet presAssocID="{BB0319CC-D5C5-490A-A04A-BC0DC5B68045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F7BE7A9-D846-4EBB-AD60-0ABAEE0E6623}" type="pres">
      <dgm:prSet presAssocID="{BB0319CC-D5C5-490A-A04A-BC0DC5B68045}" presName="Image" presStyleLbl="node1" presStyleIdx="0" presStyleCnt="3" custLinFactY="12046" custLinFactNeighborX="-5853" custLinFactNeighborY="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ru-RU"/>
        </a:p>
      </dgm:t>
    </dgm:pt>
    <dgm:pt modelId="{090386F1-D8A7-4ACA-AE09-62441A9A58F0}" type="pres">
      <dgm:prSet presAssocID="{BB0319CC-D5C5-490A-A04A-BC0DC5B68045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2FAF4-C5E7-41E5-A8F3-C80092319FB2}" type="pres">
      <dgm:prSet presAssocID="{DEBA554E-1B19-487B-AF15-24F54ED46903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BDE1DBE-44E5-4044-B6EC-E27A7B232F3E}" type="pres">
      <dgm:prSet presAssocID="{DEBA554E-1B19-487B-AF15-24F54ED46903}" presName="Image" presStyleLbl="node1" presStyleIdx="1" presStyleCnt="3" custLinFactY="-11210" custLinFactNeighborX="-4181" custLinFactNeighborY="-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ED600856-9A2A-44CD-9E0C-EE1047F1F97C}" type="pres">
      <dgm:prSet presAssocID="{DEBA554E-1B19-487B-AF15-24F54ED46903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ADF5C-1DFC-4935-B3C7-A102D52B989A}" type="pres">
      <dgm:prSet presAssocID="{7FA73F0C-5F08-4489-8CA4-15551AFC6C08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EF7459E-3507-4554-B568-1BE17B1650AD}" type="pres">
      <dgm:prSet presAssocID="{7FA73F0C-5F08-4489-8CA4-15551AFC6C08}" presName="Image" presStyleLbl="node1" presStyleIdx="2" presStyleCnt="3" custLinFactNeighborX="-4181" custLinFactNeighborY="-83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0AA4E150-3157-410D-873B-1FB724FADEA3}" type="pres">
      <dgm:prSet presAssocID="{7FA73F0C-5F08-4489-8CA4-15551AFC6C08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06B1A5-8DEB-4624-BAB6-9C60BAF46E05}" type="presOf" srcId="{BB0319CC-D5C5-490A-A04A-BC0DC5B68045}" destId="{090386F1-D8A7-4ACA-AE09-62441A9A58F0}" srcOrd="0" destOrd="0" presId="urn:microsoft.com/office/officeart/2008/layout/PictureAccentList"/>
    <dgm:cxn modelId="{8883DFF3-5C5C-4C1F-A8D8-3658C8AA9171}" srcId="{A3CAF3E8-D45E-419A-BC03-3576C3386484}" destId="{DEBA554E-1B19-487B-AF15-24F54ED46903}" srcOrd="1" destOrd="0" parTransId="{0EAB9083-6FFE-4BEA-B580-F86E37BFC81E}" sibTransId="{3295C912-9209-4CFF-994D-EE12C552E439}"/>
    <dgm:cxn modelId="{CB0EDD54-9B4F-4E04-96C7-F224B50B4CDC}" type="presOf" srcId="{DEBA554E-1B19-487B-AF15-24F54ED46903}" destId="{ED600856-9A2A-44CD-9E0C-EE1047F1F97C}" srcOrd="0" destOrd="0" presId="urn:microsoft.com/office/officeart/2008/layout/PictureAccentList"/>
    <dgm:cxn modelId="{AEF38E45-978B-463E-A7BC-1FA354851EF0}" type="presOf" srcId="{7FA73F0C-5F08-4489-8CA4-15551AFC6C08}" destId="{0AA4E150-3157-410D-873B-1FB724FADEA3}" srcOrd="0" destOrd="0" presId="urn:microsoft.com/office/officeart/2008/layout/PictureAccentList"/>
    <dgm:cxn modelId="{8716C494-EB4F-41AF-8D2D-B796E9E6940F}" srcId="{5EBB660C-AAC8-414C-8F43-4B1713B6C853}" destId="{A3CAF3E8-D45E-419A-BC03-3576C3386484}" srcOrd="0" destOrd="0" parTransId="{2CAF61C5-12CD-4A38-A1C9-F814ED01DC42}" sibTransId="{337D8F78-A544-4137-A136-65AF4ECAC2CF}"/>
    <dgm:cxn modelId="{A9F98BB5-2A9C-41BC-8D29-BC854DA0624C}" srcId="{A3CAF3E8-D45E-419A-BC03-3576C3386484}" destId="{7FA73F0C-5F08-4489-8CA4-15551AFC6C08}" srcOrd="2" destOrd="0" parTransId="{D9783F38-081F-4CB6-BFA8-466D25993864}" sibTransId="{93A7B9EE-1ED4-421E-AF83-A89CCD0AD733}"/>
    <dgm:cxn modelId="{9AE61272-9650-45F6-BB4F-8BD5E6D38E37}" type="presOf" srcId="{5EBB660C-AAC8-414C-8F43-4B1713B6C853}" destId="{161B9092-97FB-44B6-B160-2AE283E706C4}" srcOrd="0" destOrd="0" presId="urn:microsoft.com/office/officeart/2008/layout/PictureAccentList"/>
    <dgm:cxn modelId="{A90769E7-1480-4717-9E8B-FBBED19F0CEE}" srcId="{A3CAF3E8-D45E-419A-BC03-3576C3386484}" destId="{BB0319CC-D5C5-490A-A04A-BC0DC5B68045}" srcOrd="0" destOrd="0" parTransId="{756AB60C-C859-4FF7-B52A-23608A50ACD8}" sibTransId="{A5BB4967-9D02-4263-A9E5-8A45FDC5B34B}"/>
    <dgm:cxn modelId="{E00387C6-A2B8-402A-BDC9-49F4669780AE}" type="presOf" srcId="{A3CAF3E8-D45E-419A-BC03-3576C3386484}" destId="{1F27DAED-F337-4CD0-B8FF-EBDC68B12E34}" srcOrd="0" destOrd="0" presId="urn:microsoft.com/office/officeart/2008/layout/PictureAccentList"/>
    <dgm:cxn modelId="{74210C39-DE17-4BAA-A8CA-41948DA01B53}" type="presParOf" srcId="{161B9092-97FB-44B6-B160-2AE283E706C4}" destId="{749EC468-182B-4665-BEC8-5308C9084894}" srcOrd="0" destOrd="0" presId="urn:microsoft.com/office/officeart/2008/layout/PictureAccentList"/>
    <dgm:cxn modelId="{A7ACD807-0CB1-4D8E-880D-7E1A794413B4}" type="presParOf" srcId="{749EC468-182B-4665-BEC8-5308C9084894}" destId="{E5DC7067-73A3-4D62-84FE-66165C79590D}" srcOrd="0" destOrd="0" presId="urn:microsoft.com/office/officeart/2008/layout/PictureAccentList"/>
    <dgm:cxn modelId="{DE0789D8-F4A4-43CE-9C40-36309060CB1B}" type="presParOf" srcId="{E5DC7067-73A3-4D62-84FE-66165C79590D}" destId="{1F27DAED-F337-4CD0-B8FF-EBDC68B12E34}" srcOrd="0" destOrd="0" presId="urn:microsoft.com/office/officeart/2008/layout/PictureAccentList"/>
    <dgm:cxn modelId="{0645DB38-8476-498E-8AE5-73EBF49EB794}" type="presParOf" srcId="{749EC468-182B-4665-BEC8-5308C9084894}" destId="{4FBBF583-3E80-4F6C-A5AB-0CAC67EDAD5B}" srcOrd="1" destOrd="0" presId="urn:microsoft.com/office/officeart/2008/layout/PictureAccentList"/>
    <dgm:cxn modelId="{725D91A6-FDF0-44D8-A1BE-57770DD4DA21}" type="presParOf" srcId="{4FBBF583-3E80-4F6C-A5AB-0CAC67EDAD5B}" destId="{DCA30734-440E-4BCF-A1F7-42015D664FA9}" srcOrd="0" destOrd="0" presId="urn:microsoft.com/office/officeart/2008/layout/PictureAccentList"/>
    <dgm:cxn modelId="{52562D6D-8E47-4A8B-B5DD-21C7BB0E850F}" type="presParOf" srcId="{DCA30734-440E-4BCF-A1F7-42015D664FA9}" destId="{FF7BE7A9-D846-4EBB-AD60-0ABAEE0E6623}" srcOrd="0" destOrd="0" presId="urn:microsoft.com/office/officeart/2008/layout/PictureAccentList"/>
    <dgm:cxn modelId="{DC59A44A-BA47-4EA0-B08A-20DE4E66C4F0}" type="presParOf" srcId="{DCA30734-440E-4BCF-A1F7-42015D664FA9}" destId="{090386F1-D8A7-4ACA-AE09-62441A9A58F0}" srcOrd="1" destOrd="0" presId="urn:microsoft.com/office/officeart/2008/layout/PictureAccentList"/>
    <dgm:cxn modelId="{722F3AF8-D71A-4DA5-BB40-062BBEB815AA}" type="presParOf" srcId="{4FBBF583-3E80-4F6C-A5AB-0CAC67EDAD5B}" destId="{7A42FAF4-C5E7-41E5-A8F3-C80092319FB2}" srcOrd="1" destOrd="0" presId="urn:microsoft.com/office/officeart/2008/layout/PictureAccentList"/>
    <dgm:cxn modelId="{5F541E9E-4B0E-4EDE-B467-F65C7C6581F0}" type="presParOf" srcId="{7A42FAF4-C5E7-41E5-A8F3-C80092319FB2}" destId="{7BDE1DBE-44E5-4044-B6EC-E27A7B232F3E}" srcOrd="0" destOrd="0" presId="urn:microsoft.com/office/officeart/2008/layout/PictureAccentList"/>
    <dgm:cxn modelId="{4E0E7D94-2DF7-4C76-8BA5-D3DC50E5B124}" type="presParOf" srcId="{7A42FAF4-C5E7-41E5-A8F3-C80092319FB2}" destId="{ED600856-9A2A-44CD-9E0C-EE1047F1F97C}" srcOrd="1" destOrd="0" presId="urn:microsoft.com/office/officeart/2008/layout/PictureAccentList"/>
    <dgm:cxn modelId="{A86CFFDD-F95B-4995-A87C-CA110D94DBE0}" type="presParOf" srcId="{4FBBF583-3E80-4F6C-A5AB-0CAC67EDAD5B}" destId="{513ADF5C-1DFC-4935-B3C7-A102D52B989A}" srcOrd="2" destOrd="0" presId="urn:microsoft.com/office/officeart/2008/layout/PictureAccentList"/>
    <dgm:cxn modelId="{CAB4AF17-D93C-4E4B-9B1F-A42D65127D91}" type="presParOf" srcId="{513ADF5C-1DFC-4935-B3C7-A102D52B989A}" destId="{9EF7459E-3507-4554-B568-1BE17B1650AD}" srcOrd="0" destOrd="0" presId="urn:microsoft.com/office/officeart/2008/layout/PictureAccentList"/>
    <dgm:cxn modelId="{1A2F491B-8304-4BDA-8FCF-E0366DC772E5}" type="presParOf" srcId="{513ADF5C-1DFC-4935-B3C7-A102D52B989A}" destId="{0AA4E150-3157-410D-873B-1FB724FADEA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AAAD3F-1334-49EA-A4BA-5A1F33B28F4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5DFA8A-9FBF-4D6A-A5C4-843FFDBE6284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системы оказания первичной медико-санитарной помощи»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0DB68-E295-4D57-9269-DB9211FB86A1}" type="parTrans" cxnId="{07F4EDCD-553A-4861-84F3-20BF2272D20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A7865-B112-4263-AA9D-32BD5DD44A64}" type="sibTrans" cxnId="{07F4EDCD-553A-4861-84F3-20BF2272D20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B4554A-76DE-4B54-A374-32775486373D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создано 4 новых фельдшерско-акушерских пункта, заменены 70 фельдшерско-акушерских пунктов и 1 врачебная амбулатория, находящихся в аварийном состоянии (2020 г.)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DB253B-EF2B-4823-A3E8-E8DDE4B8DA50}" type="parTrans" cxnId="{B2D21380-7C21-43FA-827F-7EDA5F2512F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C6BB8-1465-4B13-9606-FAB8100A970C}" type="sibTrans" cxnId="{B2D21380-7C21-43FA-827F-7EDA5F2512F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D04558-C97A-4C9E-82FD-DAD8EC1F9C2F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05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«Борьба с онкологическими заболеваниями»</a:t>
          </a:r>
          <a:endParaRPr lang="ru-RU" sz="105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88145-6FFC-4322-B0AC-333A963495E6}" type="parTrans" cxnId="{5CEA7586-ACEF-46BF-A9CF-46A13BE93A3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6F2511-AD2D-40DD-8A1C-4F1EA7CAEF7F}" type="sibTrans" cxnId="{5CEA7586-ACEF-46BF-A9CF-46A13BE93A3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FE0FF-FE78-4074-9356-7060A25E8099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введено в эксплуатацию здание поликлиники ГБУЗ Республики Мордовия «Республиканский онкологический диспансер» (2019 – 2021 гг.)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9317E-1E70-4F51-A6F3-DDCE330BDB8A}" type="parTrans" cxnId="{5AB4EE16-DF7B-4585-98BA-E7E132D7917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FBFDBB-1723-4FB3-9B4F-13BFC4BCDB36}" type="sibTrans" cxnId="{5AB4EE16-DF7B-4585-98BA-E7E132D7917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83C520-C631-4C58-96ED-34A39A02092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«Развитие детского здравоохранения, включая создание современной инфраструктуры оказания медицинской помощи детям» 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8B3ABD-26BF-4D45-832C-A83221580F26}" type="parTrans" cxnId="{DD30DECB-48A8-4168-93C3-C913523551F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345E25-C103-40A2-8FB7-5FAD137B2CDB}" type="sibTrans" cxnId="{DD30DECB-48A8-4168-93C3-C913523551F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DA8487-B335-4BBE-A780-818535A58544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введено в эксплуатацию здание хирургического корпуса ГБУЗ Республики Мордовия «Детская республиканская клиническая больница»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7EDEED-28B8-42AE-8AC8-2356001A3EE0}" type="parTrans" cxnId="{3BEFB3CB-ACFC-4723-B451-458BEC47656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64B07A-0CD2-4621-8B75-CFAF8950C629}" type="sibTrans" cxnId="{3BEFB3CB-ACFC-4723-B451-458BEC47656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30665E-10FA-4BBD-97F8-2C1D5294440D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Проблема прохождения обследования жителей отдаленных сел, а также маломобильных групп и пожилого населения глубинки 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B89EA9-C109-4E7F-A51E-45F4EB33EAED}" type="parTrans" cxnId="{9A094B6A-1427-4D72-B41D-3681A2DBA77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08BC68-54F3-40BE-B7AF-07BE9C72B438}" type="sibTrans" cxnId="{9A094B6A-1427-4D72-B41D-3681A2DBA77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D5CDBE-FE06-488D-BE1D-B00CE45F9688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модернизации первичного звена 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1AFAEF-9BAD-4483-9C53-7AFECF964D28}" type="parTrans" cxnId="{E3C5DE94-AA3E-46B8-8221-8CC572D422CB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8253D9-C33A-47AE-ACDE-0AE79213D5E0}" type="sibTrans" cxnId="{E3C5DE94-AA3E-46B8-8221-8CC572D422CB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D65824-5DCD-495D-B324-12644EE9A088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введено в эксплуатацию здание детской поликлиники ГБУЗ Республики Мордовия «Рузаевская ЦРБ», а также проведены капитальные ремонты в 7 зданиях медицинских организаций. В 2024 году начался капитальный ремонт еще в 11 медицинских организациях со сроком завершения в 2024 – 2025 годах; 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6BCA1-5C84-49FB-A726-F1883F0C4BAF}" type="parTrans" cxnId="{C7340902-CA33-4451-B64E-850D7157D7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1E503C-428F-41C7-8226-6E4413616B43}" type="sibTrans" cxnId="{C7340902-CA33-4451-B64E-850D7157D7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F14F7F-1A03-4C0E-92B3-024BDB369A8A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закуплено 33 новых мобильных передвижных комплекса: 17 передвижных ФАП; 3 передвижных флюорографических установок; 9 передвижных маммографических установок; 4 передвижных стоматологических кабинетов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C5C39-43CE-42B1-A10A-D166ABD44854}" type="parTrans" cxnId="{ECB04B4C-473A-4042-A588-24A3A5DF47A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3A5CDF-AC18-4FA8-8BCF-46FCE70C519D}" type="sibTrans" cxnId="{ECB04B4C-473A-4042-A588-24A3A5DF47A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C4CCC-59B4-4C11-8C1A-329618464116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Разработана стратегия санитарной авиации, модернизирована вертолетная площадка МРЦКБ, в каждом муниципальном районе определены места для посадки вертолетов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3C6DD-BDB7-45B4-8D22-8E84391A1C9F}" type="parTrans" cxnId="{8E402070-8A48-4976-96E6-CE92424A911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1AB3C7-AB7B-4CAB-A170-519650A1646C}" type="sibTrans" cxnId="{8E402070-8A48-4976-96E6-CE92424A911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10CC5-9D29-4820-8ED1-EF9618F67668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проведено 283 санитарных авиарейса, эвакуировано 280 пациентов; на 2024 год запланировано 55 вылетов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E75A7B-E21F-4627-8287-C26A15405B50}" type="parTrans" cxnId="{E3B01F71-C760-42AB-9784-A1ABD4BEA9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7848A9-80B0-4337-BC7A-FC98C9E2F331}" type="sibTrans" cxnId="{E3B01F71-C760-42AB-9784-A1ABD4BEA9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4D09A6-BEC6-4FFA-A518-1E3EAD21479E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всем направлениям закуплено: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FD1E47-13B8-4398-93EC-E9B87544F66E}" type="parTrans" cxnId="{4E6289E5-1AFF-477A-A4C7-BF19C2663A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1357A7-CA98-4D78-B5BA-BCED80FECB19}" type="sibTrans" cxnId="{4E6289E5-1AFF-477A-A4C7-BF19C2663AA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2124A6-1375-4F1F-90EB-5AB50A72576F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750 единиц оборудования, в том числе «тяжелого» рентгеновского, эндоскопического и ультразвукового и еще 283 уже законтрактованы на 2024 год, идет поставка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30E3A5-5941-45C9-89C0-AEB0987DA274}" type="parTrans" cxnId="{AF47D5A6-B980-417E-B9DC-37D82D22371B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CAECB-5843-4D0B-9984-2FFB0BEB5D29}" type="sibTrans" cxnId="{AF47D5A6-B980-417E-B9DC-37D82D22371B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2F02C-1C8F-4580-86E7-C0738DE3FAF8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подвоза пациентов к врачу и врача и фельдшера к пациенту закуплено: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5EA975-28DB-4D87-852A-BA4D8F86CEA1}" type="parTrans" cxnId="{2B901A1C-C060-42D2-AF2B-C66FD421677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BAA4C-B4B5-41F8-8AB8-A3727EB067A9}" type="sibTrans" cxnId="{2B901A1C-C060-42D2-AF2B-C66FD421677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CEA31-97A6-4EF1-AD90-93E0B2A24CB1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58 единиц автотранспорта, что позволило приблизить оказание медицинской помощи и улучшить ее доступность для пациентов.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4CDF6-23B5-4C35-993E-2F087F80803F}" type="parTrans" cxnId="{E7F83067-AF7B-4467-B74D-64062C0A00B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CB0ED9-28EF-4F84-B27A-4F9D423CA3C7}" type="sibTrans" cxnId="{E7F83067-AF7B-4467-B74D-64062C0A00B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D0C4D-FF89-45B0-9EF7-3A15819D928E}" type="pres">
      <dgm:prSet presAssocID="{45AAAD3F-1334-49EA-A4BA-5A1F33B28F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EB7D6C-23A9-4797-84CD-0BC8CBCA220C}" type="pres">
      <dgm:prSet presAssocID="{805DFA8A-9FBF-4D6A-A5C4-843FFDBE6284}" presName="node" presStyleLbl="node1" presStyleIdx="0" presStyleCnt="8" custScaleY="12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29CBE-4C98-463D-A145-C86A15717673}" type="pres">
      <dgm:prSet presAssocID="{21BA7865-B112-4263-AA9D-32BD5DD44A64}" presName="sibTrans" presStyleCnt="0"/>
      <dgm:spPr/>
    </dgm:pt>
    <dgm:pt modelId="{6EDD9EA0-3AFC-4E9E-B008-655529CB5D11}" type="pres">
      <dgm:prSet presAssocID="{68D04558-C97A-4C9E-82FD-DAD8EC1F9C2F}" presName="node" presStyleLbl="node1" presStyleIdx="1" presStyleCnt="8" custScaleY="12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5C7E1-FA8D-43F8-BE01-42A888D53391}" type="pres">
      <dgm:prSet presAssocID="{1B6F2511-AD2D-40DD-8A1C-4F1EA7CAEF7F}" presName="sibTrans" presStyleCnt="0"/>
      <dgm:spPr/>
    </dgm:pt>
    <dgm:pt modelId="{F2741CAC-4CA7-4A69-B117-0E4B42F9783A}" type="pres">
      <dgm:prSet presAssocID="{DD83C520-C631-4C58-96ED-34A39A020923}" presName="node" presStyleLbl="node1" presStyleIdx="2" presStyleCnt="8" custScaleY="12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F82DF6-E564-44FD-9501-8500507C32AA}" type="pres">
      <dgm:prSet presAssocID="{94345E25-C103-40A2-8FB7-5FAD137B2CDB}" presName="sibTrans" presStyleCnt="0"/>
      <dgm:spPr/>
    </dgm:pt>
    <dgm:pt modelId="{66E16B7F-88EC-499A-962F-46932A4D9089}" type="pres">
      <dgm:prSet presAssocID="{33D5CDBE-FE06-488D-BE1D-B00CE45F9688}" presName="node" presStyleLbl="node1" presStyleIdx="3" presStyleCnt="8" custScaleY="12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BD9CD-689B-4ED2-88C3-934BB2F9EF6E}" type="pres">
      <dgm:prSet presAssocID="{F08253D9-C33A-47AE-ACDE-0AE79213D5E0}" presName="sibTrans" presStyleCnt="0"/>
      <dgm:spPr/>
    </dgm:pt>
    <dgm:pt modelId="{D49CC7E3-0C05-499F-86E6-7167E59FC7D4}" type="pres">
      <dgm:prSet presAssocID="{3430665E-10FA-4BBD-97F8-2C1D5294440D}" presName="node" presStyleLbl="node1" presStyleIdx="4" presStyleCnt="8" custScaleY="12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2592C-BB67-466B-81CB-5BCA44A21982}" type="pres">
      <dgm:prSet presAssocID="{8B08BC68-54F3-40BE-B7AF-07BE9C72B438}" presName="sibTrans" presStyleCnt="0"/>
      <dgm:spPr/>
    </dgm:pt>
    <dgm:pt modelId="{CF4EA2FA-4DA1-45FC-AED8-28723D1FD38E}" type="pres">
      <dgm:prSet presAssocID="{9FBC4CCC-59B4-4C11-8C1A-329618464116}" presName="node" presStyleLbl="node1" presStyleIdx="5" presStyleCnt="8" custScaleY="12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11F9D-F2DE-4FE8-B367-0F72BECCEB25}" type="pres">
      <dgm:prSet presAssocID="{B61AB3C7-AB7B-4CAB-A170-519650A1646C}" presName="sibTrans" presStyleCnt="0"/>
      <dgm:spPr/>
    </dgm:pt>
    <dgm:pt modelId="{A46A8662-F496-428B-98FA-33B02D2BDF7E}" type="pres">
      <dgm:prSet presAssocID="{F14D09A6-BEC6-4FFA-A518-1E3EAD21479E}" presName="node" presStyleLbl="node1" presStyleIdx="6" presStyleCnt="8" custScaleY="12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CFF26-5ED6-442D-8F50-D96A96CAC244}" type="pres">
      <dgm:prSet presAssocID="{4A1357A7-CA98-4D78-B5BA-BCED80FECB19}" presName="sibTrans" presStyleCnt="0"/>
      <dgm:spPr/>
    </dgm:pt>
    <dgm:pt modelId="{9B5EAF5D-6435-4809-90A3-719E2902114B}" type="pres">
      <dgm:prSet presAssocID="{8312F02C-1C8F-4580-86E7-C0738DE3FAF8}" presName="node" presStyleLbl="node1" presStyleIdx="7" presStyleCnt="8" custScaleY="12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FBCB84-C915-45DE-95A4-0B84345EAA88}" type="presOf" srcId="{9FBC4CCC-59B4-4C11-8C1A-329618464116}" destId="{CF4EA2FA-4DA1-45FC-AED8-28723D1FD38E}" srcOrd="0" destOrd="0" presId="urn:microsoft.com/office/officeart/2005/8/layout/default"/>
    <dgm:cxn modelId="{9F9385F2-0C22-495C-BF33-C0883C85C872}" type="presOf" srcId="{33F14F7F-1A03-4C0E-92B3-024BDB369A8A}" destId="{D49CC7E3-0C05-499F-86E6-7167E59FC7D4}" srcOrd="0" destOrd="1" presId="urn:microsoft.com/office/officeart/2005/8/layout/default"/>
    <dgm:cxn modelId="{4E6289E5-1AFF-477A-A4C7-BF19C2663AA7}" srcId="{45AAAD3F-1334-49EA-A4BA-5A1F33B28F4B}" destId="{F14D09A6-BEC6-4FFA-A518-1E3EAD21479E}" srcOrd="6" destOrd="0" parTransId="{0EFD1E47-13B8-4398-93EC-E9B87544F66E}" sibTransId="{4A1357A7-CA98-4D78-B5BA-BCED80FECB19}"/>
    <dgm:cxn modelId="{9A094B6A-1427-4D72-B41D-3681A2DBA77A}" srcId="{45AAAD3F-1334-49EA-A4BA-5A1F33B28F4B}" destId="{3430665E-10FA-4BBD-97F8-2C1D5294440D}" srcOrd="4" destOrd="0" parTransId="{EBB89EA9-C109-4E7F-A51E-45F4EB33EAED}" sibTransId="{8B08BC68-54F3-40BE-B7AF-07BE9C72B438}"/>
    <dgm:cxn modelId="{CED6F9D7-1F79-4C81-AA62-40FAF2045AEC}" type="presOf" srcId="{45AAAD3F-1334-49EA-A4BA-5A1F33B28F4B}" destId="{27FD0C4D-FF89-45B0-9EF7-3A15819D928E}" srcOrd="0" destOrd="0" presId="urn:microsoft.com/office/officeart/2005/8/layout/default"/>
    <dgm:cxn modelId="{E3B01F71-C760-42AB-9784-A1ABD4BEA9A7}" srcId="{9FBC4CCC-59B4-4C11-8C1A-329618464116}" destId="{35510CC5-9D29-4820-8ED1-EF9618F67668}" srcOrd="0" destOrd="0" parTransId="{78E75A7B-E21F-4627-8287-C26A15405B50}" sibTransId="{DE7848A9-80B0-4337-BC7A-FC98C9E2F331}"/>
    <dgm:cxn modelId="{C7340902-CA33-4451-B64E-850D7157D7A7}" srcId="{33D5CDBE-FE06-488D-BE1D-B00CE45F9688}" destId="{64D65824-5DCD-495D-B324-12644EE9A088}" srcOrd="0" destOrd="0" parTransId="{6266BCA1-5C84-49FB-A726-F1883F0C4BAF}" sibTransId="{7A1E503C-428F-41C7-8226-6E4413616B43}"/>
    <dgm:cxn modelId="{715AF653-45D3-43D2-87C3-F1E3AF80349F}" type="presOf" srcId="{33D5CDBE-FE06-488D-BE1D-B00CE45F9688}" destId="{66E16B7F-88EC-499A-962F-46932A4D9089}" srcOrd="0" destOrd="0" presId="urn:microsoft.com/office/officeart/2005/8/layout/default"/>
    <dgm:cxn modelId="{AF47D5A6-B980-417E-B9DC-37D82D22371B}" srcId="{F14D09A6-BEC6-4FFA-A518-1E3EAD21479E}" destId="{1E2124A6-1375-4F1F-90EB-5AB50A72576F}" srcOrd="0" destOrd="0" parTransId="{1430E3A5-5941-45C9-89C0-AEB0987DA274}" sibTransId="{9A4CAECB-5843-4D0B-9984-2FFB0BEB5D29}"/>
    <dgm:cxn modelId="{E3C5DE94-AA3E-46B8-8221-8CC572D422CB}" srcId="{45AAAD3F-1334-49EA-A4BA-5A1F33B28F4B}" destId="{33D5CDBE-FE06-488D-BE1D-B00CE45F9688}" srcOrd="3" destOrd="0" parTransId="{DD1AFAEF-9BAD-4483-9C53-7AFECF964D28}" sibTransId="{F08253D9-C33A-47AE-ACDE-0AE79213D5E0}"/>
    <dgm:cxn modelId="{2689C7D2-E4E1-4300-BCF8-45131BBB41FB}" type="presOf" srcId="{1E2124A6-1375-4F1F-90EB-5AB50A72576F}" destId="{A46A8662-F496-428B-98FA-33B02D2BDF7E}" srcOrd="0" destOrd="1" presId="urn:microsoft.com/office/officeart/2005/8/layout/default"/>
    <dgm:cxn modelId="{2B901A1C-C060-42D2-AF2B-C66FD421677C}" srcId="{45AAAD3F-1334-49EA-A4BA-5A1F33B28F4B}" destId="{8312F02C-1C8F-4580-86E7-C0738DE3FAF8}" srcOrd="7" destOrd="0" parTransId="{4A5EA975-28DB-4D87-852A-BA4D8F86CEA1}" sibTransId="{654BAA4C-B4B5-41F8-8AB8-A3727EB067A9}"/>
    <dgm:cxn modelId="{07F4EDCD-553A-4861-84F3-20BF2272D205}" srcId="{45AAAD3F-1334-49EA-A4BA-5A1F33B28F4B}" destId="{805DFA8A-9FBF-4D6A-A5C4-843FFDBE6284}" srcOrd="0" destOrd="0" parTransId="{EA00DB68-E295-4D57-9269-DB9211FB86A1}" sibTransId="{21BA7865-B112-4263-AA9D-32BD5DD44A64}"/>
    <dgm:cxn modelId="{26A172FE-826F-4C58-8175-66F8CB16BB78}" type="presOf" srcId="{8312F02C-1C8F-4580-86E7-C0738DE3FAF8}" destId="{9B5EAF5D-6435-4809-90A3-719E2902114B}" srcOrd="0" destOrd="0" presId="urn:microsoft.com/office/officeart/2005/8/layout/default"/>
    <dgm:cxn modelId="{E355D4DA-654C-41E3-A736-FEB033F25D0A}" type="presOf" srcId="{36DA8487-B335-4BBE-A780-818535A58544}" destId="{F2741CAC-4CA7-4A69-B117-0E4B42F9783A}" srcOrd="0" destOrd="1" presId="urn:microsoft.com/office/officeart/2005/8/layout/default"/>
    <dgm:cxn modelId="{24849B2E-4C4B-4DCE-8C75-BE1AFD2E15F1}" type="presOf" srcId="{11CFE0FF-FE78-4074-9356-7060A25E8099}" destId="{6EDD9EA0-3AFC-4E9E-B008-655529CB5D11}" srcOrd="0" destOrd="1" presId="urn:microsoft.com/office/officeart/2005/8/layout/default"/>
    <dgm:cxn modelId="{76DF7968-98F0-435F-BDDB-F5F8D4881C0C}" type="presOf" srcId="{805DFA8A-9FBF-4D6A-A5C4-843FFDBE6284}" destId="{BEEB7D6C-23A9-4797-84CD-0BC8CBCA220C}" srcOrd="0" destOrd="0" presId="urn:microsoft.com/office/officeart/2005/8/layout/default"/>
    <dgm:cxn modelId="{3BEFB3CB-ACFC-4723-B451-458BEC47656E}" srcId="{DD83C520-C631-4C58-96ED-34A39A020923}" destId="{36DA8487-B335-4BBE-A780-818535A58544}" srcOrd="0" destOrd="0" parTransId="{5B7EDEED-28B8-42AE-8AC8-2356001A3EE0}" sibTransId="{D764B07A-0CD2-4621-8B75-CFAF8950C629}"/>
    <dgm:cxn modelId="{EEB0B2CE-1EC2-458C-86A9-66DFD725D1F0}" type="presOf" srcId="{64D65824-5DCD-495D-B324-12644EE9A088}" destId="{66E16B7F-88EC-499A-962F-46932A4D9089}" srcOrd="0" destOrd="1" presId="urn:microsoft.com/office/officeart/2005/8/layout/default"/>
    <dgm:cxn modelId="{5AB4EE16-DF7B-4585-98BA-E7E132D79175}" srcId="{68D04558-C97A-4C9E-82FD-DAD8EC1F9C2F}" destId="{11CFE0FF-FE78-4074-9356-7060A25E8099}" srcOrd="0" destOrd="0" parTransId="{ACF9317E-1E70-4F51-A6F3-DDCE330BDB8A}" sibTransId="{19FBFDBB-1723-4FB3-9B4F-13BFC4BCDB36}"/>
    <dgm:cxn modelId="{B2D21380-7C21-43FA-827F-7EDA5F2512F3}" srcId="{805DFA8A-9FBF-4D6A-A5C4-843FFDBE6284}" destId="{34B4554A-76DE-4B54-A374-32775486373D}" srcOrd="0" destOrd="0" parTransId="{2DDB253B-EF2B-4823-A3E8-E8DDE4B8DA50}" sibTransId="{1D0C6BB8-1465-4B13-9606-FAB8100A970C}"/>
    <dgm:cxn modelId="{8E402070-8A48-4976-96E6-CE92424A9117}" srcId="{45AAAD3F-1334-49EA-A4BA-5A1F33B28F4B}" destId="{9FBC4CCC-59B4-4C11-8C1A-329618464116}" srcOrd="5" destOrd="0" parTransId="{3BB3C6DD-BDB7-45B4-8D22-8E84391A1C9F}" sibTransId="{B61AB3C7-AB7B-4CAB-A170-519650A1646C}"/>
    <dgm:cxn modelId="{93DDF892-3BF3-406C-BC80-F23363DC0DC9}" type="presOf" srcId="{34B4554A-76DE-4B54-A374-32775486373D}" destId="{BEEB7D6C-23A9-4797-84CD-0BC8CBCA220C}" srcOrd="0" destOrd="1" presId="urn:microsoft.com/office/officeart/2005/8/layout/default"/>
    <dgm:cxn modelId="{E7F83067-AF7B-4467-B74D-64062C0A00BF}" srcId="{8312F02C-1C8F-4580-86E7-C0738DE3FAF8}" destId="{D89CEA31-97A6-4EF1-AD90-93E0B2A24CB1}" srcOrd="0" destOrd="0" parTransId="{E264CDF6-23B5-4C35-993E-2F087F80803F}" sibTransId="{EBCB0ED9-28EF-4F84-B27A-4F9D423CA3C7}"/>
    <dgm:cxn modelId="{ECB04B4C-473A-4042-A588-24A3A5DF47A8}" srcId="{3430665E-10FA-4BBD-97F8-2C1D5294440D}" destId="{33F14F7F-1A03-4C0E-92B3-024BDB369A8A}" srcOrd="0" destOrd="0" parTransId="{690C5C39-43CE-42B1-A10A-D166ABD44854}" sibTransId="{323A5CDF-AC18-4FA8-8BCF-46FCE70C519D}"/>
    <dgm:cxn modelId="{E4BB23F3-FFA3-4FF0-B7AA-9F7EFC47849B}" type="presOf" srcId="{3430665E-10FA-4BBD-97F8-2C1D5294440D}" destId="{D49CC7E3-0C05-499F-86E6-7167E59FC7D4}" srcOrd="0" destOrd="0" presId="urn:microsoft.com/office/officeart/2005/8/layout/default"/>
    <dgm:cxn modelId="{5CEA7586-ACEF-46BF-A9CF-46A13BE93A3E}" srcId="{45AAAD3F-1334-49EA-A4BA-5A1F33B28F4B}" destId="{68D04558-C97A-4C9E-82FD-DAD8EC1F9C2F}" srcOrd="1" destOrd="0" parTransId="{60988145-6FFC-4322-B0AC-333A963495E6}" sibTransId="{1B6F2511-AD2D-40DD-8A1C-4F1EA7CAEF7F}"/>
    <dgm:cxn modelId="{8AA8B252-A180-44DE-849E-ADAFF7C0DA63}" type="presOf" srcId="{D89CEA31-97A6-4EF1-AD90-93E0B2A24CB1}" destId="{9B5EAF5D-6435-4809-90A3-719E2902114B}" srcOrd="0" destOrd="1" presId="urn:microsoft.com/office/officeart/2005/8/layout/default"/>
    <dgm:cxn modelId="{29749E7C-96AF-4CCA-8793-5CFF015B62D5}" type="presOf" srcId="{DD83C520-C631-4C58-96ED-34A39A020923}" destId="{F2741CAC-4CA7-4A69-B117-0E4B42F9783A}" srcOrd="0" destOrd="0" presId="urn:microsoft.com/office/officeart/2005/8/layout/default"/>
    <dgm:cxn modelId="{60834C83-CE8D-4780-9039-6499239B4C3B}" type="presOf" srcId="{F14D09A6-BEC6-4FFA-A518-1E3EAD21479E}" destId="{A46A8662-F496-428B-98FA-33B02D2BDF7E}" srcOrd="0" destOrd="0" presId="urn:microsoft.com/office/officeart/2005/8/layout/default"/>
    <dgm:cxn modelId="{DD30DECB-48A8-4168-93C3-C913523551F7}" srcId="{45AAAD3F-1334-49EA-A4BA-5A1F33B28F4B}" destId="{DD83C520-C631-4C58-96ED-34A39A020923}" srcOrd="2" destOrd="0" parTransId="{4B8B3ABD-26BF-4D45-832C-A83221580F26}" sibTransId="{94345E25-C103-40A2-8FB7-5FAD137B2CDB}"/>
    <dgm:cxn modelId="{E50ABD46-2528-4981-849E-3D01CFCB740B}" type="presOf" srcId="{35510CC5-9D29-4820-8ED1-EF9618F67668}" destId="{CF4EA2FA-4DA1-45FC-AED8-28723D1FD38E}" srcOrd="0" destOrd="1" presId="urn:microsoft.com/office/officeart/2005/8/layout/default"/>
    <dgm:cxn modelId="{295C2AE0-4F71-4510-B676-2E6F1081F48B}" type="presOf" srcId="{68D04558-C97A-4C9E-82FD-DAD8EC1F9C2F}" destId="{6EDD9EA0-3AFC-4E9E-B008-655529CB5D11}" srcOrd="0" destOrd="0" presId="urn:microsoft.com/office/officeart/2005/8/layout/default"/>
    <dgm:cxn modelId="{B3946E5B-ECCD-4522-8371-CF6F9240C7F6}" type="presParOf" srcId="{27FD0C4D-FF89-45B0-9EF7-3A15819D928E}" destId="{BEEB7D6C-23A9-4797-84CD-0BC8CBCA220C}" srcOrd="0" destOrd="0" presId="urn:microsoft.com/office/officeart/2005/8/layout/default"/>
    <dgm:cxn modelId="{A6585DBE-84BE-49AB-A2A5-E08BBFFD1B40}" type="presParOf" srcId="{27FD0C4D-FF89-45B0-9EF7-3A15819D928E}" destId="{AF829CBE-4C98-463D-A145-C86A15717673}" srcOrd="1" destOrd="0" presId="urn:microsoft.com/office/officeart/2005/8/layout/default"/>
    <dgm:cxn modelId="{444AB640-F8DD-4052-B642-09CAB8C589FA}" type="presParOf" srcId="{27FD0C4D-FF89-45B0-9EF7-3A15819D928E}" destId="{6EDD9EA0-3AFC-4E9E-B008-655529CB5D11}" srcOrd="2" destOrd="0" presId="urn:microsoft.com/office/officeart/2005/8/layout/default"/>
    <dgm:cxn modelId="{6A06FDA6-A4B0-4616-AC08-2285141D0822}" type="presParOf" srcId="{27FD0C4D-FF89-45B0-9EF7-3A15819D928E}" destId="{6A85C7E1-FA8D-43F8-BE01-42A888D53391}" srcOrd="3" destOrd="0" presId="urn:microsoft.com/office/officeart/2005/8/layout/default"/>
    <dgm:cxn modelId="{CC7D119F-7479-4066-A3D7-1E93119A88F9}" type="presParOf" srcId="{27FD0C4D-FF89-45B0-9EF7-3A15819D928E}" destId="{F2741CAC-4CA7-4A69-B117-0E4B42F9783A}" srcOrd="4" destOrd="0" presId="urn:microsoft.com/office/officeart/2005/8/layout/default"/>
    <dgm:cxn modelId="{64B65EFD-9309-4AC5-A48E-349C15F242AC}" type="presParOf" srcId="{27FD0C4D-FF89-45B0-9EF7-3A15819D928E}" destId="{40F82DF6-E564-44FD-9501-8500507C32AA}" srcOrd="5" destOrd="0" presId="urn:microsoft.com/office/officeart/2005/8/layout/default"/>
    <dgm:cxn modelId="{6A350A5C-3A43-45DC-9F04-EF04CB1F49EA}" type="presParOf" srcId="{27FD0C4D-FF89-45B0-9EF7-3A15819D928E}" destId="{66E16B7F-88EC-499A-962F-46932A4D9089}" srcOrd="6" destOrd="0" presId="urn:microsoft.com/office/officeart/2005/8/layout/default"/>
    <dgm:cxn modelId="{533CBE81-8641-47DB-AFBA-3692384ACD03}" type="presParOf" srcId="{27FD0C4D-FF89-45B0-9EF7-3A15819D928E}" destId="{0BABD9CD-689B-4ED2-88C3-934BB2F9EF6E}" srcOrd="7" destOrd="0" presId="urn:microsoft.com/office/officeart/2005/8/layout/default"/>
    <dgm:cxn modelId="{F7AA9798-F4AA-4E5A-B7A6-3AB557BDB72F}" type="presParOf" srcId="{27FD0C4D-FF89-45B0-9EF7-3A15819D928E}" destId="{D49CC7E3-0C05-499F-86E6-7167E59FC7D4}" srcOrd="8" destOrd="0" presId="urn:microsoft.com/office/officeart/2005/8/layout/default"/>
    <dgm:cxn modelId="{3F8FEAF0-A1BF-4CC9-9DD9-F1EF477AC175}" type="presParOf" srcId="{27FD0C4D-FF89-45B0-9EF7-3A15819D928E}" destId="{11C2592C-BB67-466B-81CB-5BCA44A21982}" srcOrd="9" destOrd="0" presId="urn:microsoft.com/office/officeart/2005/8/layout/default"/>
    <dgm:cxn modelId="{F9EA64F1-3D5F-4922-B978-3E49D865448F}" type="presParOf" srcId="{27FD0C4D-FF89-45B0-9EF7-3A15819D928E}" destId="{CF4EA2FA-4DA1-45FC-AED8-28723D1FD38E}" srcOrd="10" destOrd="0" presId="urn:microsoft.com/office/officeart/2005/8/layout/default"/>
    <dgm:cxn modelId="{73FBB6CF-AB87-4169-8093-4AEC07F3C327}" type="presParOf" srcId="{27FD0C4D-FF89-45B0-9EF7-3A15819D928E}" destId="{00411F9D-F2DE-4FE8-B367-0F72BECCEB25}" srcOrd="11" destOrd="0" presId="urn:microsoft.com/office/officeart/2005/8/layout/default"/>
    <dgm:cxn modelId="{4F10B4EF-4273-4D3D-9A1E-00BD8DF10FEE}" type="presParOf" srcId="{27FD0C4D-FF89-45B0-9EF7-3A15819D928E}" destId="{A46A8662-F496-428B-98FA-33B02D2BDF7E}" srcOrd="12" destOrd="0" presId="urn:microsoft.com/office/officeart/2005/8/layout/default"/>
    <dgm:cxn modelId="{B5063359-BA69-4484-AB36-0DE21096A0F2}" type="presParOf" srcId="{27FD0C4D-FF89-45B0-9EF7-3A15819D928E}" destId="{BF8CFF26-5ED6-442D-8F50-D96A96CAC244}" srcOrd="13" destOrd="0" presId="urn:microsoft.com/office/officeart/2005/8/layout/default"/>
    <dgm:cxn modelId="{080306F3-2C06-4055-AAF9-2B4CA25CC221}" type="presParOf" srcId="{27FD0C4D-FF89-45B0-9EF7-3A15819D928E}" destId="{9B5EAF5D-6435-4809-90A3-719E2902114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6339AE-520C-4204-A813-826F2B32BDB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98D3F6-A317-4C41-A62A-9F9C1CBA628B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Подготовительная работа по выбору Единой централизованной медицинской информационной системы, соответствующей требованиям Министерства здравоохранения Российской Федерации выполнена, в настоящее время ведется работа по проведению конкурсных процедур.</a:t>
          </a:r>
          <a:endParaRPr lang="ru-RU" sz="10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07194-EF18-45F3-84A1-A8DF13D786B2}" type="parTrans" cxnId="{155E2B38-6B6C-4C3D-B366-E1C562BBE530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7C5DB-B1C7-4492-A73E-EB25C78042D6}" type="sibTrans" cxnId="{155E2B38-6B6C-4C3D-B366-E1C562BBE530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802D9C-D3E4-433D-986F-6BE086614596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Переход на Единую централизованную медицинскую информационную систему позволит врачам работать с единой базой данных пациента, хранящую в себе информацию о результатах обследования, не зависимо от того в какой медицинской организации наблюдался пациент.</a:t>
          </a:r>
          <a:endParaRPr lang="ru-RU" sz="10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AA41E-FB1A-42B9-AAC4-C86381367588}" type="parTrans" cxnId="{E8013BB2-2204-41DB-B227-66B1284A20BC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37BAEE-8A85-4C77-A1C8-68CA294AEC0A}" type="sibTrans" cxnId="{E8013BB2-2204-41DB-B227-66B1284A20BC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54D5E4-CBA6-453B-AC59-19345FD74A7A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Завершена процедура подключения фельдшерско-акушерских пунктов к сети Интернет в том числе с использованием спутниковых технологий на 18 объектах, что позволит обеспечить фельдшерам доступ к медицинской карте пациента посредством медицинской информационной системы и вести свою привычную работу в электронном виде.</a:t>
          </a:r>
          <a:endParaRPr lang="ru-RU" sz="10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CF426-C9E9-404E-82B3-274B9C03D4A5}" type="parTrans" cxnId="{FABD11E4-47F2-45A9-8B21-22ECE738EA8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AFB04-DCDD-47F3-B075-4A4DA63F0E68}" type="sibTrans" cxnId="{FABD11E4-47F2-45A9-8B21-22ECE738EA8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A2D7C-9763-4899-A62C-CA1B366888A5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Продолжена работа по внедрению искусственного интеллекта в сферу здравоохранения. На 2024 г. стоит задача использования модуля распознавания речи при заполнении медицинской документации и записи на прием к врачу через контакт-центры.</a:t>
          </a:r>
          <a:endParaRPr lang="ru-RU" sz="10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DA292-1B35-4156-B1CD-12EACD0809A5}" type="parTrans" cxnId="{167D0028-B342-466A-B350-CFA2A555656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D993BA-E2B4-45D1-8258-449CB23268EE}" type="sibTrans" cxnId="{167D0028-B342-466A-B350-CFA2A5556563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C3D6E-75BA-485D-B625-FFB0F6C8C4B4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существующих условиях использование информационных систем, обрабатывающих персональные данные пациентов требует уделить особое внимание требованиям информационной безопасности и защите персональных данных.</a:t>
          </a:r>
          <a:endParaRPr lang="ru-RU" sz="105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AD8EF3-6A88-489B-BD5D-63F497D96979}" type="parTrans" cxnId="{CEEBB32D-D6A4-4EA7-9EFD-F27329F10DD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D80A01-8847-46BA-9CCA-F19DBDA26082}" type="sibTrans" cxnId="{CEEBB32D-D6A4-4EA7-9EFD-F27329F10DD8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4A931B-61BB-4DCA-AE4B-BA7F0FE9F137}" type="pres">
      <dgm:prSet presAssocID="{EA6339AE-520C-4204-A813-826F2B32BD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4CB5A8-2FF6-448A-936F-A14D2137A428}" type="pres">
      <dgm:prSet presAssocID="{4398D3F6-A317-4C41-A62A-9F9C1CBA628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C7F9A-749C-4ACF-96ED-451666DF3BB4}" type="pres">
      <dgm:prSet presAssocID="{B987C5DB-B1C7-4492-A73E-EB25C78042D6}" presName="sibTrans" presStyleCnt="0"/>
      <dgm:spPr/>
    </dgm:pt>
    <dgm:pt modelId="{9B3E4DC3-0992-4813-B043-753EB8640BAD}" type="pres">
      <dgm:prSet presAssocID="{62802D9C-D3E4-433D-986F-6BE08661459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F5CFD-74B0-4FD7-99C8-4D0F2D8AFA49}" type="pres">
      <dgm:prSet presAssocID="{3937BAEE-8A85-4C77-A1C8-68CA294AEC0A}" presName="sibTrans" presStyleCnt="0"/>
      <dgm:spPr/>
    </dgm:pt>
    <dgm:pt modelId="{9C793028-AED1-41AA-8A7D-C531CE40E077}" type="pres">
      <dgm:prSet presAssocID="{9054D5E4-CBA6-453B-AC59-19345FD74A7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8D918-49C5-4C5D-B29E-EA97A9789DB8}" type="pres">
      <dgm:prSet presAssocID="{AF4AFB04-DCDD-47F3-B075-4A4DA63F0E68}" presName="sibTrans" presStyleCnt="0"/>
      <dgm:spPr/>
    </dgm:pt>
    <dgm:pt modelId="{10A972CA-7AB9-4002-B42B-D04C7D3CDAE8}" type="pres">
      <dgm:prSet presAssocID="{3FCA2D7C-9763-4899-A62C-CA1B366888A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9B948-DB75-4839-864C-474DA842C816}" type="pres">
      <dgm:prSet presAssocID="{A7D993BA-E2B4-45D1-8258-449CB23268EE}" presName="sibTrans" presStyleCnt="0"/>
      <dgm:spPr/>
    </dgm:pt>
    <dgm:pt modelId="{3CBF5673-C4D0-4A6F-9700-C45D0752F452}" type="pres">
      <dgm:prSet presAssocID="{49BC3D6E-75BA-485D-B625-FFB0F6C8C4B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200D42-B257-491F-A8C0-F438A3B694E2}" type="presOf" srcId="{49BC3D6E-75BA-485D-B625-FFB0F6C8C4B4}" destId="{3CBF5673-C4D0-4A6F-9700-C45D0752F452}" srcOrd="0" destOrd="0" presId="urn:microsoft.com/office/officeart/2005/8/layout/default"/>
    <dgm:cxn modelId="{155E2B38-6B6C-4C3D-B366-E1C562BBE530}" srcId="{EA6339AE-520C-4204-A813-826F2B32BDB8}" destId="{4398D3F6-A317-4C41-A62A-9F9C1CBA628B}" srcOrd="0" destOrd="0" parTransId="{70407194-EF18-45F3-84A1-A8DF13D786B2}" sibTransId="{B987C5DB-B1C7-4492-A73E-EB25C78042D6}"/>
    <dgm:cxn modelId="{CEEBB32D-D6A4-4EA7-9EFD-F27329F10DD8}" srcId="{EA6339AE-520C-4204-A813-826F2B32BDB8}" destId="{49BC3D6E-75BA-485D-B625-FFB0F6C8C4B4}" srcOrd="4" destOrd="0" parTransId="{88AD8EF3-6A88-489B-BD5D-63F497D96979}" sibTransId="{0AD80A01-8847-46BA-9CCA-F19DBDA26082}"/>
    <dgm:cxn modelId="{EB101493-2D8F-411C-AD84-2B2EEE95E851}" type="presOf" srcId="{62802D9C-D3E4-433D-986F-6BE086614596}" destId="{9B3E4DC3-0992-4813-B043-753EB8640BAD}" srcOrd="0" destOrd="0" presId="urn:microsoft.com/office/officeart/2005/8/layout/default"/>
    <dgm:cxn modelId="{E8013BB2-2204-41DB-B227-66B1284A20BC}" srcId="{EA6339AE-520C-4204-A813-826F2B32BDB8}" destId="{62802D9C-D3E4-433D-986F-6BE086614596}" srcOrd="1" destOrd="0" parTransId="{59EAA41E-FB1A-42B9-AAC4-C86381367588}" sibTransId="{3937BAEE-8A85-4C77-A1C8-68CA294AEC0A}"/>
    <dgm:cxn modelId="{3772152C-5855-4A53-B251-F09071305345}" type="presOf" srcId="{3FCA2D7C-9763-4899-A62C-CA1B366888A5}" destId="{10A972CA-7AB9-4002-B42B-D04C7D3CDAE8}" srcOrd="0" destOrd="0" presId="urn:microsoft.com/office/officeart/2005/8/layout/default"/>
    <dgm:cxn modelId="{167D0028-B342-466A-B350-CFA2A5556563}" srcId="{EA6339AE-520C-4204-A813-826F2B32BDB8}" destId="{3FCA2D7C-9763-4899-A62C-CA1B366888A5}" srcOrd="3" destOrd="0" parTransId="{F2BDA292-1B35-4156-B1CD-12EACD0809A5}" sibTransId="{A7D993BA-E2B4-45D1-8258-449CB23268EE}"/>
    <dgm:cxn modelId="{FABD11E4-47F2-45A9-8B21-22ECE738EA83}" srcId="{EA6339AE-520C-4204-A813-826F2B32BDB8}" destId="{9054D5E4-CBA6-453B-AC59-19345FD74A7A}" srcOrd="2" destOrd="0" parTransId="{644CF426-C9E9-404E-82B3-274B9C03D4A5}" sibTransId="{AF4AFB04-DCDD-47F3-B075-4A4DA63F0E68}"/>
    <dgm:cxn modelId="{99AB12DD-958B-42E3-B105-3CB62C5A118B}" type="presOf" srcId="{EA6339AE-520C-4204-A813-826F2B32BDB8}" destId="{CD4A931B-61BB-4DCA-AE4B-BA7F0FE9F137}" srcOrd="0" destOrd="0" presId="urn:microsoft.com/office/officeart/2005/8/layout/default"/>
    <dgm:cxn modelId="{B7D42625-5CFF-470F-8052-CFAB34E43D95}" type="presOf" srcId="{9054D5E4-CBA6-453B-AC59-19345FD74A7A}" destId="{9C793028-AED1-41AA-8A7D-C531CE40E077}" srcOrd="0" destOrd="0" presId="urn:microsoft.com/office/officeart/2005/8/layout/default"/>
    <dgm:cxn modelId="{2C605126-18CD-4F01-AD69-5A623B88563C}" type="presOf" srcId="{4398D3F6-A317-4C41-A62A-9F9C1CBA628B}" destId="{0D4CB5A8-2FF6-448A-936F-A14D2137A428}" srcOrd="0" destOrd="0" presId="urn:microsoft.com/office/officeart/2005/8/layout/default"/>
    <dgm:cxn modelId="{E62B41CA-04CA-476B-BB69-6FA1957A336A}" type="presParOf" srcId="{CD4A931B-61BB-4DCA-AE4B-BA7F0FE9F137}" destId="{0D4CB5A8-2FF6-448A-936F-A14D2137A428}" srcOrd="0" destOrd="0" presId="urn:microsoft.com/office/officeart/2005/8/layout/default"/>
    <dgm:cxn modelId="{12EBCD5A-BF48-4031-A1D7-C14F96DCF9CA}" type="presParOf" srcId="{CD4A931B-61BB-4DCA-AE4B-BA7F0FE9F137}" destId="{D63C7F9A-749C-4ACF-96ED-451666DF3BB4}" srcOrd="1" destOrd="0" presId="urn:microsoft.com/office/officeart/2005/8/layout/default"/>
    <dgm:cxn modelId="{5A1106DE-966A-4A32-9909-1EC5D64244C2}" type="presParOf" srcId="{CD4A931B-61BB-4DCA-AE4B-BA7F0FE9F137}" destId="{9B3E4DC3-0992-4813-B043-753EB8640BAD}" srcOrd="2" destOrd="0" presId="urn:microsoft.com/office/officeart/2005/8/layout/default"/>
    <dgm:cxn modelId="{CD4670A2-A1D2-4D76-9C94-7AE992BF8337}" type="presParOf" srcId="{CD4A931B-61BB-4DCA-AE4B-BA7F0FE9F137}" destId="{700F5CFD-74B0-4FD7-99C8-4D0F2D8AFA49}" srcOrd="3" destOrd="0" presId="urn:microsoft.com/office/officeart/2005/8/layout/default"/>
    <dgm:cxn modelId="{CF28C05C-D24F-4620-BCFB-B34746400330}" type="presParOf" srcId="{CD4A931B-61BB-4DCA-AE4B-BA7F0FE9F137}" destId="{9C793028-AED1-41AA-8A7D-C531CE40E077}" srcOrd="4" destOrd="0" presId="urn:microsoft.com/office/officeart/2005/8/layout/default"/>
    <dgm:cxn modelId="{8A05662F-2B23-40CD-9389-5F4D3D616A93}" type="presParOf" srcId="{CD4A931B-61BB-4DCA-AE4B-BA7F0FE9F137}" destId="{1568D918-49C5-4C5D-B29E-EA97A9789DB8}" srcOrd="5" destOrd="0" presId="urn:microsoft.com/office/officeart/2005/8/layout/default"/>
    <dgm:cxn modelId="{5DA505DE-208E-46AE-91B4-BF2E29F86C91}" type="presParOf" srcId="{CD4A931B-61BB-4DCA-AE4B-BA7F0FE9F137}" destId="{10A972CA-7AB9-4002-B42B-D04C7D3CDAE8}" srcOrd="6" destOrd="0" presId="urn:microsoft.com/office/officeart/2005/8/layout/default"/>
    <dgm:cxn modelId="{79D75569-E235-4ADB-8B69-BF8E43A7177F}" type="presParOf" srcId="{CD4A931B-61BB-4DCA-AE4B-BA7F0FE9F137}" destId="{CB19B948-DB75-4839-864C-474DA842C816}" srcOrd="7" destOrd="0" presId="urn:microsoft.com/office/officeart/2005/8/layout/default"/>
    <dgm:cxn modelId="{731A1333-5386-4093-B1F1-B79234240BF1}" type="presParOf" srcId="{CD4A931B-61BB-4DCA-AE4B-BA7F0FE9F137}" destId="{3CBF5673-C4D0-4A6F-9700-C45D0752F45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A3B6E9-DAB4-4547-BD92-ED42DFCDC7BA}" type="doc">
      <dgm:prSet loTypeId="urn:microsoft.com/office/officeart/2005/8/layout/process4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4A5F513-36D1-4B6E-9E61-A2E81F8B9535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Снижение количества курящих работников на 9% </a:t>
          </a:r>
          <a:endParaRPr lang="ru-RU" sz="12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3EB2C-FC4E-4600-8B2F-A426E390E3C5}" type="parTrans" cxnId="{A93277F2-7E1D-4B7C-A163-6D58D1FCD8E5}">
      <dgm:prSet/>
      <dgm:spPr/>
      <dgm:t>
        <a:bodyPr/>
        <a:lstStyle/>
        <a:p>
          <a:endParaRPr lang="ru-RU"/>
        </a:p>
      </dgm:t>
    </dgm:pt>
    <dgm:pt modelId="{5A2E976B-DD4F-44ED-9A65-84486E1A9ED5}" type="sibTrans" cxnId="{A93277F2-7E1D-4B7C-A163-6D58D1FCD8E5}">
      <dgm:prSet/>
      <dgm:spPr/>
      <dgm:t>
        <a:bodyPr/>
        <a:lstStyle/>
        <a:p>
          <a:endParaRPr lang="ru-RU"/>
        </a:p>
      </dgm:t>
    </dgm:pt>
    <dgm:pt modelId="{6B65E43E-2458-41B1-9A92-2951702CDA6C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проведении контрольного анкетирования выявлено снижение веса у 5% сотрудников, первоначально имеющих избыточную массу тела.</a:t>
          </a:r>
          <a:endParaRPr lang="ru-RU" sz="12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001F71-1DD3-41DF-BA17-A46980D81356}" type="parTrans" cxnId="{EC440FFF-EE8C-4A15-9D3E-43DEC8E58FEC}">
      <dgm:prSet/>
      <dgm:spPr/>
      <dgm:t>
        <a:bodyPr/>
        <a:lstStyle/>
        <a:p>
          <a:endParaRPr lang="ru-RU"/>
        </a:p>
      </dgm:t>
    </dgm:pt>
    <dgm:pt modelId="{463E604D-29FB-48B0-AC4A-CA79745F6C6D}" type="sibTrans" cxnId="{EC440FFF-EE8C-4A15-9D3E-43DEC8E58FEC}">
      <dgm:prSet/>
      <dgm:spPr/>
      <dgm:t>
        <a:bodyPr/>
        <a:lstStyle/>
        <a:p>
          <a:endParaRPr lang="ru-RU"/>
        </a:p>
      </dgm:t>
    </dgm:pt>
    <dgm:pt modelId="{75EA0380-254C-499F-8375-C7CDAFC9AAF8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2022-2023гг. на указанных предприятиях количество больничных листов снизилось на 19,35% (в абсолютных числах с 4062 в 2022г до 3276 в 2023г), количество дней нетрудоспособности снизилось на 20,15% (в абсолютных числах с 45873 в 2022г до 36632 в 2023г).</a:t>
          </a:r>
          <a:endParaRPr lang="ru-RU" sz="12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59BB0A-2A41-4120-992E-A59838136EB9}" type="parTrans" cxnId="{6B5932E2-B84D-408E-8C2F-8328E51DF46C}">
      <dgm:prSet/>
      <dgm:spPr/>
      <dgm:t>
        <a:bodyPr/>
        <a:lstStyle/>
        <a:p>
          <a:endParaRPr lang="ru-RU"/>
        </a:p>
      </dgm:t>
    </dgm:pt>
    <dgm:pt modelId="{730B8156-4F51-43D5-A466-717B56FB809D}" type="sibTrans" cxnId="{6B5932E2-B84D-408E-8C2F-8328E51DF46C}">
      <dgm:prSet/>
      <dgm:spPr/>
      <dgm:t>
        <a:bodyPr/>
        <a:lstStyle/>
        <a:p>
          <a:endParaRPr lang="ru-RU"/>
        </a:p>
      </dgm:t>
    </dgm:pt>
    <dgm:pt modelId="{2762BE61-34BA-4744-BAF0-E541D1C8C1BC}">
      <dgm:prSet phldrT="[Текст]" custT="1"/>
      <dgm:spPr>
        <a:solidFill>
          <a:schemeClr val="accent3"/>
        </a:solidFill>
      </dgm:spPr>
      <dgm:t>
        <a:bodyPr/>
        <a:lstStyle/>
        <a:p>
          <a:r>
            <a: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время реализации национального проекта «Демография» выстроена единая система укрепления общественного здоровья. В 2023 году были достигнуты все показатели национального проекта.</a:t>
          </a:r>
          <a:endParaRPr lang="ru-RU" sz="12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D8521-910E-4A50-9C80-263E602FE926}" type="parTrans" cxnId="{836A35DC-CCFD-4E7D-A345-8528355A142B}">
      <dgm:prSet/>
      <dgm:spPr/>
      <dgm:t>
        <a:bodyPr/>
        <a:lstStyle/>
        <a:p>
          <a:endParaRPr lang="ru-RU"/>
        </a:p>
      </dgm:t>
    </dgm:pt>
    <dgm:pt modelId="{79C78BB0-FADB-4D67-8732-78D00844C53E}" type="sibTrans" cxnId="{836A35DC-CCFD-4E7D-A345-8528355A142B}">
      <dgm:prSet/>
      <dgm:spPr/>
      <dgm:t>
        <a:bodyPr/>
        <a:lstStyle/>
        <a:p>
          <a:endParaRPr lang="ru-RU"/>
        </a:p>
      </dgm:t>
    </dgm:pt>
    <dgm:pt modelId="{326FD6C1-C649-42B7-9575-F493979456CE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по повышению приверженности населения к здоровому образу жизни ведется среди всех возрастных групп. Особое внимание уделяется населению трудоспособного возраста.</a:t>
          </a:r>
          <a:endParaRPr lang="ru-RU" sz="12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CE5128-A360-4BC9-A50D-9449914EA56B}" type="parTrans" cxnId="{255DDC02-040F-4853-9ABA-10473E9FBBD9}">
      <dgm:prSet/>
      <dgm:spPr/>
      <dgm:t>
        <a:bodyPr/>
        <a:lstStyle/>
        <a:p>
          <a:endParaRPr lang="ru-RU"/>
        </a:p>
      </dgm:t>
    </dgm:pt>
    <dgm:pt modelId="{9D41EBB5-3101-4038-8CA9-4ACBE5FF18AF}" type="sibTrans" cxnId="{255DDC02-040F-4853-9ABA-10473E9FBBD9}">
      <dgm:prSet/>
      <dgm:spPr/>
      <dgm:t>
        <a:bodyPr/>
        <a:lstStyle/>
        <a:p>
          <a:endParaRPr lang="ru-RU"/>
        </a:p>
      </dgm:t>
    </dgm:pt>
    <dgm:pt modelId="{2B145EEF-26D3-4226-96B5-84CCF1C66AEF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настоящий момент на одиннадцати предприятиях Республики Мордовия реализуются корпоративные программы «Укрепление здоровья работающих».</a:t>
          </a:r>
          <a:endParaRPr lang="ru-RU" sz="12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C1BD7-F672-497A-BDFF-32A1F23E80AC}" type="parTrans" cxnId="{EC58F890-E740-4008-BC3D-63A33A41495E}">
      <dgm:prSet/>
      <dgm:spPr/>
      <dgm:t>
        <a:bodyPr/>
        <a:lstStyle/>
        <a:p>
          <a:endParaRPr lang="ru-RU"/>
        </a:p>
      </dgm:t>
    </dgm:pt>
    <dgm:pt modelId="{0C167E00-7BAA-43BC-87D2-8A0F334D12A2}" type="sibTrans" cxnId="{EC58F890-E740-4008-BC3D-63A33A41495E}">
      <dgm:prSet/>
      <dgm:spPr/>
      <dgm:t>
        <a:bodyPr/>
        <a:lstStyle/>
        <a:p>
          <a:endParaRPr lang="ru-RU"/>
        </a:p>
      </dgm:t>
    </dgm:pt>
    <dgm:pt modelId="{121A41AB-7154-49AA-9C79-B66F4BB51105}" type="pres">
      <dgm:prSet presAssocID="{4AA3B6E9-DAB4-4547-BD92-ED42DFCDC7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175BE6-2D62-494C-85C3-B9DCC493B176}" type="pres">
      <dgm:prSet presAssocID="{75EA0380-254C-499F-8375-C7CDAFC9AAF8}" presName="boxAndChildren" presStyleCnt="0"/>
      <dgm:spPr/>
    </dgm:pt>
    <dgm:pt modelId="{D14E28BF-05DA-4AB4-BFE5-536181336EEC}" type="pres">
      <dgm:prSet presAssocID="{75EA0380-254C-499F-8375-C7CDAFC9AAF8}" presName="parentTextBox" presStyleLbl="node1" presStyleIdx="0" presStyleCnt="6"/>
      <dgm:spPr/>
      <dgm:t>
        <a:bodyPr/>
        <a:lstStyle/>
        <a:p>
          <a:endParaRPr lang="ru-RU"/>
        </a:p>
      </dgm:t>
    </dgm:pt>
    <dgm:pt modelId="{811B1AAA-5EE5-4AE0-B522-B5B09D27B287}" type="pres">
      <dgm:prSet presAssocID="{463E604D-29FB-48B0-AC4A-CA79745F6C6D}" presName="sp" presStyleCnt="0"/>
      <dgm:spPr/>
    </dgm:pt>
    <dgm:pt modelId="{2E8437E8-3677-4BB9-B520-B14EFBEE2C29}" type="pres">
      <dgm:prSet presAssocID="{6B65E43E-2458-41B1-9A92-2951702CDA6C}" presName="arrowAndChildren" presStyleCnt="0"/>
      <dgm:spPr/>
    </dgm:pt>
    <dgm:pt modelId="{24E2B19C-55AD-4CE6-90BE-A4142F953D38}" type="pres">
      <dgm:prSet presAssocID="{6B65E43E-2458-41B1-9A92-2951702CDA6C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5301DE73-D3AB-44D3-B6F4-58FB156615D5}" type="pres">
      <dgm:prSet presAssocID="{5A2E976B-DD4F-44ED-9A65-84486E1A9ED5}" presName="sp" presStyleCnt="0"/>
      <dgm:spPr/>
    </dgm:pt>
    <dgm:pt modelId="{E6DF3E48-1D3D-42FE-8BE9-76914D6B56C8}" type="pres">
      <dgm:prSet presAssocID="{A4A5F513-36D1-4B6E-9E61-A2E81F8B9535}" presName="arrowAndChildren" presStyleCnt="0"/>
      <dgm:spPr/>
    </dgm:pt>
    <dgm:pt modelId="{017B284B-6C25-4147-90AF-D90DDB600CC5}" type="pres">
      <dgm:prSet presAssocID="{A4A5F513-36D1-4B6E-9E61-A2E81F8B9535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24217E03-9369-43F1-9146-0238DEEA0A77}" type="pres">
      <dgm:prSet presAssocID="{0C167E00-7BAA-43BC-87D2-8A0F334D12A2}" presName="sp" presStyleCnt="0"/>
      <dgm:spPr/>
    </dgm:pt>
    <dgm:pt modelId="{CF40F251-64A9-4004-958B-1D99B0B61FD5}" type="pres">
      <dgm:prSet presAssocID="{2B145EEF-26D3-4226-96B5-84CCF1C66AEF}" presName="arrowAndChildren" presStyleCnt="0"/>
      <dgm:spPr/>
    </dgm:pt>
    <dgm:pt modelId="{7D69F393-9F8D-4CEC-B615-A031F8D89977}" type="pres">
      <dgm:prSet presAssocID="{2B145EEF-26D3-4226-96B5-84CCF1C66AEF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3F59C40C-F177-4E81-A1DE-7260A99818A3}" type="pres">
      <dgm:prSet presAssocID="{9D41EBB5-3101-4038-8CA9-4ACBE5FF18AF}" presName="sp" presStyleCnt="0"/>
      <dgm:spPr/>
    </dgm:pt>
    <dgm:pt modelId="{A9BAC008-BC0D-4819-9693-1ECF33B9E110}" type="pres">
      <dgm:prSet presAssocID="{326FD6C1-C649-42B7-9575-F493979456CE}" presName="arrowAndChildren" presStyleCnt="0"/>
      <dgm:spPr/>
    </dgm:pt>
    <dgm:pt modelId="{77A7BEE6-0624-463C-A242-AEA523FF7FDD}" type="pres">
      <dgm:prSet presAssocID="{326FD6C1-C649-42B7-9575-F493979456CE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C00A80A9-DEE7-45C1-A186-11EBD50D142C}" type="pres">
      <dgm:prSet presAssocID="{79C78BB0-FADB-4D67-8732-78D00844C53E}" presName="sp" presStyleCnt="0"/>
      <dgm:spPr/>
    </dgm:pt>
    <dgm:pt modelId="{6549C456-3048-4B97-A959-CE0B4836BE17}" type="pres">
      <dgm:prSet presAssocID="{2762BE61-34BA-4744-BAF0-E541D1C8C1BC}" presName="arrowAndChildren" presStyleCnt="0"/>
      <dgm:spPr/>
    </dgm:pt>
    <dgm:pt modelId="{4C2FEBD4-0CB8-41CF-BC9C-BE60D46EF00C}" type="pres">
      <dgm:prSet presAssocID="{2762BE61-34BA-4744-BAF0-E541D1C8C1BC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BE246090-22FC-4B4D-BA55-1ACBC44921BB}" type="presOf" srcId="{2762BE61-34BA-4744-BAF0-E541D1C8C1BC}" destId="{4C2FEBD4-0CB8-41CF-BC9C-BE60D46EF00C}" srcOrd="0" destOrd="0" presId="urn:microsoft.com/office/officeart/2005/8/layout/process4"/>
    <dgm:cxn modelId="{6B5932E2-B84D-408E-8C2F-8328E51DF46C}" srcId="{4AA3B6E9-DAB4-4547-BD92-ED42DFCDC7BA}" destId="{75EA0380-254C-499F-8375-C7CDAFC9AAF8}" srcOrd="5" destOrd="0" parTransId="{D959BB0A-2A41-4120-992E-A59838136EB9}" sibTransId="{730B8156-4F51-43D5-A466-717B56FB809D}"/>
    <dgm:cxn modelId="{EC440FFF-EE8C-4A15-9D3E-43DEC8E58FEC}" srcId="{4AA3B6E9-DAB4-4547-BD92-ED42DFCDC7BA}" destId="{6B65E43E-2458-41B1-9A92-2951702CDA6C}" srcOrd="4" destOrd="0" parTransId="{B3001F71-1DD3-41DF-BA17-A46980D81356}" sibTransId="{463E604D-29FB-48B0-AC4A-CA79745F6C6D}"/>
    <dgm:cxn modelId="{B1627A22-1EF2-4C0D-9480-516324AB26DF}" type="presOf" srcId="{6B65E43E-2458-41B1-9A92-2951702CDA6C}" destId="{24E2B19C-55AD-4CE6-90BE-A4142F953D38}" srcOrd="0" destOrd="0" presId="urn:microsoft.com/office/officeart/2005/8/layout/process4"/>
    <dgm:cxn modelId="{A93277F2-7E1D-4B7C-A163-6D58D1FCD8E5}" srcId="{4AA3B6E9-DAB4-4547-BD92-ED42DFCDC7BA}" destId="{A4A5F513-36D1-4B6E-9E61-A2E81F8B9535}" srcOrd="3" destOrd="0" parTransId="{BB53EB2C-FC4E-4600-8B2F-A426E390E3C5}" sibTransId="{5A2E976B-DD4F-44ED-9A65-84486E1A9ED5}"/>
    <dgm:cxn modelId="{80245B7A-56AC-47E2-9A30-CC9823F5B238}" type="presOf" srcId="{75EA0380-254C-499F-8375-C7CDAFC9AAF8}" destId="{D14E28BF-05DA-4AB4-BFE5-536181336EEC}" srcOrd="0" destOrd="0" presId="urn:microsoft.com/office/officeart/2005/8/layout/process4"/>
    <dgm:cxn modelId="{836A35DC-CCFD-4E7D-A345-8528355A142B}" srcId="{4AA3B6E9-DAB4-4547-BD92-ED42DFCDC7BA}" destId="{2762BE61-34BA-4744-BAF0-E541D1C8C1BC}" srcOrd="0" destOrd="0" parTransId="{288D8521-910E-4A50-9C80-263E602FE926}" sibTransId="{79C78BB0-FADB-4D67-8732-78D00844C53E}"/>
    <dgm:cxn modelId="{29A24164-0BB4-4201-8B45-8C87EC79BEC6}" type="presOf" srcId="{A4A5F513-36D1-4B6E-9E61-A2E81F8B9535}" destId="{017B284B-6C25-4147-90AF-D90DDB600CC5}" srcOrd="0" destOrd="0" presId="urn:microsoft.com/office/officeart/2005/8/layout/process4"/>
    <dgm:cxn modelId="{48E5B55B-E4B2-48D8-BE32-0FCBB2F58EA8}" type="presOf" srcId="{326FD6C1-C649-42B7-9575-F493979456CE}" destId="{77A7BEE6-0624-463C-A242-AEA523FF7FDD}" srcOrd="0" destOrd="0" presId="urn:microsoft.com/office/officeart/2005/8/layout/process4"/>
    <dgm:cxn modelId="{E6E0B52D-186D-4032-A63A-C2F3F5508129}" type="presOf" srcId="{4AA3B6E9-DAB4-4547-BD92-ED42DFCDC7BA}" destId="{121A41AB-7154-49AA-9C79-B66F4BB51105}" srcOrd="0" destOrd="0" presId="urn:microsoft.com/office/officeart/2005/8/layout/process4"/>
    <dgm:cxn modelId="{255DDC02-040F-4853-9ABA-10473E9FBBD9}" srcId="{4AA3B6E9-DAB4-4547-BD92-ED42DFCDC7BA}" destId="{326FD6C1-C649-42B7-9575-F493979456CE}" srcOrd="1" destOrd="0" parTransId="{FDCE5128-A360-4BC9-A50D-9449914EA56B}" sibTransId="{9D41EBB5-3101-4038-8CA9-4ACBE5FF18AF}"/>
    <dgm:cxn modelId="{EC98D7E1-16B6-421D-8409-7B0076DB0A80}" type="presOf" srcId="{2B145EEF-26D3-4226-96B5-84CCF1C66AEF}" destId="{7D69F393-9F8D-4CEC-B615-A031F8D89977}" srcOrd="0" destOrd="0" presId="urn:microsoft.com/office/officeart/2005/8/layout/process4"/>
    <dgm:cxn modelId="{EC58F890-E740-4008-BC3D-63A33A41495E}" srcId="{4AA3B6E9-DAB4-4547-BD92-ED42DFCDC7BA}" destId="{2B145EEF-26D3-4226-96B5-84CCF1C66AEF}" srcOrd="2" destOrd="0" parTransId="{754C1BD7-F672-497A-BDFF-32A1F23E80AC}" sibTransId="{0C167E00-7BAA-43BC-87D2-8A0F334D12A2}"/>
    <dgm:cxn modelId="{4E9E1B15-74FD-4C43-B4F9-21613D22778E}" type="presParOf" srcId="{121A41AB-7154-49AA-9C79-B66F4BB51105}" destId="{45175BE6-2D62-494C-85C3-B9DCC493B176}" srcOrd="0" destOrd="0" presId="urn:microsoft.com/office/officeart/2005/8/layout/process4"/>
    <dgm:cxn modelId="{9B47D9C4-FEE4-4C2C-BF26-CD03F5F6C557}" type="presParOf" srcId="{45175BE6-2D62-494C-85C3-B9DCC493B176}" destId="{D14E28BF-05DA-4AB4-BFE5-536181336EEC}" srcOrd="0" destOrd="0" presId="urn:microsoft.com/office/officeart/2005/8/layout/process4"/>
    <dgm:cxn modelId="{D0D5DCFA-7C9B-4BB7-BF21-D5D6D0F02735}" type="presParOf" srcId="{121A41AB-7154-49AA-9C79-B66F4BB51105}" destId="{811B1AAA-5EE5-4AE0-B522-B5B09D27B287}" srcOrd="1" destOrd="0" presId="urn:microsoft.com/office/officeart/2005/8/layout/process4"/>
    <dgm:cxn modelId="{663235E1-A044-4403-B1CB-A30053114827}" type="presParOf" srcId="{121A41AB-7154-49AA-9C79-B66F4BB51105}" destId="{2E8437E8-3677-4BB9-B520-B14EFBEE2C29}" srcOrd="2" destOrd="0" presId="urn:microsoft.com/office/officeart/2005/8/layout/process4"/>
    <dgm:cxn modelId="{31B6B958-F09F-4862-82D4-007082C98F1F}" type="presParOf" srcId="{2E8437E8-3677-4BB9-B520-B14EFBEE2C29}" destId="{24E2B19C-55AD-4CE6-90BE-A4142F953D38}" srcOrd="0" destOrd="0" presId="urn:microsoft.com/office/officeart/2005/8/layout/process4"/>
    <dgm:cxn modelId="{959D4166-EDC3-4BAD-826F-3683F6F176BB}" type="presParOf" srcId="{121A41AB-7154-49AA-9C79-B66F4BB51105}" destId="{5301DE73-D3AB-44D3-B6F4-58FB156615D5}" srcOrd="3" destOrd="0" presId="urn:microsoft.com/office/officeart/2005/8/layout/process4"/>
    <dgm:cxn modelId="{8C1A2405-2112-4069-A681-D779B1B8E17E}" type="presParOf" srcId="{121A41AB-7154-49AA-9C79-B66F4BB51105}" destId="{E6DF3E48-1D3D-42FE-8BE9-76914D6B56C8}" srcOrd="4" destOrd="0" presId="urn:microsoft.com/office/officeart/2005/8/layout/process4"/>
    <dgm:cxn modelId="{FFE43AA8-66DF-4B40-B01E-DDA797DB3183}" type="presParOf" srcId="{E6DF3E48-1D3D-42FE-8BE9-76914D6B56C8}" destId="{017B284B-6C25-4147-90AF-D90DDB600CC5}" srcOrd="0" destOrd="0" presId="urn:microsoft.com/office/officeart/2005/8/layout/process4"/>
    <dgm:cxn modelId="{F9D9F61F-AE9B-4323-9783-9D722A9ACFC3}" type="presParOf" srcId="{121A41AB-7154-49AA-9C79-B66F4BB51105}" destId="{24217E03-9369-43F1-9146-0238DEEA0A77}" srcOrd="5" destOrd="0" presId="urn:microsoft.com/office/officeart/2005/8/layout/process4"/>
    <dgm:cxn modelId="{8ABC0CCE-196B-405F-A7E2-3852AE5B1857}" type="presParOf" srcId="{121A41AB-7154-49AA-9C79-B66F4BB51105}" destId="{CF40F251-64A9-4004-958B-1D99B0B61FD5}" srcOrd="6" destOrd="0" presId="urn:microsoft.com/office/officeart/2005/8/layout/process4"/>
    <dgm:cxn modelId="{004F95CA-D599-445E-8E1D-9D27708974EB}" type="presParOf" srcId="{CF40F251-64A9-4004-958B-1D99B0B61FD5}" destId="{7D69F393-9F8D-4CEC-B615-A031F8D89977}" srcOrd="0" destOrd="0" presId="urn:microsoft.com/office/officeart/2005/8/layout/process4"/>
    <dgm:cxn modelId="{51C915AB-6432-4434-B480-02B6D229787D}" type="presParOf" srcId="{121A41AB-7154-49AA-9C79-B66F4BB51105}" destId="{3F59C40C-F177-4E81-A1DE-7260A99818A3}" srcOrd="7" destOrd="0" presId="urn:microsoft.com/office/officeart/2005/8/layout/process4"/>
    <dgm:cxn modelId="{D0655E64-B455-4D1E-8ED6-657967FB1EDA}" type="presParOf" srcId="{121A41AB-7154-49AA-9C79-B66F4BB51105}" destId="{A9BAC008-BC0D-4819-9693-1ECF33B9E110}" srcOrd="8" destOrd="0" presId="urn:microsoft.com/office/officeart/2005/8/layout/process4"/>
    <dgm:cxn modelId="{E2B3C3DB-3986-4DBA-AB79-BF76BA12566B}" type="presParOf" srcId="{A9BAC008-BC0D-4819-9693-1ECF33B9E110}" destId="{77A7BEE6-0624-463C-A242-AEA523FF7FDD}" srcOrd="0" destOrd="0" presId="urn:microsoft.com/office/officeart/2005/8/layout/process4"/>
    <dgm:cxn modelId="{4E4EC253-31F7-4AB7-8070-88DDA9F4FD0E}" type="presParOf" srcId="{121A41AB-7154-49AA-9C79-B66F4BB51105}" destId="{C00A80A9-DEE7-45C1-A186-11EBD50D142C}" srcOrd="9" destOrd="0" presId="urn:microsoft.com/office/officeart/2005/8/layout/process4"/>
    <dgm:cxn modelId="{157AF13B-B208-407F-A5F3-6C2D250B3AB3}" type="presParOf" srcId="{121A41AB-7154-49AA-9C79-B66F4BB51105}" destId="{6549C456-3048-4B97-A959-CE0B4836BE17}" srcOrd="10" destOrd="0" presId="urn:microsoft.com/office/officeart/2005/8/layout/process4"/>
    <dgm:cxn modelId="{9CA59F1E-6D70-4762-A8E6-DE662560EFC5}" type="presParOf" srcId="{6549C456-3048-4B97-A959-CE0B4836BE17}" destId="{4C2FEBD4-0CB8-41CF-BC9C-BE60D46EF00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A6339AE-520C-4204-A813-826F2B32BDB8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98D3F6-A317-4C41-A62A-9F9C1CBA628B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2022 года в Российской федерации и Республике Мордовия реализуется Региональная программа «Оптимальная для восстановления здоровья медицинская реабилитация»</a:t>
          </a:r>
        </a:p>
      </dgm:t>
    </dgm:pt>
    <dgm:pt modelId="{70407194-EF18-45F3-84A1-A8DF13D786B2}" type="parTrans" cxnId="{155E2B38-6B6C-4C3D-B366-E1C562BBE530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7C5DB-B1C7-4492-A73E-EB25C78042D6}" type="sibTrans" cxnId="{155E2B38-6B6C-4C3D-B366-E1C562BBE530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9E8163-C831-4657-B6CD-77D4B9A4D495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2023 год было предусмотрено </a:t>
          </a:r>
          <a:endParaRPr lang="ru-RU" sz="14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219 </a:t>
          </a:r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938,8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тыс. руб., в том числе: - за счет средств федерального бюджета – </a:t>
          </a:r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189 147,4 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руб., - за счет средств республиканского бюджета – </a:t>
          </a:r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30 791,4 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 на закупку </a:t>
          </a:r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190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единиц оборудования. Фактически закуплено </a:t>
          </a:r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единиц</a:t>
          </a:r>
        </a:p>
      </dgm:t>
    </dgm:pt>
    <dgm:pt modelId="{75B2875E-A1DB-482A-9E80-3BA145E5A2FC}" type="parTrans" cxnId="{4D80AD76-556F-4397-9F78-0101E09BC2DA}">
      <dgm:prSet/>
      <dgm:spPr/>
      <dgm:t>
        <a:bodyPr/>
        <a:lstStyle/>
        <a:p>
          <a:endParaRPr lang="ru-RU"/>
        </a:p>
      </dgm:t>
    </dgm:pt>
    <dgm:pt modelId="{5021FEBF-D058-41A4-B123-B60DDE6BF2D3}" type="sibTrans" cxnId="{4D80AD76-556F-4397-9F78-0101E09BC2DA}">
      <dgm:prSet/>
      <dgm:spPr/>
      <dgm:t>
        <a:bodyPr/>
        <a:lstStyle/>
        <a:p>
          <a:endParaRPr lang="ru-RU"/>
        </a:p>
      </dgm:t>
    </dgm:pt>
    <dgm:pt modelId="{8AC400F1-0E39-4CE4-8B34-697F2F40E03F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2024 год федеральным проектом предусмотрены денежные средства в сумме </a:t>
          </a:r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128 117,8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(</a:t>
          </a:r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110 181,3 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 – федеральный бюджет; </a:t>
          </a:r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17 936,5 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 – республиканский бюджет), на приобретение </a:t>
          </a:r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единиц медицинских изделий.</a:t>
          </a:r>
        </a:p>
      </dgm:t>
    </dgm:pt>
    <dgm:pt modelId="{F8CBBE9D-3C5A-42EC-B3E4-7E68B4BE039C}" type="parTrans" cxnId="{1B04FC3D-0177-419E-8FC0-CCB0BEB4F8D9}">
      <dgm:prSet/>
      <dgm:spPr/>
      <dgm:t>
        <a:bodyPr/>
        <a:lstStyle/>
        <a:p>
          <a:endParaRPr lang="ru-RU"/>
        </a:p>
      </dgm:t>
    </dgm:pt>
    <dgm:pt modelId="{4E99821B-D98F-420E-A89F-36053A9371A0}" type="sibTrans" cxnId="{1B04FC3D-0177-419E-8FC0-CCB0BEB4F8D9}">
      <dgm:prSet/>
      <dgm:spPr/>
      <dgm:t>
        <a:bodyPr/>
        <a:lstStyle/>
        <a:p>
          <a:endParaRPr lang="ru-RU"/>
        </a:p>
      </dgm:t>
    </dgm:pt>
    <dgm:pt modelId="{1FA8096F-4F5A-4071-BF2E-FD229AC57E15}">
      <dgm:prSet phldrT="[Текст]" custT="1"/>
      <dgm:spPr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рамках реализации программы дополнительно открыты отделения реабилитации, в том числе для детей, дооснащены оборудованием имеющиеся отделения в том числе в амбулаторном звене</a:t>
          </a:r>
        </a:p>
      </dgm:t>
    </dgm:pt>
    <dgm:pt modelId="{D2EF19E1-6319-4CB1-8268-EC8AE619227F}" type="parTrans" cxnId="{2C3EC730-FC0D-4BD8-B519-D70CF895D10C}">
      <dgm:prSet/>
      <dgm:spPr/>
      <dgm:t>
        <a:bodyPr/>
        <a:lstStyle/>
        <a:p>
          <a:endParaRPr lang="ru-RU"/>
        </a:p>
      </dgm:t>
    </dgm:pt>
    <dgm:pt modelId="{559359E2-1982-4DDC-8BEB-3644C13645E4}" type="sibTrans" cxnId="{2C3EC730-FC0D-4BD8-B519-D70CF895D10C}">
      <dgm:prSet/>
      <dgm:spPr/>
      <dgm:t>
        <a:bodyPr/>
        <a:lstStyle/>
        <a:p>
          <a:endParaRPr lang="ru-RU"/>
        </a:p>
      </dgm:t>
    </dgm:pt>
    <dgm:pt modelId="{D6AB2786-7C3A-4E63-A38D-2A42D70AACE7}" type="pres">
      <dgm:prSet presAssocID="{EA6339AE-520C-4204-A813-826F2B32BDB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4504A3-F435-4804-8B9A-F95C705ADE9F}" type="pres">
      <dgm:prSet presAssocID="{4398D3F6-A317-4C41-A62A-9F9C1CBA628B}" presName="compNode" presStyleCnt="0"/>
      <dgm:spPr/>
    </dgm:pt>
    <dgm:pt modelId="{FA738CA9-429B-427F-B86D-8045E1EA7A4F}" type="pres">
      <dgm:prSet presAssocID="{4398D3F6-A317-4C41-A62A-9F9C1CBA628B}" presName="pictRect" presStyleLbl="node1" presStyleIdx="0" presStyleCnt="4" custLinFactNeighborX="-210" custLinFactNeighborY="-1900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  <dgm:t>
        <a:bodyPr/>
        <a:lstStyle/>
        <a:p>
          <a:endParaRPr lang="ru-RU"/>
        </a:p>
      </dgm:t>
    </dgm:pt>
    <dgm:pt modelId="{C27827E6-F185-490A-8FC9-8D912FC81BA4}" type="pres">
      <dgm:prSet presAssocID="{4398D3F6-A317-4C41-A62A-9F9C1CBA628B}" presName="textRect" presStyleLbl="revTx" presStyleIdx="0" presStyleCnt="4" custScaleX="97661" custScaleY="369627" custLinFactY="550" custLinFactNeighborX="-138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AF350-2970-45F3-9322-80C37E8179C8}" type="pres">
      <dgm:prSet presAssocID="{B987C5DB-B1C7-4492-A73E-EB25C78042D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BDCCCC-7F85-4516-A8C4-0EE1C1543805}" type="pres">
      <dgm:prSet presAssocID="{AF9E8163-C831-4657-B6CD-77D4B9A4D495}" presName="compNode" presStyleCnt="0"/>
      <dgm:spPr/>
    </dgm:pt>
    <dgm:pt modelId="{81847B40-7778-4E03-9964-195EE7E10E20}" type="pres">
      <dgm:prSet presAssocID="{AF9E8163-C831-4657-B6CD-77D4B9A4D495}" presName="pictRect" presStyleLbl="node1" presStyleIdx="1" presStyleCnt="4" custLinFactNeighborX="-210" custLinFactNeighborY="-1900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C68D3BE6-6F41-4B2A-8213-1CF48AEB5DA0}" type="pres">
      <dgm:prSet presAssocID="{AF9E8163-C831-4657-B6CD-77D4B9A4D495}" presName="textRect" presStyleLbl="revTx" presStyleIdx="1" presStyleCnt="4" custScaleX="97661" custScaleY="369627" custLinFactY="550" custLinFactNeighborX="-138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3D455-30FA-4B7F-ABA8-19818A46F9C6}" type="pres">
      <dgm:prSet presAssocID="{5021FEBF-D058-41A4-B123-B60DDE6BF2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FFB665-A827-4526-8911-184B09F72E20}" type="pres">
      <dgm:prSet presAssocID="{8AC400F1-0E39-4CE4-8B34-697F2F40E03F}" presName="compNode" presStyleCnt="0"/>
      <dgm:spPr/>
    </dgm:pt>
    <dgm:pt modelId="{A90699EB-6E30-4778-90C1-F13FB44EFD4E}" type="pres">
      <dgm:prSet presAssocID="{8AC400F1-0E39-4CE4-8B34-697F2F40E03F}" presName="pictRect" presStyleLbl="node1" presStyleIdx="2" presStyleCnt="4" custLinFactNeighborX="-210" custLinFactNeighborY="-1900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AAFF4599-962D-4137-A58F-440D246AB172}" type="pres">
      <dgm:prSet presAssocID="{8AC400F1-0E39-4CE4-8B34-697F2F40E03F}" presName="textRect" presStyleLbl="revTx" presStyleIdx="2" presStyleCnt="4" custScaleX="97661" custScaleY="369627" custLinFactY="550" custLinFactNeighborX="-138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2AF38-F47F-4021-8428-126A5729120B}" type="pres">
      <dgm:prSet presAssocID="{4E99821B-D98F-420E-A89F-36053A9371A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297A30-8511-4B75-81EA-C0E345969FCE}" type="pres">
      <dgm:prSet presAssocID="{1FA8096F-4F5A-4071-BF2E-FD229AC57E15}" presName="compNode" presStyleCnt="0"/>
      <dgm:spPr/>
    </dgm:pt>
    <dgm:pt modelId="{8ADB5E00-3C43-4FA4-99E4-E4382C7C7CC6}" type="pres">
      <dgm:prSet presAssocID="{1FA8096F-4F5A-4071-BF2E-FD229AC57E15}" presName="pictRect" presStyleLbl="node1" presStyleIdx="3" presStyleCnt="4" custLinFactNeighborX="-2742" custLinFactNeighborY="-1900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FD86BBD6-1366-4F22-AE7E-D84B30101A22}" type="pres">
      <dgm:prSet presAssocID="{1FA8096F-4F5A-4071-BF2E-FD229AC57E15}" presName="textRect" presStyleLbl="revTx" presStyleIdx="3" presStyleCnt="4" custScaleX="97661" custScaleY="369627" custLinFactY="550" custLinFactNeighborX="-138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B0B1BA-AE96-4A86-AF90-550A67642BDF}" type="presOf" srcId="{EA6339AE-520C-4204-A813-826F2B32BDB8}" destId="{D6AB2786-7C3A-4E63-A38D-2A42D70AACE7}" srcOrd="0" destOrd="0" presId="urn:microsoft.com/office/officeart/2005/8/layout/pList1"/>
    <dgm:cxn modelId="{5144BB15-8848-47D2-AF88-B8DE038FB211}" type="presOf" srcId="{8AC400F1-0E39-4CE4-8B34-697F2F40E03F}" destId="{AAFF4599-962D-4137-A58F-440D246AB172}" srcOrd="0" destOrd="0" presId="urn:microsoft.com/office/officeart/2005/8/layout/pList1"/>
    <dgm:cxn modelId="{1B04FC3D-0177-419E-8FC0-CCB0BEB4F8D9}" srcId="{EA6339AE-520C-4204-A813-826F2B32BDB8}" destId="{8AC400F1-0E39-4CE4-8B34-697F2F40E03F}" srcOrd="2" destOrd="0" parTransId="{F8CBBE9D-3C5A-42EC-B3E4-7E68B4BE039C}" sibTransId="{4E99821B-D98F-420E-A89F-36053A9371A0}"/>
    <dgm:cxn modelId="{155E2B38-6B6C-4C3D-B366-E1C562BBE530}" srcId="{EA6339AE-520C-4204-A813-826F2B32BDB8}" destId="{4398D3F6-A317-4C41-A62A-9F9C1CBA628B}" srcOrd="0" destOrd="0" parTransId="{70407194-EF18-45F3-84A1-A8DF13D786B2}" sibTransId="{B987C5DB-B1C7-4492-A73E-EB25C78042D6}"/>
    <dgm:cxn modelId="{C5D3682F-7080-47DC-A364-1D96911F869F}" type="presOf" srcId="{4E99821B-D98F-420E-A89F-36053A9371A0}" destId="{FAE2AF38-F47F-4021-8428-126A5729120B}" srcOrd="0" destOrd="0" presId="urn:microsoft.com/office/officeart/2005/8/layout/pList1"/>
    <dgm:cxn modelId="{4D80AD76-556F-4397-9F78-0101E09BC2DA}" srcId="{EA6339AE-520C-4204-A813-826F2B32BDB8}" destId="{AF9E8163-C831-4657-B6CD-77D4B9A4D495}" srcOrd="1" destOrd="0" parTransId="{75B2875E-A1DB-482A-9E80-3BA145E5A2FC}" sibTransId="{5021FEBF-D058-41A4-B123-B60DDE6BF2D3}"/>
    <dgm:cxn modelId="{9BA8B680-6994-486E-B124-C7B96764C854}" type="presOf" srcId="{4398D3F6-A317-4C41-A62A-9F9C1CBA628B}" destId="{C27827E6-F185-490A-8FC9-8D912FC81BA4}" srcOrd="0" destOrd="0" presId="urn:microsoft.com/office/officeart/2005/8/layout/pList1"/>
    <dgm:cxn modelId="{2C3EC730-FC0D-4BD8-B519-D70CF895D10C}" srcId="{EA6339AE-520C-4204-A813-826F2B32BDB8}" destId="{1FA8096F-4F5A-4071-BF2E-FD229AC57E15}" srcOrd="3" destOrd="0" parTransId="{D2EF19E1-6319-4CB1-8268-EC8AE619227F}" sibTransId="{559359E2-1982-4DDC-8BEB-3644C13645E4}"/>
    <dgm:cxn modelId="{3B601CA3-8F36-4145-B646-1277D6DF6FE4}" type="presOf" srcId="{AF9E8163-C831-4657-B6CD-77D4B9A4D495}" destId="{C68D3BE6-6F41-4B2A-8213-1CF48AEB5DA0}" srcOrd="0" destOrd="0" presId="urn:microsoft.com/office/officeart/2005/8/layout/pList1"/>
    <dgm:cxn modelId="{AF3AD46C-8640-49C6-AE0C-12E09E1C9003}" type="presOf" srcId="{5021FEBF-D058-41A4-B123-B60DDE6BF2D3}" destId="{B323D455-30FA-4B7F-ABA8-19818A46F9C6}" srcOrd="0" destOrd="0" presId="urn:microsoft.com/office/officeart/2005/8/layout/pList1"/>
    <dgm:cxn modelId="{62CD8A87-8EAF-4A44-95AA-6B5AFE69D09A}" type="presOf" srcId="{B987C5DB-B1C7-4492-A73E-EB25C78042D6}" destId="{6E9AF350-2970-45F3-9322-80C37E8179C8}" srcOrd="0" destOrd="0" presId="urn:microsoft.com/office/officeart/2005/8/layout/pList1"/>
    <dgm:cxn modelId="{2F569413-47FD-4D2F-A16F-FFDC52B820E8}" type="presOf" srcId="{1FA8096F-4F5A-4071-BF2E-FD229AC57E15}" destId="{FD86BBD6-1366-4F22-AE7E-D84B30101A22}" srcOrd="0" destOrd="0" presId="urn:microsoft.com/office/officeart/2005/8/layout/pList1"/>
    <dgm:cxn modelId="{61E9D2F9-983D-41D4-9B09-FAB3DA91BBB3}" type="presParOf" srcId="{D6AB2786-7C3A-4E63-A38D-2A42D70AACE7}" destId="{6D4504A3-F435-4804-8B9A-F95C705ADE9F}" srcOrd="0" destOrd="0" presId="urn:microsoft.com/office/officeart/2005/8/layout/pList1"/>
    <dgm:cxn modelId="{C2D4108C-374E-4E76-B018-CA8DEE30CA38}" type="presParOf" srcId="{6D4504A3-F435-4804-8B9A-F95C705ADE9F}" destId="{FA738CA9-429B-427F-B86D-8045E1EA7A4F}" srcOrd="0" destOrd="0" presId="urn:microsoft.com/office/officeart/2005/8/layout/pList1"/>
    <dgm:cxn modelId="{3D4867DA-C26F-42C8-A0CF-AA75AC0EC922}" type="presParOf" srcId="{6D4504A3-F435-4804-8B9A-F95C705ADE9F}" destId="{C27827E6-F185-490A-8FC9-8D912FC81BA4}" srcOrd="1" destOrd="0" presId="urn:microsoft.com/office/officeart/2005/8/layout/pList1"/>
    <dgm:cxn modelId="{9E0ED804-160C-4370-8D43-F9BF0BF537BC}" type="presParOf" srcId="{D6AB2786-7C3A-4E63-A38D-2A42D70AACE7}" destId="{6E9AF350-2970-45F3-9322-80C37E8179C8}" srcOrd="1" destOrd="0" presId="urn:microsoft.com/office/officeart/2005/8/layout/pList1"/>
    <dgm:cxn modelId="{BD3BEA79-3BE9-4B02-A2C6-702DA3454E77}" type="presParOf" srcId="{D6AB2786-7C3A-4E63-A38D-2A42D70AACE7}" destId="{A1BDCCCC-7F85-4516-A8C4-0EE1C1543805}" srcOrd="2" destOrd="0" presId="urn:microsoft.com/office/officeart/2005/8/layout/pList1"/>
    <dgm:cxn modelId="{EFDC76FE-E29C-4CD4-8BF3-5A814E5AF5AF}" type="presParOf" srcId="{A1BDCCCC-7F85-4516-A8C4-0EE1C1543805}" destId="{81847B40-7778-4E03-9964-195EE7E10E20}" srcOrd="0" destOrd="0" presId="urn:microsoft.com/office/officeart/2005/8/layout/pList1"/>
    <dgm:cxn modelId="{EDD08AAA-F39C-43A1-B537-94F6FDF83EB9}" type="presParOf" srcId="{A1BDCCCC-7F85-4516-A8C4-0EE1C1543805}" destId="{C68D3BE6-6F41-4B2A-8213-1CF48AEB5DA0}" srcOrd="1" destOrd="0" presId="urn:microsoft.com/office/officeart/2005/8/layout/pList1"/>
    <dgm:cxn modelId="{04785C97-1261-4A6F-9466-396EBE70DFEC}" type="presParOf" srcId="{D6AB2786-7C3A-4E63-A38D-2A42D70AACE7}" destId="{B323D455-30FA-4B7F-ABA8-19818A46F9C6}" srcOrd="3" destOrd="0" presId="urn:microsoft.com/office/officeart/2005/8/layout/pList1"/>
    <dgm:cxn modelId="{6EF60E1B-694D-4A23-9098-2F74048C56CD}" type="presParOf" srcId="{D6AB2786-7C3A-4E63-A38D-2A42D70AACE7}" destId="{49FFB665-A827-4526-8911-184B09F72E20}" srcOrd="4" destOrd="0" presId="urn:microsoft.com/office/officeart/2005/8/layout/pList1"/>
    <dgm:cxn modelId="{1930040D-F66A-4198-ABB0-FE2C4AD2690C}" type="presParOf" srcId="{49FFB665-A827-4526-8911-184B09F72E20}" destId="{A90699EB-6E30-4778-90C1-F13FB44EFD4E}" srcOrd="0" destOrd="0" presId="urn:microsoft.com/office/officeart/2005/8/layout/pList1"/>
    <dgm:cxn modelId="{5603FFD0-FA66-495F-8A4A-96538FE9CCC4}" type="presParOf" srcId="{49FFB665-A827-4526-8911-184B09F72E20}" destId="{AAFF4599-962D-4137-A58F-440D246AB172}" srcOrd="1" destOrd="0" presId="urn:microsoft.com/office/officeart/2005/8/layout/pList1"/>
    <dgm:cxn modelId="{07758A3D-EBA0-429B-BFE8-C4D0DEE99E6D}" type="presParOf" srcId="{D6AB2786-7C3A-4E63-A38D-2A42D70AACE7}" destId="{FAE2AF38-F47F-4021-8428-126A5729120B}" srcOrd="5" destOrd="0" presId="urn:microsoft.com/office/officeart/2005/8/layout/pList1"/>
    <dgm:cxn modelId="{5E2B2EAD-A65E-43C4-B866-41847C575D78}" type="presParOf" srcId="{D6AB2786-7C3A-4E63-A38D-2A42D70AACE7}" destId="{B4297A30-8511-4B75-81EA-C0E345969FCE}" srcOrd="6" destOrd="0" presId="urn:microsoft.com/office/officeart/2005/8/layout/pList1"/>
    <dgm:cxn modelId="{38CA8A9F-5D64-49A8-B704-A9F9F0BC75FC}" type="presParOf" srcId="{B4297A30-8511-4B75-81EA-C0E345969FCE}" destId="{8ADB5E00-3C43-4FA4-99E4-E4382C7C7CC6}" srcOrd="0" destOrd="0" presId="urn:microsoft.com/office/officeart/2005/8/layout/pList1"/>
    <dgm:cxn modelId="{BEFD64DC-E309-4BB1-A854-7FBB5BD5BBB0}" type="presParOf" srcId="{B4297A30-8511-4B75-81EA-C0E345969FCE}" destId="{FD86BBD6-1366-4F22-AE7E-D84B30101A2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81596-10D8-4091-BC50-02BCEF6DF1B2}">
      <dsp:nvSpPr>
        <dsp:cNvPr id="0" name=""/>
        <dsp:cNvSpPr/>
      </dsp:nvSpPr>
      <dsp:spPr>
        <a:xfrm>
          <a:off x="2677" y="31487"/>
          <a:ext cx="2610852" cy="25920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Выше среднереспубликанского показателя</a:t>
          </a:r>
          <a:endParaRPr lang="ru-RU" sz="9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7" y="31487"/>
        <a:ext cx="2610852" cy="259200"/>
      </dsp:txXfrm>
    </dsp:sp>
    <dsp:sp modelId="{23BE9F7A-C715-4070-9804-8FA2F612CDF8}">
      <dsp:nvSpPr>
        <dsp:cNvPr id="0" name=""/>
        <dsp:cNvSpPr/>
      </dsp:nvSpPr>
      <dsp:spPr>
        <a:xfrm>
          <a:off x="2677" y="290687"/>
          <a:ext cx="2610852" cy="1491564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Ромодановский - </a:t>
          </a: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8,8</a:t>
          </a:r>
          <a:endParaRPr lang="ru-RU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г.о. Саранск - </a:t>
          </a: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6,9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Рузаевский - </a:t>
          </a: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6,6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Лямбирский - </a:t>
          </a: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6,0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7" y="290687"/>
        <a:ext cx="2610852" cy="1491564"/>
      </dsp:txXfrm>
    </dsp:sp>
    <dsp:sp modelId="{B8296780-711E-4A83-B007-90EEC3E96829}">
      <dsp:nvSpPr>
        <dsp:cNvPr id="0" name=""/>
        <dsp:cNvSpPr/>
      </dsp:nvSpPr>
      <dsp:spPr>
        <a:xfrm>
          <a:off x="2979049" y="31487"/>
          <a:ext cx="2610852" cy="25920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Ниже среднереспубликанского показателя</a:t>
          </a:r>
          <a:endParaRPr lang="ru-RU" sz="9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9049" y="31487"/>
        <a:ext cx="2610852" cy="259200"/>
      </dsp:txXfrm>
    </dsp:sp>
    <dsp:sp modelId="{6D02482B-FDA2-4062-B228-D96F3E9CC157}">
      <dsp:nvSpPr>
        <dsp:cNvPr id="0" name=""/>
        <dsp:cNvSpPr/>
      </dsp:nvSpPr>
      <dsp:spPr>
        <a:xfrm>
          <a:off x="2979049" y="290687"/>
          <a:ext cx="2610852" cy="1491564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Кадошкинский 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5,7</a:t>
          </a:r>
          <a:endParaRPr lang="ru-RU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Чамзинский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5,7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Атяшевский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5,5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Ичалковский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5,3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Ковылкинский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5,1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Б.Березниковский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4,8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Торбеевский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4,8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Дубенский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4,7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Инсарский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4,6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 err="1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9049" y="290687"/>
        <a:ext cx="2610852" cy="1491564"/>
      </dsp:txXfrm>
    </dsp:sp>
    <dsp:sp modelId="{BE60A60D-A305-441A-B6F6-65D75BF4ED5D}">
      <dsp:nvSpPr>
        <dsp:cNvPr id="0" name=""/>
        <dsp:cNvSpPr/>
      </dsp:nvSpPr>
      <dsp:spPr>
        <a:xfrm>
          <a:off x="5955421" y="31487"/>
          <a:ext cx="2610852" cy="25920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Ниже среднереспубликанского показателя</a:t>
          </a:r>
          <a:endParaRPr lang="ru-RU" sz="9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55421" y="31487"/>
        <a:ext cx="2610852" cy="259200"/>
      </dsp:txXfrm>
    </dsp:sp>
    <dsp:sp modelId="{37BB9C5C-18CA-4415-8F25-FE37E6C5F0A3}">
      <dsp:nvSpPr>
        <dsp:cNvPr id="0" name=""/>
        <dsp:cNvSpPr/>
      </dsp:nvSpPr>
      <dsp:spPr>
        <a:xfrm>
          <a:off x="5955421" y="290687"/>
          <a:ext cx="2610852" cy="1491564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Кочкуровский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4,6</a:t>
          </a:r>
          <a:endParaRPr lang="ru-RU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Краснослободский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4,3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Теньгушевский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4,3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Зубово-Полянский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4,2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Ардатовский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4,1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Темниковский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4,1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Старошайговский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4,0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Ельниковский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3,6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Атюрьевский - </a:t>
          </a:r>
          <a:r>
            <a:rPr lang="ru-RU" sz="9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3,2</a:t>
          </a:r>
          <a:endParaRPr lang="ru-RU" sz="9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Б.Игнатовский - </a:t>
          </a: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3,1</a:t>
          </a:r>
        </a:p>
      </dsp:txBody>
      <dsp:txXfrm>
        <a:off x="5955421" y="290687"/>
        <a:ext cx="2610852" cy="14915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CB9B9-21D1-40FA-91A5-948AFD0E0FBA}">
      <dsp:nvSpPr>
        <dsp:cNvPr id="0" name=""/>
        <dsp:cNvSpPr/>
      </dsp:nvSpPr>
      <dsp:spPr>
        <a:xfrm>
          <a:off x="668083" y="0"/>
          <a:ext cx="7571613" cy="3093720"/>
        </a:xfrm>
        <a:prstGeom prst="rightArrow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90122-C236-40B4-AABF-5A53C967CAEB}">
      <dsp:nvSpPr>
        <dsp:cNvPr id="0" name=""/>
        <dsp:cNvSpPr/>
      </dsp:nvSpPr>
      <dsp:spPr>
        <a:xfrm>
          <a:off x="4162" y="815758"/>
          <a:ext cx="2165199" cy="1462203"/>
        </a:xfrm>
        <a:prstGeom prst="roundRect">
          <a:avLst/>
        </a:prstGeom>
        <a:solidFill>
          <a:schemeClr val="accent3">
            <a:lumMod val="75000"/>
          </a:schemeClr>
        </a:solidFill>
        <a:ln w="317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2023 год закончено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695</a:t>
          </a:r>
          <a:r>
            <a:rPr lang="ru-RU" sz="11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процедур ЭКО (план не менее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414 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процедур за счет средств ОМС), принято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172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родов после ЭКО, родилось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 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детей. Эффективность процедуры в целом по региону составляет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40,2%. 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(по РФ-35,5%)</a:t>
          </a:r>
          <a:endParaRPr lang="ru-RU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541" y="887137"/>
        <a:ext cx="2022441" cy="1319445"/>
      </dsp:txXfrm>
    </dsp:sp>
    <dsp:sp modelId="{A9B50454-F08C-4376-B049-622E081FFC7A}">
      <dsp:nvSpPr>
        <dsp:cNvPr id="0" name=""/>
        <dsp:cNvSpPr/>
      </dsp:nvSpPr>
      <dsp:spPr>
        <a:xfrm>
          <a:off x="2465998" y="815758"/>
          <a:ext cx="1948115" cy="1462203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317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Доабортное консультирование в 2023 году прошли </a:t>
          </a: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97,7%</a:t>
          </a: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из числа обратившихся по поводу прерывания беременности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7377" y="887137"/>
        <a:ext cx="1805357" cy="1319445"/>
      </dsp:txXfrm>
    </dsp:sp>
    <dsp:sp modelId="{F1CD525F-8D6A-4B57-AE8E-26645FCD1E33}">
      <dsp:nvSpPr>
        <dsp:cNvPr id="0" name=""/>
        <dsp:cNvSpPr/>
      </dsp:nvSpPr>
      <dsp:spPr>
        <a:xfrm>
          <a:off x="4710750" y="815758"/>
          <a:ext cx="1948115" cy="1462203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 проконсультированных женщин сохранили беременность </a:t>
          </a: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44,0%</a:t>
          </a: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(в 2022 году беременность сохранили </a:t>
          </a: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42,0%</a:t>
          </a: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2129" y="887137"/>
        <a:ext cx="1805357" cy="1319445"/>
      </dsp:txXfrm>
    </dsp:sp>
    <dsp:sp modelId="{92EC8EAA-77F6-4836-9443-12938CE3C2C8}">
      <dsp:nvSpPr>
        <dsp:cNvPr id="0" name=""/>
        <dsp:cNvSpPr/>
      </dsp:nvSpPr>
      <dsp:spPr>
        <a:xfrm>
          <a:off x="6955501" y="815758"/>
          <a:ext cx="1948115" cy="1462203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317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2023 году осмотрено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21852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подростка. Выявлено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1636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подростков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(7,5%) 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патологией репродуктивной системы, в. т. ч.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889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подростков </a:t>
          </a: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(4,1%)</a:t>
          </a:r>
          <a:r>
            <a:rPr lang="ru-RU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 впервые жизни установленными диагнозами.</a:t>
          </a:r>
          <a:endParaRPr lang="ru-RU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6880" y="887137"/>
        <a:ext cx="1805357" cy="13194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99380-9D14-434B-B191-4B726736F688}">
      <dsp:nvSpPr>
        <dsp:cNvPr id="0" name=""/>
        <dsp:cNvSpPr/>
      </dsp:nvSpPr>
      <dsp:spPr>
        <a:xfrm>
          <a:off x="360247" y="214999"/>
          <a:ext cx="3979025" cy="254659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7510E-C19B-4432-8036-5A8C8F9FD396}">
      <dsp:nvSpPr>
        <dsp:cNvPr id="0" name=""/>
        <dsp:cNvSpPr/>
      </dsp:nvSpPr>
      <dsp:spPr>
        <a:xfrm>
          <a:off x="444074" y="263282"/>
          <a:ext cx="159019" cy="1590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78C64-F04D-4331-A6CB-046601EEDC81}">
      <dsp:nvSpPr>
        <dsp:cNvPr id="0" name=""/>
        <dsp:cNvSpPr/>
      </dsp:nvSpPr>
      <dsp:spPr>
        <a:xfrm>
          <a:off x="744595" y="83503"/>
          <a:ext cx="3478697" cy="457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Снижение показателей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4595" y="83503"/>
        <a:ext cx="3478697" cy="457475"/>
      </dsp:txXfrm>
    </dsp:sp>
    <dsp:sp modelId="{30E18990-5B5E-4CB6-80FA-EA1F289207F9}">
      <dsp:nvSpPr>
        <dsp:cNvPr id="0" name=""/>
        <dsp:cNvSpPr/>
      </dsp:nvSpPr>
      <dsp:spPr>
        <a:xfrm>
          <a:off x="413593" y="673631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82556-A705-4215-8829-3550083627EC}">
      <dsp:nvSpPr>
        <dsp:cNvPr id="0" name=""/>
        <dsp:cNvSpPr/>
      </dsp:nvSpPr>
      <dsp:spPr>
        <a:xfrm>
          <a:off x="647768" y="583440"/>
          <a:ext cx="4414091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системы кровообращения – на 62 человека (с 3364 до 3302 человека или с 432,3 на 100 тыс. населения до 429,6 на 100 тыс. населения);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7768" y="583440"/>
        <a:ext cx="4414091" cy="370666"/>
      </dsp:txXfrm>
    </dsp:sp>
    <dsp:sp modelId="{EE145B42-9A9F-4F82-921F-B4B6355111A6}">
      <dsp:nvSpPr>
        <dsp:cNvPr id="0" name=""/>
        <dsp:cNvSpPr/>
      </dsp:nvSpPr>
      <dsp:spPr>
        <a:xfrm>
          <a:off x="413593" y="1044298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CBB13-CE53-4556-BBD6-992E2E9EE39F}">
      <dsp:nvSpPr>
        <dsp:cNvPr id="0" name=""/>
        <dsp:cNvSpPr/>
      </dsp:nvSpPr>
      <dsp:spPr>
        <a:xfrm>
          <a:off x="647768" y="954106"/>
          <a:ext cx="4414091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новообразований – на 33 человека (с 1305 человек до 1272 человек или с 167,7 на 100 тыс. населения до 165,5 на 100 тыс. населения);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7768" y="954106"/>
        <a:ext cx="4414091" cy="370666"/>
      </dsp:txXfrm>
    </dsp:sp>
    <dsp:sp modelId="{03AD6A4D-23C9-462C-902C-6E657EF2E8D3}">
      <dsp:nvSpPr>
        <dsp:cNvPr id="0" name=""/>
        <dsp:cNvSpPr/>
      </dsp:nvSpPr>
      <dsp:spPr>
        <a:xfrm>
          <a:off x="413593" y="1414965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70869-BBBB-4196-A8CA-0186C29CFD50}">
      <dsp:nvSpPr>
        <dsp:cNvPr id="0" name=""/>
        <dsp:cNvSpPr/>
      </dsp:nvSpPr>
      <dsp:spPr>
        <a:xfrm>
          <a:off x="647768" y="1324773"/>
          <a:ext cx="4414091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нервной системы – на 110 человек (с 1778 до 1668 человек или с 228,5 на 100 тыс. населения, до 217,0 на 100 тыс. населения);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7768" y="1324773"/>
        <a:ext cx="4414091" cy="370666"/>
      </dsp:txXfrm>
    </dsp:sp>
    <dsp:sp modelId="{BF182FB8-4E30-4B59-8102-67304E38DD87}">
      <dsp:nvSpPr>
        <dsp:cNvPr id="0" name=""/>
        <dsp:cNvSpPr/>
      </dsp:nvSpPr>
      <dsp:spPr>
        <a:xfrm>
          <a:off x="413593" y="1785631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FBA12-BAD3-4EAD-9F3B-0F6AB203CF06}">
      <dsp:nvSpPr>
        <dsp:cNvPr id="0" name=""/>
        <dsp:cNvSpPr/>
      </dsp:nvSpPr>
      <dsp:spPr>
        <a:xfrm>
          <a:off x="647768" y="1695440"/>
          <a:ext cx="4414091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органов дыхания на 119 чел. (с 417 до 298 человек или с 53,6 на 100 тыс. населения до 38,8 на 100 тыс. населения).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7768" y="1695440"/>
        <a:ext cx="4414091" cy="370666"/>
      </dsp:txXfrm>
    </dsp:sp>
    <dsp:sp modelId="{DA04B3C2-DF9D-4644-B1DE-D2FCA8B364BC}">
      <dsp:nvSpPr>
        <dsp:cNvPr id="0" name=""/>
        <dsp:cNvSpPr/>
      </dsp:nvSpPr>
      <dsp:spPr>
        <a:xfrm>
          <a:off x="413593" y="2156298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C1A00-9FB2-4232-AF39-A0188DE0215C}">
      <dsp:nvSpPr>
        <dsp:cNvPr id="0" name=""/>
        <dsp:cNvSpPr/>
      </dsp:nvSpPr>
      <dsp:spPr>
        <a:xfrm>
          <a:off x="647768" y="2066106"/>
          <a:ext cx="4414091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органов пищеварения – на 45 человек (с 578 до 533 человек или с 74,3 на 100 тыс. населения до 69,3 на 100 тыс. населения);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7768" y="2066106"/>
        <a:ext cx="4414091" cy="370666"/>
      </dsp:txXfrm>
    </dsp:sp>
    <dsp:sp modelId="{14182B03-6CBE-43F7-9DA7-9EE33BCF0D4F}">
      <dsp:nvSpPr>
        <dsp:cNvPr id="0" name=""/>
        <dsp:cNvSpPr/>
      </dsp:nvSpPr>
      <dsp:spPr>
        <a:xfrm>
          <a:off x="413593" y="2526965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F6619-CF49-4303-9B67-7BE2866E609F}">
      <dsp:nvSpPr>
        <dsp:cNvPr id="0" name=""/>
        <dsp:cNvSpPr/>
      </dsp:nvSpPr>
      <dsp:spPr>
        <a:xfrm>
          <a:off x="647768" y="2436773"/>
          <a:ext cx="4414091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новой коронавирусной инфекции, вызванной COVID-19 на 674 чел. (с 733 до 59 человек или с 94,2 на 100 тыс. населения до 7,7 на 100 тыс. населения);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7768" y="2436773"/>
        <a:ext cx="4414091" cy="370666"/>
      </dsp:txXfrm>
    </dsp:sp>
    <dsp:sp modelId="{D999BE2C-A236-4D0D-BDB4-1A66CA94F257}">
      <dsp:nvSpPr>
        <dsp:cNvPr id="0" name=""/>
        <dsp:cNvSpPr/>
      </dsp:nvSpPr>
      <dsp:spPr>
        <a:xfrm>
          <a:off x="413593" y="2897631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A6678-B325-4AEF-9FE0-FF43588A4D69}">
      <dsp:nvSpPr>
        <dsp:cNvPr id="0" name=""/>
        <dsp:cNvSpPr/>
      </dsp:nvSpPr>
      <dsp:spPr>
        <a:xfrm>
          <a:off x="655579" y="2846526"/>
          <a:ext cx="4414091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психических расстройств и расстройств поведения на 48 человек (с 231 до 183 человек или с 29,7 на 100 тыс. населения до 23,8 на 100 тыс. населения);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579" y="2846526"/>
        <a:ext cx="4414091" cy="370666"/>
      </dsp:txXfrm>
    </dsp:sp>
    <dsp:sp modelId="{C31DA790-6DCC-456B-9A8E-4CF6E2F49002}">
      <dsp:nvSpPr>
        <dsp:cNvPr id="0" name=""/>
        <dsp:cNvSpPr/>
      </dsp:nvSpPr>
      <dsp:spPr>
        <a:xfrm>
          <a:off x="413593" y="3268298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5277B-8EF4-4EA9-9C88-E0FA10E1F4D3}">
      <dsp:nvSpPr>
        <dsp:cNvPr id="0" name=""/>
        <dsp:cNvSpPr/>
      </dsp:nvSpPr>
      <dsp:spPr>
        <a:xfrm>
          <a:off x="647768" y="3303184"/>
          <a:ext cx="4414091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симптомов, признаков и отклонений нормы, выявленных при клинических и лабораторных исследованиях, не классифицированных в других рубриках – на 364 человека с 1368 до 1004 человека или с 175,8 на 100 тыс. населения до 130,6 на 100 тыс. населения).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7768" y="3303184"/>
        <a:ext cx="4414091" cy="370666"/>
      </dsp:txXfrm>
    </dsp:sp>
    <dsp:sp modelId="{C88CA81E-6A4F-4F56-BCAC-AA4A80E33512}">
      <dsp:nvSpPr>
        <dsp:cNvPr id="0" name=""/>
        <dsp:cNvSpPr/>
      </dsp:nvSpPr>
      <dsp:spPr>
        <a:xfrm>
          <a:off x="5056106" y="220820"/>
          <a:ext cx="3727649" cy="25465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9224C-8B8D-44F1-B25E-13D879ED55EE}">
      <dsp:nvSpPr>
        <dsp:cNvPr id="0" name=""/>
        <dsp:cNvSpPr/>
      </dsp:nvSpPr>
      <dsp:spPr>
        <a:xfrm>
          <a:off x="5129682" y="262782"/>
          <a:ext cx="159019" cy="1590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3120D-4A52-4744-8ECF-376C9630C6D8}">
      <dsp:nvSpPr>
        <dsp:cNvPr id="0" name=""/>
        <dsp:cNvSpPr/>
      </dsp:nvSpPr>
      <dsp:spPr>
        <a:xfrm>
          <a:off x="5834272" y="106363"/>
          <a:ext cx="2164607" cy="457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показателей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34272" y="106363"/>
        <a:ext cx="2164607" cy="457475"/>
      </dsp:txXfrm>
    </dsp:sp>
    <dsp:sp modelId="{81053AE3-C0B9-46FA-9B5D-820BAB13B357}">
      <dsp:nvSpPr>
        <dsp:cNvPr id="0" name=""/>
        <dsp:cNvSpPr/>
      </dsp:nvSpPr>
      <dsp:spPr>
        <a:xfrm>
          <a:off x="5137992" y="681449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2B33C-E331-4DBD-95F5-537C7A4D9239}">
      <dsp:nvSpPr>
        <dsp:cNvPr id="0" name=""/>
        <dsp:cNvSpPr/>
      </dsp:nvSpPr>
      <dsp:spPr>
        <a:xfrm>
          <a:off x="5283426" y="583440"/>
          <a:ext cx="3860573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внешних причин – на 161 человека (с 737 человек до 898 человек или с 94,7 на 100 тыс. населения до 116,8 на 100 тыс. населения)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3426" y="583440"/>
        <a:ext cx="3860573" cy="370666"/>
      </dsp:txXfrm>
    </dsp:sp>
    <dsp:sp modelId="{2BA89B8C-4AA1-42CD-935E-D2565B2A1F42}">
      <dsp:nvSpPr>
        <dsp:cNvPr id="0" name=""/>
        <dsp:cNvSpPr/>
      </dsp:nvSpPr>
      <dsp:spPr>
        <a:xfrm>
          <a:off x="5137992" y="1052115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8FB9F-0364-4AA0-86C2-0D1F0D502FED}">
      <dsp:nvSpPr>
        <dsp:cNvPr id="0" name=""/>
        <dsp:cNvSpPr/>
      </dsp:nvSpPr>
      <dsp:spPr>
        <a:xfrm>
          <a:off x="5283426" y="954106"/>
          <a:ext cx="3860573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эндокринной системы – на 118 человек (с 553 человек до 671 человека или с 71,1 на 100 тыс. населения до 87,3 на 100 тыс. населения)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3426" y="954106"/>
        <a:ext cx="3860573" cy="370666"/>
      </dsp:txXfrm>
    </dsp:sp>
    <dsp:sp modelId="{F60E1442-5D3E-4764-A105-A4A557CB7296}">
      <dsp:nvSpPr>
        <dsp:cNvPr id="0" name=""/>
        <dsp:cNvSpPr/>
      </dsp:nvSpPr>
      <dsp:spPr>
        <a:xfrm>
          <a:off x="5137992" y="1422782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F2E95-B5EC-46B5-A861-57DF54297D75}">
      <dsp:nvSpPr>
        <dsp:cNvPr id="0" name=""/>
        <dsp:cNvSpPr/>
      </dsp:nvSpPr>
      <dsp:spPr>
        <a:xfrm>
          <a:off x="5283426" y="1324773"/>
          <a:ext cx="3860573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болезней мочеполовой системы – на 24 человека (с 66 человек до 90 человек или с 8,5 на 100 тыс. населения до 11,7 на 100 тыс. населения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3426" y="1324773"/>
        <a:ext cx="3860573" cy="370666"/>
      </dsp:txXfrm>
    </dsp:sp>
    <dsp:sp modelId="{D8A1AF93-E8CA-4B80-A90A-DDE0C388E2C5}">
      <dsp:nvSpPr>
        <dsp:cNvPr id="0" name=""/>
        <dsp:cNvSpPr/>
      </dsp:nvSpPr>
      <dsp:spPr>
        <a:xfrm>
          <a:off x="5137992" y="1793449"/>
          <a:ext cx="159015" cy="1590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55D07-B504-47E9-BE4E-B91143FA0023}">
      <dsp:nvSpPr>
        <dsp:cNvPr id="0" name=""/>
        <dsp:cNvSpPr/>
      </dsp:nvSpPr>
      <dsp:spPr>
        <a:xfrm>
          <a:off x="5283426" y="1695440"/>
          <a:ext cx="3860573" cy="370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некоторых инфекционных и паразитарных болезней – на 8 человек (с 48 человек до 56 человек или с 6,2 на 100 тыс. населения до 7,3 на 100 тыс. населения)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3426" y="1695440"/>
        <a:ext cx="3860573" cy="3706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83A05-576E-49BA-8C40-227748D7C82B}">
      <dsp:nvSpPr>
        <dsp:cNvPr id="0" name=""/>
        <dsp:cNvSpPr/>
      </dsp:nvSpPr>
      <dsp:spPr>
        <a:xfrm>
          <a:off x="4400549" y="1065838"/>
          <a:ext cx="2577184" cy="447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640"/>
              </a:lnTo>
              <a:lnTo>
                <a:pt x="2577184" y="223640"/>
              </a:lnTo>
              <a:lnTo>
                <a:pt x="2577184" y="447280"/>
              </a:lnTo>
            </a:path>
          </a:pathLst>
        </a:cu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493E8-B088-4E66-B494-E372CD5E147C}">
      <dsp:nvSpPr>
        <dsp:cNvPr id="0" name=""/>
        <dsp:cNvSpPr/>
      </dsp:nvSpPr>
      <dsp:spPr>
        <a:xfrm>
          <a:off x="4354830" y="1065838"/>
          <a:ext cx="91440" cy="4472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7280"/>
              </a:lnTo>
            </a:path>
          </a:pathLst>
        </a:cu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55349-DAB3-448D-923D-FD19D7E46B22}">
      <dsp:nvSpPr>
        <dsp:cNvPr id="0" name=""/>
        <dsp:cNvSpPr/>
      </dsp:nvSpPr>
      <dsp:spPr>
        <a:xfrm>
          <a:off x="1823365" y="1065838"/>
          <a:ext cx="2577184" cy="447280"/>
        </a:xfrm>
        <a:custGeom>
          <a:avLst/>
          <a:gdLst/>
          <a:ahLst/>
          <a:cxnLst/>
          <a:rect l="0" t="0" r="0" b="0"/>
          <a:pathLst>
            <a:path>
              <a:moveTo>
                <a:pt x="2577184" y="0"/>
              </a:moveTo>
              <a:lnTo>
                <a:pt x="2577184" y="223640"/>
              </a:lnTo>
              <a:lnTo>
                <a:pt x="0" y="223640"/>
              </a:lnTo>
              <a:lnTo>
                <a:pt x="0" y="447280"/>
              </a:lnTo>
            </a:path>
          </a:pathLst>
        </a:cu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B3405-1C6A-4F55-9B7B-0286D725DEB4}">
      <dsp:nvSpPr>
        <dsp:cNvPr id="0" name=""/>
        <dsp:cNvSpPr/>
      </dsp:nvSpPr>
      <dsp:spPr>
        <a:xfrm>
          <a:off x="3335597" y="886"/>
          <a:ext cx="2129904" cy="1064952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317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Кассовые расходы  на 2023 год составили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5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9 185,4 </a:t>
          </a: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 (</a:t>
          </a:r>
          <a:r>
            <a:rPr lang="ru-RU" sz="15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99,7</a:t>
          </a: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5597" y="886"/>
        <a:ext cx="2129904" cy="1064952"/>
      </dsp:txXfrm>
    </dsp:sp>
    <dsp:sp modelId="{8EDEA75A-B11D-4A30-81CE-F4B745B37C2B}">
      <dsp:nvSpPr>
        <dsp:cNvPr id="0" name=""/>
        <dsp:cNvSpPr/>
      </dsp:nvSpPr>
      <dsp:spPr>
        <a:xfrm>
          <a:off x="758412" y="1513119"/>
          <a:ext cx="2129904" cy="1064952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317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Средства республиканского бюджета – </a:t>
          </a:r>
          <a:r>
            <a:rPr lang="ru-RU" sz="15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7 156,4</a:t>
          </a: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</a:t>
          </a:r>
          <a:endParaRPr lang="ru-RU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412" y="1513119"/>
        <a:ext cx="2129904" cy="1064952"/>
      </dsp:txXfrm>
    </dsp:sp>
    <dsp:sp modelId="{E929CAC4-AD5B-4C04-9697-CBC65FE19212}">
      <dsp:nvSpPr>
        <dsp:cNvPr id="0" name=""/>
        <dsp:cNvSpPr/>
      </dsp:nvSpPr>
      <dsp:spPr>
        <a:xfrm>
          <a:off x="3335597" y="1513119"/>
          <a:ext cx="2129904" cy="1064952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317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Средства федерального бюджета – </a:t>
          </a:r>
          <a:r>
            <a:rPr lang="ru-RU" sz="15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1 200,3 </a:t>
          </a: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5597" y="1513119"/>
        <a:ext cx="2129904" cy="1064952"/>
      </dsp:txXfrm>
    </dsp:sp>
    <dsp:sp modelId="{F51CC730-09A6-4220-91D1-162CCFB7EF50}">
      <dsp:nvSpPr>
        <dsp:cNvPr id="0" name=""/>
        <dsp:cNvSpPr/>
      </dsp:nvSpPr>
      <dsp:spPr>
        <a:xfrm>
          <a:off x="5912782" y="1513119"/>
          <a:ext cx="2129904" cy="1064952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317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Средства от оказания платных услуг и иной приносящей доход деятельности – </a:t>
          </a:r>
          <a:r>
            <a:rPr lang="ru-RU" sz="15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828,7 </a:t>
          </a: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12782" y="1513119"/>
        <a:ext cx="2129904" cy="10649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7DAED-F337-4CD0-B8FF-EBDC68B12E34}">
      <dsp:nvSpPr>
        <dsp:cNvPr id="0" name=""/>
        <dsp:cNvSpPr/>
      </dsp:nvSpPr>
      <dsp:spPr>
        <a:xfrm>
          <a:off x="407409" y="1578"/>
          <a:ext cx="7699199" cy="94919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Предусмотрено 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8 969,54 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рублей, в том числе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210" y="29379"/>
        <a:ext cx="7643597" cy="893597"/>
      </dsp:txXfrm>
    </dsp:sp>
    <dsp:sp modelId="{FF7BE7A9-D846-4EBB-AD60-0ABAEE0E6623}">
      <dsp:nvSpPr>
        <dsp:cNvPr id="0" name=""/>
        <dsp:cNvSpPr/>
      </dsp:nvSpPr>
      <dsp:spPr>
        <a:xfrm>
          <a:off x="351852" y="2185174"/>
          <a:ext cx="949199" cy="94919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386F1-D8A7-4ACA-AE09-62441A9A58F0}">
      <dsp:nvSpPr>
        <dsp:cNvPr id="0" name=""/>
        <dsp:cNvSpPr/>
      </dsp:nvSpPr>
      <dsp:spPr>
        <a:xfrm>
          <a:off x="1413560" y="1121634"/>
          <a:ext cx="6693048" cy="949199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счет республиканского бюджета – 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6 978,4 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9904" y="1167978"/>
        <a:ext cx="6600360" cy="856511"/>
      </dsp:txXfrm>
    </dsp:sp>
    <dsp:sp modelId="{7BDE1DBE-44E5-4044-B6EC-E27A7B232F3E}">
      <dsp:nvSpPr>
        <dsp:cNvPr id="0" name=""/>
        <dsp:cNvSpPr/>
      </dsp:nvSpPr>
      <dsp:spPr>
        <a:xfrm>
          <a:off x="367723" y="1129132"/>
          <a:ext cx="949199" cy="94919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00856-9A2A-44CD-9E0C-EE1047F1F97C}">
      <dsp:nvSpPr>
        <dsp:cNvPr id="0" name=""/>
        <dsp:cNvSpPr/>
      </dsp:nvSpPr>
      <dsp:spPr>
        <a:xfrm>
          <a:off x="1413560" y="2184737"/>
          <a:ext cx="6693048" cy="949199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счет федерального бюджета – 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1 131,4 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9904" y="2231081"/>
        <a:ext cx="6600360" cy="856511"/>
      </dsp:txXfrm>
    </dsp:sp>
    <dsp:sp modelId="{9EF7459E-3507-4554-B568-1BE17B1650AD}">
      <dsp:nvSpPr>
        <dsp:cNvPr id="0" name=""/>
        <dsp:cNvSpPr/>
      </dsp:nvSpPr>
      <dsp:spPr>
        <a:xfrm>
          <a:off x="367723" y="3239906"/>
          <a:ext cx="949199" cy="94919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4E150-3157-410D-873B-1FB724FADEA3}">
      <dsp:nvSpPr>
        <dsp:cNvPr id="0" name=""/>
        <dsp:cNvSpPr/>
      </dsp:nvSpPr>
      <dsp:spPr>
        <a:xfrm>
          <a:off x="1413560" y="3247841"/>
          <a:ext cx="6693048" cy="949199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оказания платных услуг – </a:t>
          </a: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859,74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9904" y="3294185"/>
        <a:ext cx="6600360" cy="8565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7.wdp"/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0.83644</cdr:x>
      <cdr:y>0.05763</cdr:y>
    </cdr:from>
    <cdr:to>
      <cdr:x>0.9515</cdr:x>
      <cdr:y>0.39493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duotone>
            <a:schemeClr val="accent3">
              <a:shade val="45000"/>
              <a:satMod val="135000"/>
            </a:schemeClr>
            <a:prstClr val="white"/>
          </a:duotone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4688" b="81543" l="13770" r="91992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3596" t="4971" r="7685" b="18598"/>
        <a:stretch xmlns:a="http://schemas.openxmlformats.org/drawingml/2006/main"/>
      </cdr:blipFill>
      <cdr:spPr>
        <a:xfrm xmlns:a="http://schemas.openxmlformats.org/drawingml/2006/main" rot="8970721" flipH="1">
          <a:off x="5122444" y="98186"/>
          <a:ext cx="704636" cy="57469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3349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c512a8944_2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1c512a8944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207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62D5-3537-4B39-B973-DFF5284A562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1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62D5-3537-4B39-B973-DFF5284A562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60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62D5-3537-4B39-B973-DFF5284A562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87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>
            <a:spLocks noGrp="1"/>
          </p:cNvSpPr>
          <p:nvPr>
            <p:ph type="title"/>
          </p:nvPr>
        </p:nvSpPr>
        <p:spPr>
          <a:xfrm>
            <a:off x="4772650" y="3189650"/>
            <a:ext cx="42783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27696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ubTitle" idx="1"/>
          </p:nvPr>
        </p:nvSpPr>
        <p:spPr>
          <a:xfrm>
            <a:off x="4743975" y="4278900"/>
            <a:ext cx="43140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2769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asic Layout">
  <p:cSld name="3_Basic Layout">
    <p:bg>
      <p:bgPr>
        <a:solidFill>
          <a:srgbClr val="4BACC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57325" y="160275"/>
            <a:ext cx="90294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subTitle" idx="1"/>
          </p:nvPr>
        </p:nvSpPr>
        <p:spPr>
          <a:xfrm>
            <a:off x="57300" y="704925"/>
            <a:ext cx="90294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asic Layout">
  <p:cSld name="2_Basic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/>
          <p:nvPr/>
        </p:nvSpPr>
        <p:spPr>
          <a:xfrm>
            <a:off x="3564000" y="0"/>
            <a:ext cx="5580000" cy="5143500"/>
          </a:xfrm>
          <a:prstGeom prst="rect">
            <a:avLst/>
          </a:prstGeom>
          <a:solidFill>
            <a:srgbClr val="027696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63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85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8" r:id="rId3"/>
    <p:sldLayoutId id="2147483671" r:id="rId4"/>
    <p:sldLayoutId id="214748367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slidesppt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6.jpeg"/><Relationship Id="rId5" Type="http://schemas.openxmlformats.org/officeDocument/2006/relationships/diagramData" Target="../diagrams/data4.xml"/><Relationship Id="rId10" Type="http://schemas.openxmlformats.org/officeDocument/2006/relationships/image" Target="../media/image25.jpeg"/><Relationship Id="rId4" Type="http://schemas.microsoft.com/office/2007/relationships/hdphoto" Target="../media/hdphoto11.wdp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microsoft.com/office/2007/relationships/hdphoto" Target="../media/hdphoto12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5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microsoft.com/office/2007/relationships/hdphoto" Target="../media/hdphoto8.wdp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microsoft.com/office/2007/relationships/hdphoto" Target="../media/hdphoto15.wdp"/><Relationship Id="rId7" Type="http://schemas.openxmlformats.org/officeDocument/2006/relationships/diagramColors" Target="../diagrams/colors1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microsoft.com/office/2007/relationships/hdphoto" Target="../media/hdphoto16.wdp"/><Relationship Id="rId4" Type="http://schemas.openxmlformats.org/officeDocument/2006/relationships/diagramData" Target="../diagrams/data11.xml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8.wdp"/><Relationship Id="rId7" Type="http://schemas.openxmlformats.org/officeDocument/2006/relationships/image" Target="../media/image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11" Type="http://schemas.openxmlformats.org/officeDocument/2006/relationships/image" Target="../media/image60.svg"/><Relationship Id="rId5" Type="http://schemas.openxmlformats.org/officeDocument/2006/relationships/image" Target="../media/image22.png"/><Relationship Id="rId4" Type="http://schemas.openxmlformats.org/officeDocument/2006/relationships/image" Target="../media/image3.jpe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/>
        </p:nvSpPr>
        <p:spPr>
          <a:xfrm>
            <a:off x="4678018" y="991166"/>
            <a:ext cx="4134950" cy="91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</a:t>
            </a:r>
          </a:p>
          <a:p>
            <a:pPr lvl="0"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  <a:endParaRPr b="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1" name="Google Shape;101;p24">
            <a:hlinkClick r:id="rId3"/>
          </p:cNvPr>
          <p:cNvSpPr txBox="1"/>
          <p:nvPr/>
        </p:nvSpPr>
        <p:spPr>
          <a:xfrm>
            <a:off x="-18256" y="4825165"/>
            <a:ext cx="891073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www.googleslidesppt.com _ 30+ Ready Made Google Slides  &amp; PowerPoint Presentation for Free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4298849" y="2033310"/>
            <a:ext cx="4845151" cy="14997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Clr>
                <a:srgbClr val="027696"/>
              </a:buClr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итогах работы отрасли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задачах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C:\Documents and Settings\Наташа\Мои документы\Мои рисунки\РМ2.jpg">
            <a:extLst>
              <a:ext uri="{FF2B5EF4-FFF2-40B4-BE49-F238E27FC236}">
                <a16:creationId xmlns="" xmlns:a16="http://schemas.microsoft.com/office/drawing/2014/main" id="{82C18813-047E-467A-877A-291DB4BE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41" y="122010"/>
            <a:ext cx="713903" cy="79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405165" y="3738835"/>
            <a:ext cx="4770783" cy="627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</a:t>
            </a:r>
            <a:endParaRPr lang="ru-RU" alt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О.В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Маркин</a:t>
            </a:r>
          </a:p>
        </p:txBody>
      </p:sp>
      <p:pic>
        <p:nvPicPr>
          <p:cNvPr id="1026" name="Picture 2" descr="Более 87 млн рублей на обновление реабилитационного оборудования получат  медучреждения Камчатк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r="19457"/>
          <a:stretch/>
        </p:blipFill>
        <p:spPr bwMode="auto">
          <a:xfrm>
            <a:off x="0" y="0"/>
            <a:ext cx="4440067" cy="5143500"/>
          </a:xfrm>
          <a:prstGeom prst="flowChartDelay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2408" y="774595"/>
            <a:ext cx="4103372" cy="782781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общей инфекционной заболеваемости в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республике </a:t>
            </a:r>
            <a:r>
              <a:rPr lang="ru-RU" sz="1100" b="1" u="sng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снизился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28%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связано с уменьшением заболеваемости ОРВИ на 51 тысячу случаев и новой коронавирусной инфекцией – на 36 тысяч случаев.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6087" y="3055697"/>
            <a:ext cx="4109693" cy="633984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 Мордовии </a:t>
            </a:r>
            <a:r>
              <a:rPr lang="ru-RU" sz="105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регистрировались 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вакцинорегулируемые инфекции, такие как полиомиелит, дифтерия, столбняк,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краснуха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эпидемический паротит,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стало возможным путем активной иммунизации населения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0912" y="1661553"/>
            <a:ext cx="4104868" cy="55088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5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или стабилизация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заболеваемости в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отмечается по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нозологиям, в том числе по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ОРВИ 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05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5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20,5%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новой коронавирусной инфекции – </a:t>
            </a:r>
            <a:r>
              <a:rPr lang="ru-RU" sz="105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81,7%</a:t>
            </a:r>
            <a:endParaRPr lang="ru-RU" sz="900" b="1" i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6088" y="2401581"/>
            <a:ext cx="4109692" cy="540060"/>
          </a:xfrm>
          <a:prstGeom prst="roundRect">
            <a:avLst/>
          </a:prstGeom>
          <a:ln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на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фоне общей стабилизации, эпидемиологическая ситуация по ряду инфекций была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напряженной: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218" y="793650"/>
            <a:ext cx="4116142" cy="481956"/>
          </a:xfrm>
          <a:prstGeom prst="roundRect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г. зарегистрировано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случаев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 подтвержденной кори, все случаи были завезены из Москвы, Московской области, других регионов и </a:t>
            </a:r>
            <a:r>
              <a:rPr lang="ru-RU" sz="1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нашли распространение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Мордовии.</a:t>
            </a:r>
            <a:endParaRPr 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52110" y="1356615"/>
            <a:ext cx="4124249" cy="351039"/>
          </a:xfrm>
          <a:prstGeom prst="roundRect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заболеваемости коклюшем в 24,3 раза (с 6 до 146 случаев)</a:t>
            </a:r>
            <a:endParaRPr 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60217" y="1793906"/>
            <a:ext cx="4116141" cy="351039"/>
          </a:xfrm>
          <a:prstGeom prst="roundRect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 заболеваемости энтеровирусными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инфекциями – в 7,2 раза</a:t>
            </a:r>
            <a:endParaRPr 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52110" y="2220711"/>
            <a:ext cx="4124247" cy="376749"/>
          </a:xfrm>
          <a:prstGeom prst="roundRect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заболеваемости скарлатиной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3 раза. </a:t>
            </a:r>
            <a:endParaRPr 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335780" y="2867491"/>
            <a:ext cx="74202" cy="0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4409982" y="1059583"/>
            <a:ext cx="0" cy="1807908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8" idx="1"/>
          </p:cNvCxnSpPr>
          <p:nvPr/>
        </p:nvCxnSpPr>
        <p:spPr>
          <a:xfrm>
            <a:off x="4409982" y="1059582"/>
            <a:ext cx="450236" cy="0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9" idx="1"/>
          </p:cNvCxnSpPr>
          <p:nvPr/>
        </p:nvCxnSpPr>
        <p:spPr>
          <a:xfrm>
            <a:off x="4409982" y="1532135"/>
            <a:ext cx="442129" cy="0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10" idx="1"/>
          </p:cNvCxnSpPr>
          <p:nvPr/>
        </p:nvCxnSpPr>
        <p:spPr>
          <a:xfrm>
            <a:off x="4409982" y="1969425"/>
            <a:ext cx="450236" cy="0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1" idx="1"/>
          </p:cNvCxnSpPr>
          <p:nvPr/>
        </p:nvCxnSpPr>
        <p:spPr>
          <a:xfrm>
            <a:off x="4409982" y="2409086"/>
            <a:ext cx="467811" cy="0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4861557" y="2921032"/>
            <a:ext cx="4114800" cy="216982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Исполнение плана иммунизации в рамках Национального календаря профилактических прививок и календаря прививок по эпидемическим показаниям.</a:t>
            </a:r>
          </a:p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Постоянную готовность медицинских организаций к заносу на территорию Республики Мордовия особо опасных инфекционных заболеваний, обратив внимание на профилактическую работу среди трудовых мигрантов, переселенцев с новых территорий, лиц, прибывающих из зарубежных стран, где регистрируется эпидемиологическое неблагополучие.</a:t>
            </a:r>
          </a:p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Активизацию противоэпидемической работы в очагах актуальных инфекционных и паразитарных заболеваний с целью исключения распространения этих болезней.</a:t>
            </a:r>
          </a:p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Проведение активной информационно-разъяснительной работы среди населения по пропаганде здорового образа жизни, приверженности вакцинации и профилактике инфекционных заболеваний.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860217" y="2667116"/>
            <a:ext cx="2239716" cy="253916"/>
          </a:xfrm>
          <a:prstGeom prst="rect">
            <a:avLst/>
          </a:prstGeom>
          <a:ln w="19050">
            <a:solidFill>
              <a:srgbClr val="C0000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ОБЕСПЕЧИТЬ: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76200" y="-38755"/>
            <a:ext cx="9220200" cy="4468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Эпидемиологическая ситуация на территории </a:t>
            </a:r>
          </a:p>
          <a:p>
            <a:pPr algn="ctr"/>
            <a:r>
              <a:rPr lang="ru-RU" sz="24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  <a:endParaRPr lang="ru-RU" sz="2400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93420" y="3765557"/>
            <a:ext cx="3642360" cy="1284758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гриппа в 2023 г. привито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391373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(2022 г. – 400 699) или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50,7%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(2022 г. - 52,0%) от общей численности населения республики, в том числе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97520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или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77,1 %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детского населения (2022 г. - 99 916 детей или 77,0%).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коронавирусной инфекции в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г.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привито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85948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чел. Первично вакцинировано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492406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 (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95,1%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плана). Завершена вакцинация у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421313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(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93,8 %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плана). </a:t>
            </a:r>
          </a:p>
        </p:txBody>
      </p:sp>
      <p:sp>
        <p:nvSpPr>
          <p:cNvPr id="30" name="Google Shape;975;p59"/>
          <p:cNvSpPr/>
          <p:nvPr/>
        </p:nvSpPr>
        <p:spPr>
          <a:xfrm rot="-2675106" flipH="1">
            <a:off x="398340" y="3789346"/>
            <a:ext cx="231147" cy="66520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7208" y="53011"/>
                </a:moveTo>
                <a:cubicBezTo>
                  <a:pt x="39415" y="52206"/>
                  <a:pt x="48956" y="51601"/>
                  <a:pt x="60392" y="51601"/>
                </a:cubicBezTo>
                <a:cubicBezTo>
                  <a:pt x="73462" y="51601"/>
                  <a:pt x="84057" y="52392"/>
                  <a:pt x="84057" y="53367"/>
                </a:cubicBezTo>
                <a:lnTo>
                  <a:pt x="83786" y="53569"/>
                </a:lnTo>
                <a:lnTo>
                  <a:pt x="84121" y="53569"/>
                </a:lnTo>
                <a:lnTo>
                  <a:pt x="84121" y="80594"/>
                </a:lnTo>
                <a:cubicBezTo>
                  <a:pt x="84121" y="84354"/>
                  <a:pt x="73511" y="87403"/>
                  <a:pt x="60424" y="87403"/>
                </a:cubicBezTo>
                <a:cubicBezTo>
                  <a:pt x="47337" y="87403"/>
                  <a:pt x="36727" y="84354"/>
                  <a:pt x="36727" y="80594"/>
                </a:cubicBezTo>
                <a:cubicBezTo>
                  <a:pt x="36727" y="71585"/>
                  <a:pt x="36728" y="62577"/>
                  <a:pt x="36728" y="53569"/>
                </a:cubicBezTo>
                <a:lnTo>
                  <a:pt x="37000" y="53569"/>
                </a:lnTo>
                <a:cubicBezTo>
                  <a:pt x="36786" y="53511"/>
                  <a:pt x="36728" y="53440"/>
                  <a:pt x="36728" y="53367"/>
                </a:cubicBezTo>
                <a:cubicBezTo>
                  <a:pt x="36728" y="53245"/>
                  <a:pt x="36893" y="53126"/>
                  <a:pt x="37208" y="53011"/>
                </a:cubicBezTo>
                <a:close/>
                <a:moveTo>
                  <a:pt x="4441" y="3464"/>
                </a:moveTo>
                <a:cubicBezTo>
                  <a:pt x="3686" y="3746"/>
                  <a:pt x="3289" y="4038"/>
                  <a:pt x="3289" y="4338"/>
                </a:cubicBezTo>
                <a:cubicBezTo>
                  <a:pt x="3289" y="5715"/>
                  <a:pt x="11681" y="6943"/>
                  <a:pt x="24804" y="7715"/>
                </a:cubicBezTo>
                <a:lnTo>
                  <a:pt x="28818" y="13283"/>
                </a:lnTo>
                <a:cubicBezTo>
                  <a:pt x="11528" y="14072"/>
                  <a:pt x="0" y="15527"/>
                  <a:pt x="0" y="17187"/>
                </a:cubicBezTo>
                <a:cubicBezTo>
                  <a:pt x="0" y="18693"/>
                  <a:pt x="9470" y="20029"/>
                  <a:pt x="24130" y="20847"/>
                </a:cubicBezTo>
                <a:lnTo>
                  <a:pt x="24093" y="20919"/>
                </a:lnTo>
                <a:lnTo>
                  <a:pt x="24093" y="83530"/>
                </a:lnTo>
                <a:cubicBezTo>
                  <a:pt x="24093" y="86249"/>
                  <a:pt x="32736" y="88576"/>
                  <a:pt x="45033" y="89489"/>
                </a:cubicBezTo>
                <a:cubicBezTo>
                  <a:pt x="44434" y="89689"/>
                  <a:pt x="44137" y="89922"/>
                  <a:pt x="44137" y="90169"/>
                </a:cubicBezTo>
                <a:lnTo>
                  <a:pt x="44137" y="90653"/>
                </a:lnTo>
                <a:cubicBezTo>
                  <a:pt x="44137" y="91506"/>
                  <a:pt x="47697" y="92197"/>
                  <a:pt x="52088" y="92197"/>
                </a:cubicBezTo>
                <a:lnTo>
                  <a:pt x="55084" y="92197"/>
                </a:lnTo>
                <a:cubicBezTo>
                  <a:pt x="55923" y="101305"/>
                  <a:pt x="57566" y="109747"/>
                  <a:pt x="57136" y="120000"/>
                </a:cubicBezTo>
                <a:lnTo>
                  <a:pt x="64108" y="116125"/>
                </a:lnTo>
                <a:cubicBezTo>
                  <a:pt x="64431" y="107699"/>
                  <a:pt x="64754" y="100394"/>
                  <a:pt x="65075" y="92197"/>
                </a:cubicBezTo>
                <a:lnTo>
                  <a:pt x="67911" y="92197"/>
                </a:lnTo>
                <a:cubicBezTo>
                  <a:pt x="72302" y="92197"/>
                  <a:pt x="75862" y="91506"/>
                  <a:pt x="75862" y="90653"/>
                </a:cubicBezTo>
                <a:lnTo>
                  <a:pt x="75862" y="90169"/>
                </a:lnTo>
                <a:cubicBezTo>
                  <a:pt x="75862" y="89922"/>
                  <a:pt x="75565" y="89689"/>
                  <a:pt x="74965" y="89489"/>
                </a:cubicBezTo>
                <a:cubicBezTo>
                  <a:pt x="87263" y="88576"/>
                  <a:pt x="95906" y="86249"/>
                  <a:pt x="95906" y="83530"/>
                </a:cubicBezTo>
                <a:lnTo>
                  <a:pt x="95906" y="20919"/>
                </a:lnTo>
                <a:cubicBezTo>
                  <a:pt x="95906" y="20895"/>
                  <a:pt x="95906" y="20871"/>
                  <a:pt x="95869" y="20847"/>
                </a:cubicBezTo>
                <a:cubicBezTo>
                  <a:pt x="110529" y="20029"/>
                  <a:pt x="120000" y="18693"/>
                  <a:pt x="120000" y="17187"/>
                </a:cubicBezTo>
                <a:cubicBezTo>
                  <a:pt x="120000" y="15527"/>
                  <a:pt x="108471" y="14072"/>
                  <a:pt x="91181" y="13283"/>
                </a:cubicBezTo>
                <a:lnTo>
                  <a:pt x="95195" y="7715"/>
                </a:lnTo>
                <a:cubicBezTo>
                  <a:pt x="108318" y="6943"/>
                  <a:pt x="116710" y="5715"/>
                  <a:pt x="116710" y="4338"/>
                </a:cubicBezTo>
                <a:cubicBezTo>
                  <a:pt x="116710" y="1942"/>
                  <a:pt x="91320" y="0"/>
                  <a:pt x="59999" y="0"/>
                </a:cubicBezTo>
                <a:cubicBezTo>
                  <a:pt x="32594" y="0"/>
                  <a:pt x="9729" y="1487"/>
                  <a:pt x="4441" y="346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9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" b="97111" l="4111" r="97667">
                        <a14:foregroundMark x1="11000" y1="56222" x2="9778" y2="84667"/>
                        <a14:foregroundMark x1="51000" y1="10111" x2="81667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77" y="925678"/>
            <a:ext cx="918102" cy="84978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76200" y="-38755"/>
            <a:ext cx="9220200" cy="4468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разделу «Здравоохранение». </a:t>
            </a:r>
            <a:endParaRPr lang="ru-RU" sz="2400" dirty="0" smtClean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Кассовое </a:t>
            </a:r>
            <a:r>
              <a:rPr lang="ru-RU" sz="24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за 2023 год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3390918"/>
              </p:ext>
            </p:extLst>
          </p:nvPr>
        </p:nvGraphicFramePr>
        <p:xfrm>
          <a:off x="133350" y="781463"/>
          <a:ext cx="8801100" cy="257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Министерство финансов Республики Мордовия - Саранск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51860"/>
            <a:ext cx="2080260" cy="1448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Минфин РФ оценил исполнение расходов бюджета страны на нацпроекты -  Экономик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95" y="3451860"/>
            <a:ext cx="2046605" cy="1469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Особенности предоставления платных медицинских услуг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34" y="3448407"/>
            <a:ext cx="2069465" cy="145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56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69435450"/>
              </p:ext>
            </p:extLst>
          </p:nvPr>
        </p:nvGraphicFramePr>
        <p:xfrm>
          <a:off x="401383" y="769620"/>
          <a:ext cx="8514018" cy="4198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-76200" y="129540"/>
            <a:ext cx="9220200" cy="4468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здравоохранения на 2024 год</a:t>
            </a:r>
          </a:p>
        </p:txBody>
      </p:sp>
    </p:spTree>
    <p:extLst>
      <p:ext uri="{BB962C8B-B14F-4D97-AF65-F5344CB8AC3E}">
        <p14:creationId xmlns:p14="http://schemas.microsoft.com/office/powerpoint/2010/main" val="1292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76200" y="-34384"/>
            <a:ext cx="9220200" cy="4468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8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Инвентаризация имущества медицинских </a:t>
            </a:r>
            <a:r>
              <a:rPr lang="ru-RU" sz="28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endParaRPr lang="ru-RU" sz="2800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119" y="495284"/>
            <a:ext cx="8785861" cy="86177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Мордовия на 01.01.2024 г. на балансе у медицинских организаций находится </a:t>
            </a:r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1033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 недвижимости. В последнее время совместно с Министерством земельных и имущественных отношений проведена работа по сверке незарегистрированного имущества, в реестре остаются незарегистрированными </a:t>
            </a:r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объекта. Составлен </a:t>
            </a:r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график 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регистрации, которая будет </a:t>
            </a:r>
            <a:r>
              <a:rPr lang="ru-RU" sz="1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завершена в первом полугодии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4024" y="1326281"/>
            <a:ext cx="4291396" cy="378565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indent="449580" algn="just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 имеющееся в распоряжении медицинских организаций движимое имущество находится на балансе медицинских организаций. 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42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единицы высокотехнологичного движимого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имущества:</a:t>
            </a:r>
          </a:p>
          <a:p>
            <a:pPr marL="171450" lvl="5" indent="-1714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 ангиографических установок, </a:t>
            </a:r>
          </a:p>
          <a:p>
            <a:pPr marL="171450" lvl="2" indent="-1714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компьютерных томографов, </a:t>
            </a:r>
            <a:endParaRPr lang="ru-RU" sz="12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lvl="2" indent="-1714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магнитно-резонансных томографов, </a:t>
            </a:r>
            <a:endParaRPr lang="ru-RU" sz="12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lvl="2" indent="-1714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линейных ускорителя, в том числе в 4 частных медицинских структурах - 2 </a:t>
            </a: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КТ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4 МРТ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49580" algn="just"/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47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единиц передвижных медицинских комплексов: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передвижных медицинских пунктов (ФАПов), </a:t>
            </a:r>
            <a:endParaRPr lang="ru-RU" sz="12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передвижных маммографов, </a:t>
            </a:r>
            <a:endParaRPr lang="ru-RU" sz="12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передвижных флюрографа, </a:t>
            </a:r>
            <a:endParaRPr lang="ru-RU" sz="12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мобильных лечебно-профилактических модуля стоматология, </a:t>
            </a:r>
            <a:endParaRPr lang="ru-RU" sz="12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передвижных диагностических кабинетов - комплексная диагностика для диспансеризации взрослого населения </a:t>
            </a: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49580" algn="just"/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141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единица автомобилей скорой специализированной медицинской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помощи.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B27C645-7DB2-489E-AE23-376867530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28" y="1435530"/>
            <a:ext cx="2178591" cy="332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Содержимое 6" descr="PHOTO-2023-02-03-12-22-10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19" y="3108958"/>
            <a:ext cx="2132704" cy="1655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E5EAF5F-34B9-4B94-9E21-65411ED65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9" y="1435530"/>
            <a:ext cx="2132703" cy="1521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24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507666" y="376143"/>
            <a:ext cx="64347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лекарственного обеспечения медицинских организаций и льготных категорий пациентов продолжается работа ГУП Республики Мордовия «Фармация» с группой компаний ООО «Промомед ДМ» по номенклатуре производимых ими препаратов. Сотрудничество без посредников позволило получить экономию –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20.02.2023 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между ГУП Республики Мордовия «Фармация» и ООО «Промомед ДМ» заключен договор № 24-ЕП/23 на поставку фармацевтической и парафармацевтической продукции, цена договора </a:t>
            </a:r>
            <a:r>
              <a:rPr lang="ru-RU" sz="9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выборка продукции на сумму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43,4 млн. руб.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2024 планируется продолжить сотрудничество с ООО «Промомед ДМ». Прогнозируется закупить лекарственных препаратов на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 млн. руб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 том числе, для обеспечения льготных категорий граждан Республики Мордовия.</a:t>
            </a:r>
          </a:p>
        </p:txBody>
      </p:sp>
      <p:sp>
        <p:nvSpPr>
          <p:cNvPr id="6" name="Овал 5"/>
          <p:cNvSpPr/>
          <p:nvPr/>
        </p:nvSpPr>
        <p:spPr>
          <a:xfrm>
            <a:off x="4622384" y="3812452"/>
            <a:ext cx="3352263" cy="1168539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совокупная экономия составила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137,6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миллионов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или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10,5%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общей суммы НМЦК контрактов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4674" y="416890"/>
            <a:ext cx="2363625" cy="98033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Льготное лекарственное обеспечение (амбулаторно) в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направлено </a:t>
            </a:r>
            <a:endPara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2 070,0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что на </a:t>
            </a:r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511,6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или </a:t>
            </a:r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33,0 </a:t>
            </a:r>
            <a:r>
              <a:rPr lang="ru-RU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больше, чем в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8588" y="3426163"/>
            <a:ext cx="44737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Руководителям медицинских организаций поручаю уделить особое внимание организации обеспечения отдельных категорий граждан лекарственными препаратами:</a:t>
            </a:r>
          </a:p>
          <a:p>
            <a:pPr algn="just"/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принять необходимые меры для исключения случаев формирования невостребованных остатков лекарственных препаратов;</a:t>
            </a:r>
          </a:p>
          <a:p>
            <a:pPr algn="just"/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обеспечить работу врачебных комиссий медицинских организаций; проводить своевременные организационные мероприятия, которые не позволят формировать массово отсроченные рецепты;</a:t>
            </a:r>
          </a:p>
          <a:p>
            <a:pPr algn="just"/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И.О. Генерального директора ГУП РМ «Фармация» Ладошкину Алексею Владимировичу обеспечить эффективную систему управления товарными запасами и своевременной логистики.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43210" y="1432234"/>
            <a:ext cx="2364456" cy="1039359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 Республике Мордовия выписку рецептов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осуществляли более </a:t>
            </a:r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1700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работников в </a:t>
            </a:r>
            <a:r>
              <a:rPr lang="ru-RU" sz="1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медицинских организациях. Отпуск лекарственных препаратов осуществлялся в </a:t>
            </a:r>
            <a:r>
              <a:rPr lang="ru-RU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аптеках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9495" y="2506295"/>
            <a:ext cx="2358803" cy="84518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Обслужено более </a:t>
            </a:r>
          </a:p>
          <a:p>
            <a:pPr algn="ctr"/>
            <a:r>
              <a:rPr lang="ru-RU" sz="105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414,6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рецептов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530050" y="1437152"/>
            <a:ext cx="638910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руководством Республики Мордовия было принято 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выделении </a:t>
            </a:r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детей </a:t>
            </a:r>
            <a:r>
              <a:rPr lang="ru-RU" sz="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сахарным диабетом 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системами непрерывного мониторинга глюкозы. На данные цели из средств республиканского бюджета Республики Мордовия </a:t>
            </a:r>
            <a:r>
              <a:rPr lang="ru-RU" sz="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лет 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выделено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94,4 в млн. рублей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 детей 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сахарным диабетом обеспечены системами непрерывного мониторинга глюкозы (</a:t>
            </a:r>
            <a:r>
              <a:rPr lang="ru-RU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FreeStyle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Libre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Guardian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что позволило улучшить качество их жизни, снижая риск нежелательных явлений (болезненность при проколе). В текущем году обеспечение детей системами непрерывного мониторинга глюкозы продолжается за счет средств федерального бюджета, выделено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29,2 млн. рублей.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55983" y="2481042"/>
            <a:ext cx="43926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взаимодействие с Благотворительным фондом «Круг добра» по обеспечению детей, страдающих тяжелыми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жизнеугрожающими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заболеваниями, лекарственными препаратами и медицинскими изделиями. В 2023 году было подано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заявки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обеспечения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детей. 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препаратов на сумму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410,7 млн. рублей. 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 2024 год полностью сформированы на </a:t>
            </a:r>
            <a:r>
              <a:rPr lang="ru-RU" sz="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детей</a:t>
            </a:r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cxnSp>
        <p:nvCxnSpPr>
          <p:cNvPr id="5123" name="Прямая соединительная линия 5122"/>
          <p:cNvCxnSpPr/>
          <p:nvPr/>
        </p:nvCxnSpPr>
        <p:spPr>
          <a:xfrm flipV="1">
            <a:off x="2594936" y="3342127"/>
            <a:ext cx="6342948" cy="935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8937884" y="425033"/>
            <a:ext cx="24022" cy="397168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2594936" y="1404650"/>
            <a:ext cx="6342948" cy="1789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594936" y="2506295"/>
            <a:ext cx="6342948" cy="1456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"/>
          <p:cNvSpPr txBox="1">
            <a:spLocks/>
          </p:cNvSpPr>
          <p:nvPr/>
        </p:nvSpPr>
        <p:spPr>
          <a:xfrm>
            <a:off x="-76200" y="-31273"/>
            <a:ext cx="9220200" cy="4468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8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Лекарственное обеспечение</a:t>
            </a:r>
          </a:p>
        </p:txBody>
      </p:sp>
      <p:pic>
        <p:nvPicPr>
          <p:cNvPr id="27" name="Picture 2" descr="Фонд «Круг добра» | Министерство здравоохранения Забайкальского кр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73" y="2669605"/>
            <a:ext cx="1756644" cy="5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/>
          <p:cNvCxnSpPr>
            <a:endCxn id="6" idx="6"/>
          </p:cNvCxnSpPr>
          <p:nvPr/>
        </p:nvCxnSpPr>
        <p:spPr>
          <a:xfrm flipH="1">
            <a:off x="7974647" y="4396721"/>
            <a:ext cx="972603" cy="1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94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47799" y="415565"/>
            <a:ext cx="7612380" cy="94079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время реализации, национального проекта «Здравоохранение» начиная с 2019 года, на приобретение медицинского оборудования, автотранспорта, передвижных медицинских комплексов, строительство объектов здравоохранения, проведение капитальных ремонтов в медицинских организациях, закупку лекарственных препаратов, из различных источников финансирования, было выделено </a:t>
            </a: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14 454,6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млн. рублей, в том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числе: </a:t>
            </a:r>
          </a:p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188,0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 млн.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рублей, </a:t>
            </a:r>
          </a:p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167,1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 млн.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рублей,</a:t>
            </a:r>
          </a:p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обязательного медицинского страхования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6 191,0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 млн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. рублей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-76200" y="-31273"/>
            <a:ext cx="9220200" cy="4468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8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«Здравоохранение» </a:t>
            </a:r>
          </a:p>
        </p:txBody>
      </p:sp>
      <p:pic>
        <p:nvPicPr>
          <p:cNvPr id="7170" name="Picture 2" descr="Реализация национальных проектов | Правительство Республики Крым |  Официальный порта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r="10299"/>
          <a:stretch/>
        </p:blipFill>
        <p:spPr bwMode="auto">
          <a:xfrm>
            <a:off x="68580" y="-31273"/>
            <a:ext cx="1371600" cy="168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1054843195"/>
              </p:ext>
            </p:extLst>
          </p:nvPr>
        </p:nvGraphicFramePr>
        <p:xfrm>
          <a:off x="68580" y="1112521"/>
          <a:ext cx="8991599" cy="4030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0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Прямоугольник 4"/>
          <p:cNvSpPr>
            <a:spLocks noChangeArrowheads="1"/>
          </p:cNvSpPr>
          <p:nvPr/>
        </p:nvSpPr>
        <p:spPr bwMode="auto">
          <a:xfrm>
            <a:off x="2119015" y="1"/>
            <a:ext cx="588198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1500">
              <a:latin typeface="Calibri" pitchFamily="34" charset="0"/>
            </a:endParaRP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2827140" y="352425"/>
            <a:ext cx="1847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sz="1050"/>
          </a:p>
        </p:txBody>
      </p:sp>
      <p:sp>
        <p:nvSpPr>
          <p:cNvPr id="4" name="TextBox 3"/>
          <p:cNvSpPr txBox="1"/>
          <p:nvPr/>
        </p:nvSpPr>
        <p:spPr>
          <a:xfrm>
            <a:off x="3922" y="1202341"/>
            <a:ext cx="2294875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12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работников</a:t>
            </a:r>
          </a:p>
          <a:p>
            <a:pPr algn="just"/>
            <a:r>
              <a:rPr lang="ru-RU" sz="112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здравоохранения –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569 </a:t>
            </a:r>
            <a:r>
              <a:rPr lang="ru-RU" sz="11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чел.:</a:t>
            </a:r>
          </a:p>
        </p:txBody>
      </p:sp>
      <p:sp>
        <p:nvSpPr>
          <p:cNvPr id="6" name="Овал 5"/>
          <p:cNvSpPr/>
          <p:nvPr/>
        </p:nvSpPr>
        <p:spPr>
          <a:xfrm>
            <a:off x="144780" y="2073667"/>
            <a:ext cx="1490734" cy="4377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Врачи – </a:t>
            </a:r>
          </a:p>
          <a:p>
            <a:pPr algn="ctr"/>
            <a:r>
              <a:rPr lang="ru-RU" sz="105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05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612</a:t>
            </a:r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Овал 15"/>
          <p:cNvSpPr/>
          <p:nvPr/>
        </p:nvSpPr>
        <p:spPr>
          <a:xfrm>
            <a:off x="144780" y="2573598"/>
            <a:ext cx="1508757" cy="4752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</a:p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– </a:t>
            </a:r>
          </a:p>
          <a:p>
            <a:pPr algn="ctr"/>
            <a:r>
              <a:rPr lang="ru-RU" sz="105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7 041</a:t>
            </a:r>
            <a:r>
              <a:rPr lang="ru-RU" sz="8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Овал 16"/>
          <p:cNvSpPr/>
          <p:nvPr/>
        </p:nvSpPr>
        <p:spPr>
          <a:xfrm>
            <a:off x="144781" y="3089441"/>
            <a:ext cx="1499744" cy="4366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персонал – </a:t>
            </a:r>
          </a:p>
          <a:p>
            <a:pPr algn="ctr"/>
            <a:r>
              <a:rPr lang="ru-RU" sz="105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05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r>
              <a:rPr lang="ru-RU" sz="8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Овал 17"/>
          <p:cNvSpPr/>
          <p:nvPr/>
        </p:nvSpPr>
        <p:spPr>
          <a:xfrm>
            <a:off x="144780" y="3588177"/>
            <a:ext cx="1506629" cy="4380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Прочий персонал – </a:t>
            </a:r>
          </a:p>
          <a:p>
            <a:pPr algn="ctr"/>
            <a:r>
              <a:rPr lang="ru-RU" sz="105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05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566</a:t>
            </a:r>
            <a:r>
              <a:rPr lang="ru-RU" sz="8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8952" y="1010827"/>
            <a:ext cx="15115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Обеспеченность: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3229204" y="1311457"/>
            <a:ext cx="317128" cy="263764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2" name="Овал 21"/>
          <p:cNvSpPr/>
          <p:nvPr/>
        </p:nvSpPr>
        <p:spPr>
          <a:xfrm>
            <a:off x="2510652" y="1617113"/>
            <a:ext cx="1589934" cy="9293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50,34</a:t>
            </a:r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тыс. населения </a:t>
            </a:r>
          </a:p>
          <a:p>
            <a:pPr algn="ctr"/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825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25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36,8</a:t>
            </a:r>
            <a:r>
              <a:rPr lang="ru-RU" sz="825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</a:p>
          <a:p>
            <a:pPr algn="ctr"/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тыс. населения, </a:t>
            </a:r>
          </a:p>
          <a:p>
            <a:pPr algn="ctr"/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825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ПФО</a:t>
            </a:r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25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35,9</a:t>
            </a:r>
            <a:r>
              <a:rPr lang="ru-RU" sz="825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</a:p>
          <a:p>
            <a:pPr algn="ctr"/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тыс. </a:t>
            </a:r>
            <a:r>
              <a:rPr lang="ru-RU" sz="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населения)</a:t>
            </a:r>
          </a:p>
        </p:txBody>
      </p:sp>
      <p:sp>
        <p:nvSpPr>
          <p:cNvPr id="23" name="Овал 22"/>
          <p:cNvSpPr/>
          <p:nvPr/>
        </p:nvSpPr>
        <p:spPr>
          <a:xfrm>
            <a:off x="2470012" y="2667394"/>
            <a:ext cx="1639326" cy="97394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98,25  </a:t>
            </a:r>
            <a:r>
              <a:rPr lang="ru-RU" sz="825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тыс. населения </a:t>
            </a:r>
          </a:p>
          <a:p>
            <a:pPr algn="ctr"/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825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‒ </a:t>
            </a:r>
            <a:r>
              <a:rPr lang="ru-RU" sz="825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80,7</a:t>
            </a:r>
            <a:r>
              <a:rPr lang="ru-RU" sz="825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</a:p>
          <a:p>
            <a:pPr algn="ctr"/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населения, в </a:t>
            </a:r>
            <a:r>
              <a:rPr lang="ru-RU" sz="825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ПФО</a:t>
            </a:r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25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86,0</a:t>
            </a:r>
            <a:r>
              <a:rPr lang="ru-RU" sz="825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</a:t>
            </a:r>
            <a:r>
              <a:rPr lang="ru-RU" sz="825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тыс.населения</a:t>
            </a:r>
            <a:r>
              <a:rPr lang="ru-RU" sz="825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5" name="Двойная стрелка влево/вправо 54"/>
          <p:cNvSpPr/>
          <p:nvPr/>
        </p:nvSpPr>
        <p:spPr>
          <a:xfrm rot="20845091">
            <a:off x="1725195" y="2161725"/>
            <a:ext cx="753355" cy="237422"/>
          </a:xfrm>
          <a:prstGeom prst="left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56" name="Стрелка вниз 55"/>
          <p:cNvSpPr/>
          <p:nvPr/>
        </p:nvSpPr>
        <p:spPr>
          <a:xfrm>
            <a:off x="961209" y="1647184"/>
            <a:ext cx="308309" cy="384249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386356" y="651661"/>
            <a:ext cx="35758" cy="337455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359621" y="663433"/>
            <a:ext cx="47422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 ординатуры трудоустроены в медицинские организации республики и должны отработать не менее 3 лет –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выпускника (81,1 %). </a:t>
            </a:r>
            <a:endParaRPr lang="ru-RU" sz="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года организован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прием в медицинских колледжах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бюджетных ассигнований республиканского бюджета Республики Мордовия в образовательные организации, подведомственные Министерству здравоохранения Республики Мордовия. В рамках целевого договора в медицинские колледжи принято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человек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2024 года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реализована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полном объеме программа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«Земский доктор»/ «Земский фельдшер».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 на работу в сельские населенные пункты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медицинский работник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врача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средних медицинских работников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комплексного плана мероприятий по привлечению и закреплению медицинских работников в медицинских учреждениях муниципальных районов Республики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предоставляются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стимулирующие выплаты, окончившим высшие и средние профессиональные учебные заведения в текущем году врачам по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тыс. рублей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средним медицинским работникам по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 тыс. рублей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2023 году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врачам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средним медицинским работникам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предоставлены выплаты на сумму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1252,1 тыс. рублей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Государственной программы Российской Федерации «Комплексное развитие сельских территорий» </a:t>
            </a:r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медицинских работников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4 муниципальных районов получили служебное жилье по договору социального найма (Атюрьевский муниципальный район, Зубово – Полянский муниципальный район, Ромодановский муниципальный район, Теньгушевский муниципальный район). </a:t>
            </a:r>
          </a:p>
        </p:txBody>
      </p:sp>
      <p:sp>
        <p:nvSpPr>
          <p:cNvPr id="42" name="Овал 41"/>
          <p:cNvSpPr/>
          <p:nvPr/>
        </p:nvSpPr>
        <p:spPr>
          <a:xfrm>
            <a:off x="4488657" y="623834"/>
            <a:ext cx="257338" cy="2468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3" name="Овал 42"/>
          <p:cNvSpPr/>
          <p:nvPr/>
        </p:nvSpPr>
        <p:spPr>
          <a:xfrm>
            <a:off x="4488657" y="1018307"/>
            <a:ext cx="257338" cy="2468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51409" y="3724893"/>
            <a:ext cx="2674407" cy="13280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задачей на 2024 год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ликвидация кадрового дисбаланса в медицинских организациях, оказывающих первичную медико-санитарную помощь, (особенно в муниципальных районах республики) и повышение профессионального уровня врачей через портал непрерывного медицинского образования.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t="10101" r="17451" b="23750"/>
          <a:stretch/>
        </p:blipFill>
        <p:spPr>
          <a:xfrm>
            <a:off x="1158720" y="4136055"/>
            <a:ext cx="473592" cy="5057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38" b="93750" l="18778" r="82111">
                        <a14:foregroundMark x1="55000" y1="59688" x2="78556" y2="63750"/>
                        <a14:foregroundMark x1="54889" y1="60781" x2="65111" y2="8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5704" r="17713" b="5704"/>
          <a:stretch/>
        </p:blipFill>
        <p:spPr>
          <a:xfrm>
            <a:off x="833730" y="672340"/>
            <a:ext cx="674931" cy="544103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4484518" y="1826819"/>
            <a:ext cx="257338" cy="2468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106" l="1375" r="100000">
                        <a14:foregroundMark x1="22750" y1="23186" x2="22750" y2="23186"/>
                        <a14:foregroundMark x1="17750" y1="25664" x2="27750" y2="23717"/>
                        <a14:foregroundMark x1="33750" y1="48673" x2="33750" y2="48673"/>
                        <a14:foregroundMark x1="26000" y1="53805" x2="26000" y2="53805"/>
                        <a14:foregroundMark x1="13875" y1="45664" x2="24500" y2="68850"/>
                        <a14:foregroundMark x1="29875" y1="25664" x2="13500" y2="77876"/>
                        <a14:foregroundMark x1="7875" y1="64779" x2="36500" y2="47257"/>
                        <a14:foregroundMark x1="18875" y1="28673" x2="28125" y2="63363"/>
                        <a14:foregroundMark x1="11125" y1="64248" x2="8625" y2="54690"/>
                        <a14:foregroundMark x1="62000" y1="61770" x2="60625" y2="70796"/>
                        <a14:foregroundMark x1="42250" y1="17168" x2="50375" y2="47788"/>
                        <a14:foregroundMark x1="42250" y1="35221" x2="59500" y2="33274"/>
                        <a14:foregroundMark x1="72250" y1="23186" x2="87125" y2="75221"/>
                        <a14:foregroundMark x1="81500" y1="20177" x2="70875" y2="72212"/>
                        <a14:foregroundMark x1="62750" y1="48673" x2="88875" y2="47788"/>
                        <a14:foregroundMark x1="69500" y1="32743" x2="93500" y2="71858"/>
                        <a14:foregroundMark x1="75875" y1="82301" x2="77250" y2="53805"/>
                        <a14:foregroundMark x1="78625" y1="57345" x2="93125" y2="60354"/>
                        <a14:foregroundMark x1="88250" y1="54690" x2="90625" y2="55752"/>
                        <a14:foregroundMark x1="48625" y1="22655" x2="55250" y2="25664"/>
                        <a14:foregroundMark x1="52875" y1="43186" x2="56375" y2="43186"/>
                        <a14:foregroundMark x1="18500" y1="79823" x2="30875" y2="64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6" y="4100986"/>
            <a:ext cx="908168" cy="641393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0" y="-26109"/>
            <a:ext cx="9144000" cy="6777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«Обеспечение медицинских организаций системы здравоохранения квалифицированными кадрами» </a:t>
            </a:r>
          </a:p>
        </p:txBody>
      </p:sp>
      <p:sp>
        <p:nvSpPr>
          <p:cNvPr id="34" name="Двойная стрелка влево/вправо 33"/>
          <p:cNvSpPr/>
          <p:nvPr/>
        </p:nvSpPr>
        <p:spPr>
          <a:xfrm rot="763525">
            <a:off x="1740399" y="2703783"/>
            <a:ext cx="753355" cy="237422"/>
          </a:xfrm>
          <a:prstGeom prst="left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6" name="Овал 35"/>
          <p:cNvSpPr/>
          <p:nvPr/>
        </p:nvSpPr>
        <p:spPr>
          <a:xfrm>
            <a:off x="4472365" y="3237053"/>
            <a:ext cx="257338" cy="2468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10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422114" y="4007699"/>
            <a:ext cx="4679791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в Мордовии объявлен Главой Республики Мордовия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годом трудовых династий.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династия – цепочка нескольких поколений семьи, посвятивших жизнь общему семейному делу. Это имидж семьи. В коллективах проведите встречи с трудовыми династиями как пример для молодого поколения.</a:t>
            </a:r>
          </a:p>
          <a:p>
            <a:pPr algn="just"/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здравоохранении республики работают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трудовых династий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из них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трудовой стаж династии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100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3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Прямоугольник 4"/>
          <p:cNvSpPr>
            <a:spLocks noChangeArrowheads="1"/>
          </p:cNvSpPr>
          <p:nvPr/>
        </p:nvSpPr>
        <p:spPr bwMode="auto">
          <a:xfrm>
            <a:off x="2119015" y="1"/>
            <a:ext cx="588198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1500">
              <a:latin typeface="Calibri" pitchFamily="34" charset="0"/>
            </a:endParaRP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2827140" y="352425"/>
            <a:ext cx="1847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sz="1050"/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0" y="-26109"/>
            <a:ext cx="9144000" cy="6777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проводимом анализе штатных расписаний подведомственных учреждений за 2021-2023 годы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9069" y="677771"/>
            <a:ext cx="8785861" cy="138499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штатных расписаний подведомственных государственных учреждений был проведен в 2023 году. В результате проведенного анализа в государственных учреждениях здравоохранения Республики Мордовия по состоянию на 01.01.2024 года сокращено всего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1256,5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ставок, или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5,6%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штатного расписания по состоянию на 1.01.2023 года. Из них ставок врачей сокращено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333,5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6,9%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среднего медицинского персонала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841,0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9,0%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младшего медицинского персонала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2,8%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прочего персонала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руководителей структурных подразделений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25,5. </a:t>
            </a:r>
          </a:p>
        </p:txBody>
      </p:sp>
      <p:pic>
        <p:nvPicPr>
          <p:cNvPr id="11266" name="Picture 2" descr="580 600+ zbiorów zdjęć, fotografii i beztantiemowych obrazów z kategorii  Zawód Pielęgniarski Obrazy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" y="2153342"/>
            <a:ext cx="4075300" cy="27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389120" y="2202913"/>
            <a:ext cx="4575810" cy="267765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укомплектованность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амбулаторном звене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94,1%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фельдшерских пунктов, фельдшерско-акушерских пунктов, врачебных амбулаторий медицинскими работниками–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92,46 %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Укомплектованность медицинских организаций, оказывающих медицинскую помощь в амбулаторных условиях врачами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92,97%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Укомплектованность медицинских организаций, оказывающих медицинскую помощь в амбулаторных условиях: средними медицинскими работниками 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96,9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0" y="-26109"/>
            <a:ext cx="9144000" cy="6777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«Создание единого цифрового контура в здравоохранении на основе единой государственной информационной системы здравоохранения (ЕГИСЗ)»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16479398"/>
              </p:ext>
            </p:extLst>
          </p:nvPr>
        </p:nvGraphicFramePr>
        <p:xfrm>
          <a:off x="0" y="1912620"/>
          <a:ext cx="9144000" cy="3177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144780" y="553480"/>
            <a:ext cx="8785861" cy="127727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задачей 2023 года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проекта являлось: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 цифрового контура здравоохранения;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Переход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электронный документооборот;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Достижение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целевых показателей и результатов Регионального проекта «Создание единого цифрового контура в здравоохранении на основе Единой государственной информационной системы здравоохранения (ЕГИСЗ)»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Продолжена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формированию и передачи на федеральный уровень структурированных электронных медицинских документов (далее – СЭМД), в том числе от всех фельдшерско-акушерских пунктов (далее – ФАП), подключенных к сети Интернет.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3583504"/>
            <a:ext cx="1821180" cy="145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" b="100000" l="250" r="100000">
                        <a14:foregroundMark x1="1917" y1="32000" x2="6500" y2="51800"/>
                        <a14:foregroundMark x1="7333" y1="53600" x2="20333" y2="55300"/>
                        <a14:foregroundMark x1="1750" y1="32500" x2="21250" y2="27400"/>
                        <a14:foregroundMark x1="35250" y1="47900" x2="46667" y2="56300"/>
                        <a14:foregroundMark x1="38333" y1="6900" x2="41833" y2="2400"/>
                        <a14:foregroundMark x1="37833" y1="3100" x2="41000" y2="2400"/>
                        <a14:foregroundMark x1="56167" y1="4100" x2="61833" y2="3500"/>
                        <a14:foregroundMark x1="57083" y1="20800" x2="78333" y2="16200"/>
                        <a14:foregroundMark x1="66083" y1="42700" x2="98917" y2="34500"/>
                        <a14:foregroundMark x1="88500" y1="35800" x2="93000" y2="35100"/>
                        <a14:foregroundMark x1="79667" y1="39000" x2="79250" y2="34100"/>
                        <a14:foregroundMark x1="48167" y1="69900" x2="53667" y2="76100"/>
                        <a14:foregroundMark x1="83333" y1="73300" x2="96417" y2="87700"/>
                        <a14:foregroundMark x1="41583" y1="7200" x2="42083" y2="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10" y="3585457"/>
            <a:ext cx="1589631" cy="132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0" y="620735"/>
            <a:ext cx="571023" cy="559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531802124"/>
              </p:ext>
            </p:extLst>
          </p:nvPr>
        </p:nvGraphicFramePr>
        <p:xfrm>
          <a:off x="160020" y="1249680"/>
          <a:ext cx="8755379" cy="3802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035787" y="900247"/>
            <a:ext cx="1689886" cy="276999"/>
          </a:xfrm>
          <a:prstGeom prst="rect">
            <a:avLst/>
          </a:prstGeom>
          <a:gradFill>
            <a:gsLst>
              <a:gs pos="0">
                <a:schemeClr val="accent3"/>
              </a:gs>
              <a:gs pos="3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года: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-26109"/>
            <a:ext cx="9144000" cy="6777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«Формирование системы мотивации граждан к здоровому образу жизни, включая здоровое питание и отказ от вредных привычек в Республике Мордовия» национального проекта «Демография</a:t>
            </a:r>
            <a:r>
              <a:rPr lang="ru-RU" sz="18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0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" y="0"/>
            <a:ext cx="889686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783" cy="5143500"/>
          </a:xfrm>
          <a:prstGeom prst="roundRect">
            <a:avLst>
              <a:gd name="adj" fmla="val 16667"/>
            </a:avLst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4855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0" y="-26109"/>
            <a:ext cx="9144000" cy="6777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Международной выставки-форума «Россия» на ВДНХ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4781" y="553481"/>
            <a:ext cx="2842260" cy="430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9E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ноября 2023 года</a:t>
            </a:r>
          </a:p>
          <a:p>
            <a:pPr algn="ctr"/>
            <a:r>
              <a:rPr lang="ru-RU" sz="1100" b="1" dirty="0">
                <a:solidFill>
                  <a:srgbClr val="9E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«Здоровая Мордовия 2030»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>
              <a:solidFill>
                <a:srgbClr val="9E1B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4205" y="553478"/>
            <a:ext cx="2842260" cy="430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9E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февраля 2024 года</a:t>
            </a:r>
          </a:p>
          <a:p>
            <a:pPr algn="ctr"/>
            <a:r>
              <a:rPr lang="ru-RU" sz="1100" b="1" dirty="0">
                <a:solidFill>
                  <a:srgbClr val="9E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83630" y="553479"/>
            <a:ext cx="2842260" cy="4308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9E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февраля 2024 года</a:t>
            </a:r>
          </a:p>
          <a:p>
            <a:pPr algn="ctr"/>
            <a:endParaRPr lang="ru-RU" sz="1100" dirty="0">
              <a:solidFill>
                <a:srgbClr val="9E1B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8DC4333-F8C7-409C-B5C8-3F689C55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1" y="1048624"/>
            <a:ext cx="2842260" cy="18941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E278F52-1F6A-4691-A7B2-34569D2A4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2" y="3006980"/>
            <a:ext cx="2842260" cy="1894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D8AA66A-95D9-47D7-851D-5C1BE1682D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2" b="8131"/>
          <a:stretch/>
        </p:blipFill>
        <p:spPr>
          <a:xfrm>
            <a:off x="3164205" y="1066830"/>
            <a:ext cx="2842260" cy="18758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74772EC-7CA3-46D5-8E62-FB23DAE49A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35" b="5529"/>
          <a:stretch/>
        </p:blipFill>
        <p:spPr>
          <a:xfrm>
            <a:off x="3164205" y="3006980"/>
            <a:ext cx="2842260" cy="18948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52153" y="598307"/>
            <a:ext cx="1875894" cy="2812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73" y="3006980"/>
            <a:ext cx="2811561" cy="18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0" y="83819"/>
            <a:ext cx="9144000" cy="6777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реабилитации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70653520"/>
              </p:ext>
            </p:extLst>
          </p:nvPr>
        </p:nvGraphicFramePr>
        <p:xfrm>
          <a:off x="76200" y="83819"/>
          <a:ext cx="9067800" cy="5059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35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-30064" y="48218"/>
            <a:ext cx="9144000" cy="6777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2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медицинской помощи участникам СВО и членам их семей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="" xmlns:a16="http://schemas.microsoft.com/office/drawing/2014/main" id="{5DBC1246-2D15-4900-9900-B04EA7DF8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67963"/>
            <a:ext cx="91440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филиале Государственного фонда поддержки участников специальной военной операции «Защитники Отечества», открытом на территории региона 31 мая 2023 года Министерство здравоохранения Республики Мордовия организовало работу кабинета психолого-психотерапевтической помощи, где ежедневно проводится очное консультирование участников СВО и членов их семей. </a:t>
            </a:r>
          </a:p>
          <a:p>
            <a:pPr algn="just" eaLnBrk="1" hangingPunct="1"/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8(8342)38-01-50, 112, 122</a:t>
            </a:r>
          </a:p>
          <a:p>
            <a:pPr algn="just" eaLnBrk="1" hangingPunct="1"/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Очное консультирование в условиях психотерапевтического отделения по адресу:  г. Саранск, ул. Полежаева д. 113, кабинеты медико-психологической помощи районных и центральных районных больниц в муниципальных районах республики.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="" xmlns:a16="http://schemas.microsoft.com/office/drawing/2014/main" id="{E6D538DA-4F98-45A6-A1A5-DA48915EB7CD}"/>
              </a:ext>
            </a:extLst>
          </p:cNvPr>
          <p:cNvSpPr>
            <a:spLocks/>
          </p:cNvSpPr>
          <p:nvPr/>
        </p:nvSpPr>
        <p:spPr bwMode="auto">
          <a:xfrm>
            <a:off x="712469" y="3691883"/>
            <a:ext cx="78867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ПСИХОЛОГО-ПСИХОТЕРАПЕВТИЧЕСКАЯ</a:t>
            </a:r>
            <a:r>
              <a:rPr lang="ru-RU" altLang="ru-RU" sz="105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CA4FA36-3FD0-4421-B106-060368DCDF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7734" y="2369380"/>
            <a:ext cx="1583604" cy="137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649D3F7-2932-4EE5-B8BB-9FDC32636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88" y="2386386"/>
            <a:ext cx="1728192" cy="137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11CA57D-3F03-48D7-8F94-55EEBDE838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6290" y="2286354"/>
            <a:ext cx="2448272" cy="1455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9BB07C2-71D7-42DD-A131-24547AA0DA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7265" y="2042640"/>
            <a:ext cx="1260700" cy="171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7520A1F-E630-425B-8202-9C47F28C94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2103" y="2029368"/>
            <a:ext cx="1328754" cy="174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1333B21-73B1-4C2C-A734-02D3E7DBCA73}"/>
              </a:ext>
            </a:extLst>
          </p:cNvPr>
          <p:cNvSpPr/>
          <p:nvPr/>
        </p:nvSpPr>
        <p:spPr>
          <a:xfrm>
            <a:off x="121088" y="468187"/>
            <a:ext cx="8785861" cy="138499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Всего, за 2023 г., обратились за медицинской помощью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3682 чел.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этой категории граждан, из которых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1087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чел. - участники СВО и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2595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чел. - члены семей участников СВО,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700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из них оказана психологическая помощь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(284 чел. - участники СВО, 416 чел. – члены семей участников СВО, из которых 54 чел. – члены семей погибших участников СВО, в кабинете психолого-психотерапевтической помощи Государственного фонда поддержки участников специальной военной операции «Защитники Отечества» психологами принято 108 чел.)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89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человек направлены на санаторно-курортное лечение, из них - 48 детей </a:t>
            </a:r>
            <a:r>
              <a:rPr lang="ru-R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(ОАО «Санаторий Алатырь», Санаторий «Саранский», по принципу «Мать и дитя» в ГБУЗ Республики Мордовия «Ковылкинский детский санаторий «Сосновый бор»)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50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-30064" y="48218"/>
            <a:ext cx="9144000" cy="6777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2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Выезды бригад врачей-специалистов для работы в ГБУЗ Херсонской области «Каланчакская центральная районная больница»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AAAAFF6F-5CCE-44A4-9DEB-07AF93062AF2}"/>
              </a:ext>
            </a:extLst>
          </p:cNvPr>
          <p:cNvGraphicFramePr/>
          <p:nvPr>
            <p:extLst/>
          </p:nvPr>
        </p:nvGraphicFramePr>
        <p:xfrm>
          <a:off x="2357306" y="864066"/>
          <a:ext cx="6610524" cy="42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6 апреля состоится конференция «Медицинская помощь и медицинская услуга:  правовые аспекты» - Ассоциация Частных Клиник Москв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3194896"/>
            <a:ext cx="2454277" cy="163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аво пациента на своевременную медицинскую помощь - Факультет Медицинского  Прав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67" y="3207384"/>
            <a:ext cx="2255021" cy="157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medis-oz.ru/img/logo.png"/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13" l="0" r="100000">
                        <a14:foregroundMark x1="53445" y1="93215" x2="51969" y2="7738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94579" y="1366986"/>
            <a:ext cx="1009460" cy="1010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8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" b="100000" l="0" r="100000">
                        <a14:foregroundMark x1="58134" y1="21631" x2="83254" y2="78014"/>
                        <a14:foregroundMark x1="44498" y1="34752" x2="93541" y2="56738"/>
                        <a14:foregroundMark x1="56699" y1="69858" x2="79904" y2="26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4845">
            <a:off x="13289" y="933508"/>
            <a:ext cx="1482303" cy="1145712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1644240" y="402673"/>
          <a:ext cx="7499759" cy="4647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3782" y="3130402"/>
            <a:ext cx="1368429" cy="1777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 по исполнению поручений, данных на коллегии, </a:t>
            </a:r>
          </a:p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в Минздрав РМ в виде «дорожных карт» </a:t>
            </a:r>
          </a:p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срок до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01.03.2024 г.</a:t>
            </a:r>
            <a:endParaRPr lang="ru-RU" sz="10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46" b="99214" l="36556" r="61000">
                        <a14:foregroundMark x1="38000" y1="24528" x2="37333" y2="36321"/>
                        <a14:foregroundMark x1="48556" y1="82075" x2="48556" y2="82075"/>
                        <a14:foregroundMark x1="57000" y1="87893" x2="53000" y2="81447"/>
                        <a14:foregroundMark x1="45667" y1="84591" x2="47778" y2="81447"/>
                        <a14:foregroundMark x1="48667" y1="81132" x2="50333" y2="80503"/>
                        <a14:foregroundMark x1="50333" y1="80503" x2="52556" y2="8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42" t="5246" r="39034" b="1018"/>
          <a:stretch/>
        </p:blipFill>
        <p:spPr>
          <a:xfrm rot="812707">
            <a:off x="1272777" y="3958712"/>
            <a:ext cx="284646" cy="77516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A693E2A7-B5D3-43FF-88CC-B678C6052899}"/>
              </a:ext>
            </a:extLst>
          </p:cNvPr>
          <p:cNvSpPr txBox="1">
            <a:spLocks/>
          </p:cNvSpPr>
          <p:nvPr/>
        </p:nvSpPr>
        <p:spPr>
          <a:xfrm>
            <a:off x="0" y="-44934"/>
            <a:ext cx="9144000" cy="4320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2337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6070" y="2156251"/>
            <a:ext cx="6747833" cy="830997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9872"/>
              </a:avLst>
            </a:prstTxWarp>
            <a:spAutoFit/>
          </a:bodyPr>
          <a:lstStyle/>
          <a:p>
            <a:r>
              <a:rPr lang="ru-RU" sz="675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Gadugi" pitchFamily="34" charset="0"/>
                <a:cs typeface="Times New Roman" panose="02020603050405020304" pitchFamily="18" charset="0"/>
              </a:rPr>
              <a:t>СПАСИБО   ЗА  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9753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209616" y="2746696"/>
            <a:ext cx="3168300" cy="2267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09616" y="614101"/>
            <a:ext cx="3168300" cy="20360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212"/>
            <a:ext cx="9144000" cy="424983"/>
          </a:xfrm>
        </p:spPr>
        <p:txBody>
          <a:bodyPr/>
          <a:lstStyle/>
          <a:p>
            <a:r>
              <a:rPr lang="ru-RU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демографические показатели</a:t>
            </a:r>
            <a:endParaRPr lang="ru-RU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="" xmlns:a16="http://schemas.microsoft.com/office/drawing/2014/main" id="{A7DC82C8-84FF-EB4A-81E2-3842A4C85D53}"/>
              </a:ext>
            </a:extLst>
          </p:cNvPr>
          <p:cNvSpPr/>
          <p:nvPr/>
        </p:nvSpPr>
        <p:spPr>
          <a:xfrm>
            <a:off x="821445" y="1373674"/>
            <a:ext cx="24830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490 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(64</a:t>
            </a:r>
            <a:r>
              <a:rPr lang="en-US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="" xmlns:a16="http://schemas.microsoft.com/office/drawing/2014/main" id="{5E8A16BD-4045-E749-8903-2BEC9436E115}"/>
              </a:ext>
            </a:extLst>
          </p:cNvPr>
          <p:cNvSpPr/>
          <p:nvPr/>
        </p:nvSpPr>
        <p:spPr>
          <a:xfrm>
            <a:off x="894872" y="1681348"/>
            <a:ext cx="186583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</a:t>
            </a:r>
            <a:r>
              <a:rPr lang="ru-RU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</a:p>
        </p:txBody>
      </p:sp>
      <p:sp>
        <p:nvSpPr>
          <p:cNvPr id="6" name="Rectangle 31">
            <a:extLst>
              <a:ext uri="{FF2B5EF4-FFF2-40B4-BE49-F238E27FC236}">
                <a16:creationId xmlns="" xmlns:a16="http://schemas.microsoft.com/office/drawing/2014/main" id="{B4F6CF21-AC1D-8F47-87D2-89E161AD00DF}"/>
              </a:ext>
            </a:extLst>
          </p:cNvPr>
          <p:cNvSpPr/>
          <p:nvPr/>
        </p:nvSpPr>
        <p:spPr>
          <a:xfrm>
            <a:off x="894872" y="2014941"/>
            <a:ext cx="24830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 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GB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="" xmlns:a16="http://schemas.microsoft.com/office/drawing/2014/main" id="{D971AF82-3663-F14B-92BF-4A8549735D8F}"/>
              </a:ext>
            </a:extLst>
          </p:cNvPr>
          <p:cNvSpPr/>
          <p:nvPr/>
        </p:nvSpPr>
        <p:spPr>
          <a:xfrm>
            <a:off x="924343" y="2277736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</a:p>
        </p:txBody>
      </p:sp>
      <p:sp>
        <p:nvSpPr>
          <p:cNvPr id="10" name="Rectangle 55">
            <a:extLst>
              <a:ext uri="{FF2B5EF4-FFF2-40B4-BE49-F238E27FC236}">
                <a16:creationId xmlns="" xmlns:a16="http://schemas.microsoft.com/office/drawing/2014/main" id="{4FF97B94-0C39-B549-86D5-9D62C0753CFE}"/>
              </a:ext>
            </a:extLst>
          </p:cNvPr>
          <p:cNvSpPr/>
          <p:nvPr/>
        </p:nvSpPr>
        <p:spPr>
          <a:xfrm>
            <a:off x="925355" y="732407"/>
            <a:ext cx="3427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771 </a:t>
            </a:r>
            <a:r>
              <a:rPr lang="ru-RU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11" name="Rectangle 26">
            <a:extLst>
              <a:ext uri="{FF2B5EF4-FFF2-40B4-BE49-F238E27FC236}">
                <a16:creationId xmlns="" xmlns:a16="http://schemas.microsoft.com/office/drawing/2014/main" id="{25BB45B5-1CB1-E947-AD1D-E6B2808A858A}"/>
              </a:ext>
            </a:extLst>
          </p:cNvPr>
          <p:cNvSpPr/>
          <p:nvPr/>
        </p:nvSpPr>
        <p:spPr>
          <a:xfrm>
            <a:off x="894872" y="1044921"/>
            <a:ext cx="219663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проживающего населения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077" b="85577" l="20889" r="79556">
                        <a14:foregroundMark x1="32222" y1="24423" x2="32222" y2="24423"/>
                        <a14:foregroundMark x1="51444" y1="23846" x2="51444" y2="23846"/>
                        <a14:foregroundMark x1="71222" y1="24615" x2="71222" y2="2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9" t="12625" r="20719" b="13996"/>
          <a:stretch/>
        </p:blipFill>
        <p:spPr>
          <a:xfrm>
            <a:off x="311296" y="2853563"/>
            <a:ext cx="540366" cy="3957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72" l="297" r="100000">
                        <a14:foregroundMark x1="24059" y1="16262" x2="21782" y2="25107"/>
                        <a14:foregroundMark x1="27327" y1="13837" x2="31980" y2="17546"/>
                        <a14:foregroundMark x1="25248" y1="65763" x2="27228" y2="65763"/>
                        <a14:foregroundMark x1="53564" y1="34379" x2="54356" y2="38231"/>
                        <a14:foregroundMark x1="62772" y1="29244" x2="65050" y2="23538"/>
                        <a14:foregroundMark x1="92277" y1="28816" x2="94653" y2="30243"/>
                        <a14:backgroundMark x1="36931" y1="1854" x2="55446" y2="30385"/>
                        <a14:backgroundMark x1="82970" y1="5278" x2="86832" y2="1854"/>
                        <a14:backgroundMark x1="87624" y1="9843" x2="86931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87" y="578316"/>
            <a:ext cx="5269810" cy="38270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48" l="8478" r="92174">
                        <a14:foregroundMark x1="46739" y1="17065" x2="46739" y2="17065"/>
                        <a14:foregroundMark x1="50652" y1="27935" x2="50652" y2="27935"/>
                        <a14:foregroundMark x1="57065" y1="19130" x2="57065" y2="19130"/>
                        <a14:foregroundMark x1="42065" y1="89348" x2="42065" y2="89348"/>
                        <a14:foregroundMark x1="64565" y1="87283" x2="65109" y2="8728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1" r="8616"/>
          <a:stretch/>
        </p:blipFill>
        <p:spPr>
          <a:xfrm>
            <a:off x="3891045" y="3899005"/>
            <a:ext cx="715953" cy="8593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03" y="3877781"/>
            <a:ext cx="874529" cy="8745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0556" y1="18194" x2="30556" y2="18194"/>
                        <a14:foregroundMark x1="2444" y1="58895" x2="2444" y2="58895"/>
                        <a14:foregroundMark x1="70444" y1="8491" x2="70444" y2="8491"/>
                        <a14:foregroundMark x1="71667" y1="42722" x2="71667" y2="42722"/>
                        <a14:foregroundMark x1="65444" y1="96226" x2="65444" y2="96226"/>
                        <a14:foregroundMark x1="97222" y1="57547" x2="97222" y2="57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12" y="4328695"/>
            <a:ext cx="557300" cy="4594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0761" y1="9348" x2="34783" y2="26957"/>
                        <a14:foregroundMark x1="32717" y1="31087" x2="32935" y2="60326"/>
                        <a14:foregroundMark x1="11630" y1="36739" x2="18478" y2="56739"/>
                        <a14:foregroundMark x1="6739" y1="63043" x2="25326" y2="86522"/>
                        <a14:foregroundMark x1="45870" y1="34674" x2="55543" y2="55109"/>
                        <a14:foregroundMark x1="62174" y1="8478" x2="67065" y2="25543"/>
                        <a14:foregroundMark x1="67609" y1="30652" x2="64891" y2="59891"/>
                        <a14:foregroundMark x1="88370" y1="37500" x2="76522" y2="55000"/>
                        <a14:foregroundMark x1="69239" y1="62935" x2="83913" y2="62500"/>
                        <a14:foregroundMark x1="88478" y1="72717" x2="76413" y2="86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8"/>
          <a:stretch/>
        </p:blipFill>
        <p:spPr>
          <a:xfrm>
            <a:off x="311296" y="3567120"/>
            <a:ext cx="500102" cy="477009"/>
          </a:xfrm>
          <a:prstGeom prst="rect">
            <a:avLst/>
          </a:prstGeom>
        </p:spPr>
      </p:pic>
      <p:sp>
        <p:nvSpPr>
          <p:cNvPr id="22" name="Rectangle 29">
            <a:extLst>
              <a:ext uri="{FF2B5EF4-FFF2-40B4-BE49-F238E27FC236}">
                <a16:creationId xmlns="" xmlns:a16="http://schemas.microsoft.com/office/drawing/2014/main" id="{A7DC82C8-84FF-EB4A-81E2-3842A4C85D53}"/>
              </a:ext>
            </a:extLst>
          </p:cNvPr>
          <p:cNvSpPr/>
          <p:nvPr/>
        </p:nvSpPr>
        <p:spPr>
          <a:xfrm>
            <a:off x="924343" y="2825382"/>
            <a:ext cx="239685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104 526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(13,6</a:t>
            </a:r>
            <a:r>
              <a:rPr lang="en-US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en-US" sz="2000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34">
            <a:extLst>
              <a:ext uri="{FF2B5EF4-FFF2-40B4-BE49-F238E27FC236}">
                <a16:creationId xmlns="" xmlns:a16="http://schemas.microsoft.com/office/drawing/2014/main" id="{D971AF82-3663-F14B-92BF-4A8549735D8F}"/>
              </a:ext>
            </a:extLst>
          </p:cNvPr>
          <p:cNvSpPr/>
          <p:nvPr/>
        </p:nvSpPr>
        <p:spPr>
          <a:xfrm>
            <a:off x="1010744" y="3118073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(0-14 лет)</a:t>
            </a:r>
            <a:endParaRPr lang="ru-RU" sz="11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="" xmlns:a16="http://schemas.microsoft.com/office/drawing/2014/main" id="{A7DC82C8-84FF-EB4A-81E2-3842A4C85D53}"/>
              </a:ext>
            </a:extLst>
          </p:cNvPr>
          <p:cNvSpPr/>
          <p:nvPr/>
        </p:nvSpPr>
        <p:spPr>
          <a:xfrm>
            <a:off x="924342" y="3580041"/>
            <a:ext cx="239685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438 120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(56,8</a:t>
            </a:r>
            <a:r>
              <a:rPr lang="en-US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en-US" sz="2000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34">
            <a:extLst>
              <a:ext uri="{FF2B5EF4-FFF2-40B4-BE49-F238E27FC236}">
                <a16:creationId xmlns="" xmlns:a16="http://schemas.microsoft.com/office/drawing/2014/main" id="{D971AF82-3663-F14B-92BF-4A8549735D8F}"/>
              </a:ext>
            </a:extLst>
          </p:cNvPr>
          <p:cNvSpPr/>
          <p:nvPr/>
        </p:nvSpPr>
        <p:spPr>
          <a:xfrm>
            <a:off x="1010743" y="3869849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трудоспособное</a:t>
            </a:r>
            <a:r>
              <a:rPr lang="ru-RU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население </a:t>
            </a:r>
            <a:endParaRPr lang="ru-RU" sz="11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="" xmlns:a16="http://schemas.microsoft.com/office/drawing/2014/main" id="{A7DC82C8-84FF-EB4A-81E2-3842A4C85D53}"/>
              </a:ext>
            </a:extLst>
          </p:cNvPr>
          <p:cNvSpPr/>
          <p:nvPr/>
        </p:nvSpPr>
        <p:spPr>
          <a:xfrm>
            <a:off x="917687" y="4293225"/>
            <a:ext cx="239685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221 140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(28,7</a:t>
            </a:r>
            <a:r>
              <a:rPr lang="en-US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en-US" sz="2000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34">
            <a:extLst>
              <a:ext uri="{FF2B5EF4-FFF2-40B4-BE49-F238E27FC236}">
                <a16:creationId xmlns="" xmlns:a16="http://schemas.microsoft.com/office/drawing/2014/main" id="{D971AF82-3663-F14B-92BF-4A8549735D8F}"/>
              </a:ext>
            </a:extLst>
          </p:cNvPr>
          <p:cNvSpPr/>
          <p:nvPr/>
        </p:nvSpPr>
        <p:spPr>
          <a:xfrm>
            <a:off x="1004088" y="4583033"/>
            <a:ext cx="230040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аселение старше трудоспособного возраста</a:t>
            </a:r>
            <a:r>
              <a:rPr lang="ru-RU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0517" y="4039126"/>
            <a:ext cx="1478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км²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541623" y="4040478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м²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213" y="809490"/>
            <a:ext cx="396274" cy="39627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196" y="1454351"/>
            <a:ext cx="396274" cy="39627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9093" y="2041199"/>
            <a:ext cx="39627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212"/>
            <a:ext cx="9144000" cy="424983"/>
          </a:xfrm>
        </p:spPr>
        <p:txBody>
          <a:bodyPr/>
          <a:lstStyle/>
          <a:p>
            <a:r>
              <a:rPr lang="ru-RU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</a:t>
            </a:r>
            <a:endParaRPr lang="ru-RU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804730753"/>
              </p:ext>
            </p:extLst>
          </p:nvPr>
        </p:nvGraphicFramePr>
        <p:xfrm>
          <a:off x="-129540" y="2954632"/>
          <a:ext cx="9273540" cy="227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063660949"/>
              </p:ext>
            </p:extLst>
          </p:nvPr>
        </p:nvGraphicFramePr>
        <p:xfrm>
          <a:off x="0" y="438195"/>
          <a:ext cx="9110485" cy="2434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73240" y="1655467"/>
            <a:ext cx="2004060" cy="723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Целевое значение по Республике Мордовия к 2030 г 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77,79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0640" y="2954632"/>
            <a:ext cx="67970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(средний вариант) ожидаемая продолжительность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в ПФО на 2023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212"/>
            <a:ext cx="9144000" cy="424983"/>
          </a:xfrm>
        </p:spPr>
        <p:txBody>
          <a:bodyPr/>
          <a:lstStyle/>
          <a:p>
            <a:r>
              <a:rPr lang="ru-RU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Рождаемость</a:t>
            </a:r>
            <a:endParaRPr lang="ru-RU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69112398"/>
              </p:ext>
            </p:extLst>
          </p:nvPr>
        </p:nvGraphicFramePr>
        <p:xfrm>
          <a:off x="179510" y="438195"/>
          <a:ext cx="8712969" cy="187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440156"/>
              </p:ext>
            </p:extLst>
          </p:nvPr>
        </p:nvGraphicFramePr>
        <p:xfrm>
          <a:off x="179510" y="2164282"/>
          <a:ext cx="8712969" cy="1038882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20991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9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62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20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96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63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3293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371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600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родившихся (без мертворожденных),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1000 человек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прирост, снижение (-)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5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Мордовия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4567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4699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71384114"/>
              </p:ext>
            </p:extLst>
          </p:nvPr>
        </p:nvGraphicFramePr>
        <p:xfrm>
          <a:off x="251519" y="3329760"/>
          <a:ext cx="8568952" cy="1813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Круговая стрелка 2"/>
          <p:cNvSpPr/>
          <p:nvPr/>
        </p:nvSpPr>
        <p:spPr>
          <a:xfrm rot="458354">
            <a:off x="6472105" y="364887"/>
            <a:ext cx="1403792" cy="1078142"/>
          </a:xfrm>
          <a:prstGeom prst="circular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42553" y="1144717"/>
            <a:ext cx="1062896" cy="53804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2,8%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ребенка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52267741"/>
              </p:ext>
            </p:extLst>
          </p:nvPr>
        </p:nvGraphicFramePr>
        <p:xfrm>
          <a:off x="188932" y="900679"/>
          <a:ext cx="8907780" cy="3093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476"/>
            <a:ext cx="9144000" cy="424983"/>
          </a:xfrm>
        </p:spPr>
        <p:txBody>
          <a:bodyPr/>
          <a:lstStyle/>
          <a:p>
            <a:r>
              <a:rPr lang="ru-RU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составляющая в рождаемости</a:t>
            </a:r>
            <a:endParaRPr lang="ru-RU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932" y="784860"/>
            <a:ext cx="6554768" cy="76944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абортов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желанию женщин)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1000 женщин фертильного возраста, что на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46,0%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ниже, чем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1000 женщин фертильного возраста)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12933" y="3329235"/>
            <a:ext cx="5030767" cy="1600438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помощь психологов, социальных работников и юристов Центров репродуктивного здоровья на базе перинатального центра ГБУЗ Республики Мордовия «Мордовская республиканская центральная клиническая больница» и ГБУЗ Республики Мордовия «Родильный дом» получили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3197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беременных женщин (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80,1%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всех беременных женщин, в 2022 году – 74,0%).</a:t>
            </a:r>
          </a:p>
        </p:txBody>
      </p:sp>
      <p:pic>
        <p:nvPicPr>
          <p:cNvPr id="9" name="Google Shape;436;p38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16" y="3329235"/>
            <a:ext cx="1275594" cy="160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53" y="3308445"/>
            <a:ext cx="161558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883758330"/>
              </p:ext>
            </p:extLst>
          </p:nvPr>
        </p:nvGraphicFramePr>
        <p:xfrm>
          <a:off x="0" y="2278380"/>
          <a:ext cx="9144000" cy="286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476"/>
            <a:ext cx="9144000" cy="424983"/>
          </a:xfrm>
        </p:spPr>
        <p:txBody>
          <a:bodyPr/>
          <a:lstStyle/>
          <a:p>
            <a:r>
              <a:rPr lang="ru-RU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населения Республики Мордовия</a:t>
            </a:r>
            <a:endParaRPr lang="ru-RU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3052640"/>
              </p:ext>
            </p:extLst>
          </p:nvPr>
        </p:nvGraphicFramePr>
        <p:xfrm>
          <a:off x="0" y="514459"/>
          <a:ext cx="9144000" cy="1851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45397328"/>
              </p:ext>
            </p:extLst>
          </p:nvPr>
        </p:nvGraphicFramePr>
        <p:xfrm>
          <a:off x="2946934" y="2014736"/>
          <a:ext cx="6124074" cy="1703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897464"/>
              </p:ext>
            </p:extLst>
          </p:nvPr>
        </p:nvGraphicFramePr>
        <p:xfrm>
          <a:off x="122262" y="2014736"/>
          <a:ext cx="2605698" cy="1467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33648" y="2375604"/>
            <a:ext cx="8402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</a:p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10,1%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476"/>
            <a:ext cx="9144000" cy="424983"/>
          </a:xfrm>
        </p:spPr>
        <p:txBody>
          <a:bodyPr/>
          <a:lstStyle/>
          <a:p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населения Республики Мордовия от основных классов причин смерти</a:t>
            </a:r>
            <a:endParaRPr lang="ru-RU" sz="2000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0252" y="613360"/>
            <a:ext cx="2524562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– болезни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кровообращения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2,5%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3302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09719" y="615573"/>
            <a:ext cx="2524562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16,4%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1668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59186" y="613360"/>
            <a:ext cx="2524562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ретье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новообразования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12,5%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1272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39575764"/>
              </p:ext>
            </p:extLst>
          </p:nvPr>
        </p:nvGraphicFramePr>
        <p:xfrm>
          <a:off x="0" y="1355308"/>
          <a:ext cx="9144000" cy="378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60252" y="1973266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872" y="2346646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872" y="2720026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252" y="3069279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872" y="3464494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0252" y="3829390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7872" y="4194286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7872" y="4559182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6" r="31997"/>
          <a:stretch/>
        </p:blipFill>
        <p:spPr>
          <a:xfrm>
            <a:off x="393308" y="1610476"/>
            <a:ext cx="236174" cy="17340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68" b="-8328"/>
          <a:stretch/>
        </p:blipFill>
        <p:spPr>
          <a:xfrm>
            <a:off x="5110215" y="1610476"/>
            <a:ext cx="193077" cy="2102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92272" y="1973266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2272" y="2346646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2272" y="2729723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92272" y="3091114"/>
            <a:ext cx="26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092272" y="3532531"/>
            <a:ext cx="3904776" cy="1508105"/>
          </a:xfrm>
          <a:prstGeom prst="rect">
            <a:avLst/>
          </a:prstGeom>
          <a:ln w="19050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11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смертности от ДТП за январь-декабрь 2023 года, по данным </a:t>
            </a:r>
            <a:r>
              <a:rPr lang="ru-RU" sz="11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Мордовиястат</a:t>
            </a: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снизился и составил </a:t>
            </a:r>
            <a:r>
              <a:rPr lang="ru-RU" sz="11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11,3</a:t>
            </a: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100 тыс. населения (</a:t>
            </a:r>
            <a:r>
              <a:rPr lang="ru-RU" sz="11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человек, из них </a:t>
            </a:r>
            <a:r>
              <a:rPr lang="ru-RU" sz="11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в возрасте 0-17 лет), это ниже аналогичного периода 2022 г. на</a:t>
            </a:r>
            <a:r>
              <a:rPr lang="ru-RU" sz="11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(в 2022 г. – </a:t>
            </a:r>
            <a:r>
              <a:rPr lang="ru-RU" sz="11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человека, показатель смертности </a:t>
            </a:r>
            <a:r>
              <a:rPr lang="ru-RU" sz="11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12,1</a:t>
            </a:r>
            <a:r>
              <a:rPr lang="ru-RU" sz="11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100 тыс. населения). Соотношение смертности 2023 г. к 2022 г. составляет </a:t>
            </a:r>
            <a:r>
              <a:rPr lang="ru-RU" sz="11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93,4</a:t>
            </a:r>
            <a:r>
              <a:rPr lang="ru-RU" sz="115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1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897;p58"/>
          <p:cNvSpPr/>
          <p:nvPr/>
        </p:nvSpPr>
        <p:spPr>
          <a:xfrm>
            <a:off x="5092044" y="4766683"/>
            <a:ext cx="412168" cy="30205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44130" y="74204"/>
                </a:moveTo>
                <a:cubicBezTo>
                  <a:pt x="42477" y="74204"/>
                  <a:pt x="41136" y="76033"/>
                  <a:pt x="41136" y="78289"/>
                </a:cubicBezTo>
                <a:lnTo>
                  <a:pt x="41136" y="80686"/>
                </a:lnTo>
                <a:cubicBezTo>
                  <a:pt x="41136" y="82943"/>
                  <a:pt x="42477" y="84772"/>
                  <a:pt x="44130" y="84772"/>
                </a:cubicBezTo>
                <a:lnTo>
                  <a:pt x="76354" y="84772"/>
                </a:lnTo>
                <a:cubicBezTo>
                  <a:pt x="78007" y="84772"/>
                  <a:pt x="79348" y="82943"/>
                  <a:pt x="79348" y="80686"/>
                </a:cubicBezTo>
                <a:lnTo>
                  <a:pt x="79348" y="78289"/>
                </a:lnTo>
                <a:cubicBezTo>
                  <a:pt x="79348" y="76033"/>
                  <a:pt x="78007" y="74204"/>
                  <a:pt x="76354" y="74204"/>
                </a:cubicBezTo>
                <a:close/>
                <a:moveTo>
                  <a:pt x="95384" y="49718"/>
                </a:moveTo>
                <a:cubicBezTo>
                  <a:pt x="91500" y="49718"/>
                  <a:pt x="88351" y="54014"/>
                  <a:pt x="88351" y="59314"/>
                </a:cubicBezTo>
                <a:cubicBezTo>
                  <a:pt x="88351" y="64614"/>
                  <a:pt x="91500" y="68911"/>
                  <a:pt x="95384" y="68911"/>
                </a:cubicBezTo>
                <a:cubicBezTo>
                  <a:pt x="99268" y="68911"/>
                  <a:pt x="102416" y="64614"/>
                  <a:pt x="102416" y="59314"/>
                </a:cubicBezTo>
                <a:cubicBezTo>
                  <a:pt x="102416" y="54014"/>
                  <a:pt x="99268" y="49718"/>
                  <a:pt x="95384" y="49718"/>
                </a:cubicBezTo>
                <a:close/>
                <a:moveTo>
                  <a:pt x="25100" y="49718"/>
                </a:moveTo>
                <a:cubicBezTo>
                  <a:pt x="21216" y="49718"/>
                  <a:pt x="18068" y="54014"/>
                  <a:pt x="18068" y="59314"/>
                </a:cubicBezTo>
                <a:cubicBezTo>
                  <a:pt x="18068" y="64614"/>
                  <a:pt x="21216" y="68911"/>
                  <a:pt x="25100" y="68911"/>
                </a:cubicBezTo>
                <a:cubicBezTo>
                  <a:pt x="28984" y="68911"/>
                  <a:pt x="32133" y="64614"/>
                  <a:pt x="32133" y="59314"/>
                </a:cubicBezTo>
                <a:cubicBezTo>
                  <a:pt x="32133" y="54014"/>
                  <a:pt x="28984" y="49718"/>
                  <a:pt x="25100" y="49718"/>
                </a:cubicBezTo>
                <a:close/>
                <a:moveTo>
                  <a:pt x="32058" y="7852"/>
                </a:moveTo>
                <a:lnTo>
                  <a:pt x="26847" y="43272"/>
                </a:lnTo>
                <a:lnTo>
                  <a:pt x="93637" y="43272"/>
                </a:lnTo>
                <a:lnTo>
                  <a:pt x="88425" y="7852"/>
                </a:lnTo>
                <a:close/>
                <a:moveTo>
                  <a:pt x="25015" y="0"/>
                </a:moveTo>
                <a:lnTo>
                  <a:pt x="95469" y="0"/>
                </a:lnTo>
                <a:lnTo>
                  <a:pt x="101081" y="30634"/>
                </a:lnTo>
                <a:cubicBezTo>
                  <a:pt x="102175" y="29228"/>
                  <a:pt x="103657" y="28434"/>
                  <a:pt x="105275" y="28434"/>
                </a:cubicBezTo>
                <a:lnTo>
                  <a:pt x="113391" y="28434"/>
                </a:lnTo>
                <a:cubicBezTo>
                  <a:pt x="117041" y="28434"/>
                  <a:pt x="120000" y="32471"/>
                  <a:pt x="120000" y="37452"/>
                </a:cubicBezTo>
                <a:lnTo>
                  <a:pt x="120000" y="39953"/>
                </a:lnTo>
                <a:cubicBezTo>
                  <a:pt x="120000" y="44933"/>
                  <a:pt x="117041" y="48970"/>
                  <a:pt x="113391" y="48970"/>
                </a:cubicBezTo>
                <a:lnTo>
                  <a:pt x="112823" y="48970"/>
                </a:lnTo>
                <a:cubicBezTo>
                  <a:pt x="113048" y="49849"/>
                  <a:pt x="113150" y="50792"/>
                  <a:pt x="113150" y="51768"/>
                </a:cubicBezTo>
                <a:lnTo>
                  <a:pt x="113150" y="101607"/>
                </a:lnTo>
                <a:lnTo>
                  <a:pt x="106711" y="101607"/>
                </a:lnTo>
                <a:lnTo>
                  <a:pt x="106711" y="113923"/>
                </a:lnTo>
                <a:cubicBezTo>
                  <a:pt x="106711" y="117279"/>
                  <a:pt x="104718" y="120000"/>
                  <a:pt x="102258" y="120000"/>
                </a:cubicBezTo>
                <a:lnTo>
                  <a:pt x="84446" y="120000"/>
                </a:lnTo>
                <a:cubicBezTo>
                  <a:pt x="81987" y="120000"/>
                  <a:pt x="79993" y="117279"/>
                  <a:pt x="79993" y="113923"/>
                </a:cubicBezTo>
                <a:lnTo>
                  <a:pt x="79993" y="101607"/>
                </a:lnTo>
                <a:lnTo>
                  <a:pt x="40491" y="101607"/>
                </a:lnTo>
                <a:lnTo>
                  <a:pt x="40491" y="113923"/>
                </a:lnTo>
                <a:cubicBezTo>
                  <a:pt x="40491" y="117279"/>
                  <a:pt x="38497" y="120000"/>
                  <a:pt x="36038" y="120000"/>
                </a:cubicBezTo>
                <a:lnTo>
                  <a:pt x="18226" y="120000"/>
                </a:lnTo>
                <a:cubicBezTo>
                  <a:pt x="15766" y="120000"/>
                  <a:pt x="13773" y="117279"/>
                  <a:pt x="13773" y="113923"/>
                </a:cubicBezTo>
                <a:lnTo>
                  <a:pt x="13773" y="101607"/>
                </a:lnTo>
                <a:lnTo>
                  <a:pt x="7334" y="101607"/>
                </a:lnTo>
                <a:lnTo>
                  <a:pt x="7334" y="51768"/>
                </a:lnTo>
                <a:cubicBezTo>
                  <a:pt x="7334" y="50792"/>
                  <a:pt x="7436" y="49849"/>
                  <a:pt x="7661" y="48970"/>
                </a:cubicBezTo>
                <a:lnTo>
                  <a:pt x="6608" y="48970"/>
                </a:lnTo>
                <a:cubicBezTo>
                  <a:pt x="2958" y="48970"/>
                  <a:pt x="0" y="44933"/>
                  <a:pt x="0" y="39953"/>
                </a:cubicBezTo>
                <a:lnTo>
                  <a:pt x="0" y="37452"/>
                </a:lnTo>
                <a:cubicBezTo>
                  <a:pt x="0" y="32471"/>
                  <a:pt x="2958" y="28434"/>
                  <a:pt x="6608" y="28434"/>
                </a:cubicBezTo>
                <a:lnTo>
                  <a:pt x="14724" y="28434"/>
                </a:lnTo>
                <a:cubicBezTo>
                  <a:pt x="16521" y="28434"/>
                  <a:pt x="18151" y="29413"/>
                  <a:pt x="19333" y="31016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2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Rectangle 31"/>
          <p:cNvSpPr>
            <a:spLocks noChangeArrowheads="1"/>
          </p:cNvSpPr>
          <p:nvPr/>
        </p:nvSpPr>
        <p:spPr bwMode="auto">
          <a:xfrm>
            <a:off x="1331119" y="806053"/>
            <a:ext cx="108347" cy="108347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none" lIns="13500" tIns="13500" rIns="13500" bIns="13500" anchor="ctr"/>
          <a:lstStyle/>
          <a:p>
            <a:endParaRPr lang="ru-RU" sz="1500">
              <a:latin typeface="Calibri" pitchFamily="34" charset="0"/>
            </a:endParaRPr>
          </a:p>
        </p:txBody>
      </p:sp>
      <p:sp>
        <p:nvSpPr>
          <p:cNvPr id="66613" name="Rectangle 20"/>
          <p:cNvSpPr>
            <a:spLocks noChangeArrowheads="1"/>
          </p:cNvSpPr>
          <p:nvPr/>
        </p:nvSpPr>
        <p:spPr bwMode="auto">
          <a:xfrm>
            <a:off x="167573" y="789167"/>
            <a:ext cx="2509698" cy="4880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/>
            <a:tailEnd type="none" w="lg" len="lg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3500" tIns="13500" rIns="13500" bIns="13500" anchor="ctr"/>
          <a:lstStyle/>
          <a:p>
            <a:pPr algn="ctr">
              <a:defRPr/>
            </a:pPr>
            <a:r>
              <a:rPr lang="ru-RU" sz="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Медицинские организации,</a:t>
            </a:r>
          </a:p>
          <a:p>
            <a:pPr algn="ctr">
              <a:defRPr/>
            </a:pPr>
            <a:r>
              <a:rPr lang="ru-RU" sz="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оказывающие</a:t>
            </a:r>
          </a:p>
          <a:p>
            <a:pPr algn="ctr">
              <a:defRPr/>
            </a:pPr>
            <a:r>
              <a:rPr lang="ru-RU" sz="97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медицинскую помощь</a:t>
            </a:r>
          </a:p>
        </p:txBody>
      </p:sp>
      <p:sp>
        <p:nvSpPr>
          <p:cNvPr id="97" name="AutoShape 55"/>
          <p:cNvSpPr>
            <a:spLocks noChangeArrowheads="1"/>
          </p:cNvSpPr>
          <p:nvPr/>
        </p:nvSpPr>
        <p:spPr bwMode="auto">
          <a:xfrm>
            <a:off x="8772181" y="1362425"/>
            <a:ext cx="233363" cy="460481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>
            <a:headEnd/>
            <a:tailEnd type="none" w="lg" len="lg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500" tIns="13500" rIns="13500" bIns="13500" anchor="ctr"/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105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AutoShape 58"/>
          <p:cNvSpPr>
            <a:spLocks noChangeArrowheads="1"/>
          </p:cNvSpPr>
          <p:nvPr/>
        </p:nvSpPr>
        <p:spPr bwMode="auto">
          <a:xfrm>
            <a:off x="8686261" y="2762938"/>
            <a:ext cx="233363" cy="267893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  <a:headEnd/>
            <a:tailEnd type="none" w="lg" len="lg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500" tIns="13500" rIns="13500" bIns="13500" anchor="ctr"/>
          <a:lstStyle/>
          <a:p>
            <a:pPr algn="ctr"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4" name="AutoShape 58"/>
          <p:cNvSpPr>
            <a:spLocks noChangeArrowheads="1"/>
          </p:cNvSpPr>
          <p:nvPr/>
        </p:nvSpPr>
        <p:spPr bwMode="auto">
          <a:xfrm>
            <a:off x="8686260" y="3132360"/>
            <a:ext cx="233363" cy="267893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  <a:headEnd/>
            <a:tailEnd type="none" w="lg" len="lg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500" tIns="13500" rIns="13500" bIns="13500" anchor="ctr"/>
          <a:lstStyle/>
          <a:p>
            <a:pPr algn="ctr"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5" name="AutoShape 58"/>
          <p:cNvSpPr>
            <a:spLocks noChangeArrowheads="1"/>
          </p:cNvSpPr>
          <p:nvPr/>
        </p:nvSpPr>
        <p:spPr bwMode="auto">
          <a:xfrm>
            <a:off x="8686259" y="3521497"/>
            <a:ext cx="233363" cy="267893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  <a:headEnd/>
            <a:tailEnd type="none" w="lg" len="lg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500" tIns="13500" rIns="13500" bIns="13500" anchor="ctr"/>
          <a:lstStyle/>
          <a:p>
            <a:pPr algn="ctr"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06" name="AutoShape 58"/>
          <p:cNvSpPr>
            <a:spLocks noChangeArrowheads="1"/>
          </p:cNvSpPr>
          <p:nvPr/>
        </p:nvSpPr>
        <p:spPr bwMode="auto">
          <a:xfrm>
            <a:off x="8693713" y="3899943"/>
            <a:ext cx="233363" cy="267893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  <a:headEnd/>
            <a:tailEnd type="none" w="lg" len="lg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500" tIns="13500" rIns="13500" bIns="13500" anchor="ctr"/>
          <a:lstStyle/>
          <a:p>
            <a:pPr algn="ctr"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7" name="AutoShape 58"/>
          <p:cNvSpPr>
            <a:spLocks noChangeArrowheads="1"/>
          </p:cNvSpPr>
          <p:nvPr/>
        </p:nvSpPr>
        <p:spPr bwMode="auto">
          <a:xfrm>
            <a:off x="8689921" y="2383877"/>
            <a:ext cx="233363" cy="267893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  <a:headEnd/>
            <a:tailEnd type="none" w="lg" len="lg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500" tIns="13500" rIns="13500" bIns="13500" anchor="ctr"/>
          <a:lstStyle/>
          <a:p>
            <a:pPr algn="ctr"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032" name="Picture 8" descr="https://medis-oz.ru/img/logo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13" l="0" r="100000">
                        <a14:foregroundMark x1="53445" y1="93215" x2="51969" y2="7738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6615" y="821149"/>
            <a:ext cx="422522" cy="422938"/>
          </a:xfrm>
          <a:prstGeom prst="rect">
            <a:avLst/>
          </a:prstGeom>
          <a:noFill/>
        </p:spPr>
      </p:pic>
      <p:sp>
        <p:nvSpPr>
          <p:cNvPr id="126" name="AutoShape 58"/>
          <p:cNvSpPr>
            <a:spLocks noChangeArrowheads="1"/>
          </p:cNvSpPr>
          <p:nvPr/>
        </p:nvSpPr>
        <p:spPr bwMode="auto">
          <a:xfrm>
            <a:off x="8686262" y="1986794"/>
            <a:ext cx="233363" cy="267893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>
            <a:solidFill>
              <a:schemeClr val="accent6">
                <a:lumMod val="50000"/>
              </a:schemeClr>
            </a:solidFill>
            <a:headEnd/>
            <a:tailEnd type="none" w="lg" len="lg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500" tIns="13500" rIns="13500" bIns="13500" anchor="ctr"/>
          <a:lstStyle/>
          <a:p>
            <a:pPr algn="ctr"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76559" y="494350"/>
            <a:ext cx="8587740" cy="3841437"/>
            <a:chOff x="608186" y="1348126"/>
            <a:chExt cx="7964342" cy="5098666"/>
          </a:xfrm>
        </p:grpSpPr>
        <p:cxnSp>
          <p:nvCxnSpPr>
            <p:cNvPr id="127" name="AutoShape 36"/>
            <p:cNvCxnSpPr>
              <a:cxnSpLocks noChangeShapeType="1"/>
              <a:endCxn id="125" idx="1"/>
            </p:cNvCxnSpPr>
            <p:nvPr/>
          </p:nvCxnSpPr>
          <p:spPr bwMode="auto">
            <a:xfrm rot="16200000" flipH="1">
              <a:off x="5697149" y="2923643"/>
              <a:ext cx="821537" cy="357190"/>
            </a:xfrm>
            <a:prstGeom prst="bentConnector2">
              <a:avLst/>
            </a:prstGeom>
            <a:ln>
              <a:solidFill>
                <a:srgbClr val="FFC000"/>
              </a:solidFill>
              <a:headEnd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5" name="Rectangle 100"/>
            <p:cNvSpPr>
              <a:spLocks noChangeArrowheads="1"/>
            </p:cNvSpPr>
            <p:nvPr/>
          </p:nvSpPr>
          <p:spPr bwMode="auto">
            <a:xfrm>
              <a:off x="903264" y="3600184"/>
              <a:ext cx="1785950" cy="31909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Диспансеры</a:t>
              </a:r>
            </a:p>
          </p:txBody>
        </p:sp>
        <p:sp>
          <p:nvSpPr>
            <p:cNvPr id="6159" name="Rectangle 30"/>
            <p:cNvSpPr>
              <a:spLocks noChangeArrowheads="1"/>
            </p:cNvSpPr>
            <p:nvPr/>
          </p:nvSpPr>
          <p:spPr bwMode="auto">
            <a:xfrm>
              <a:off x="640719" y="2632075"/>
              <a:ext cx="144463" cy="1444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 wrap="none" lIns="13500" tIns="13500" rIns="13500" bIns="13500" anchor="ctr"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6161" name="Rectangle 32"/>
            <p:cNvSpPr>
              <a:spLocks noChangeArrowheads="1"/>
            </p:cNvSpPr>
            <p:nvPr/>
          </p:nvSpPr>
          <p:spPr bwMode="auto">
            <a:xfrm>
              <a:off x="2778130" y="2632075"/>
              <a:ext cx="144462" cy="14446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 wrap="none" lIns="13500" tIns="13500" rIns="13500" bIns="13500" anchor="ctr"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6162" name="Rectangle 35"/>
            <p:cNvSpPr>
              <a:spLocks noChangeArrowheads="1"/>
            </p:cNvSpPr>
            <p:nvPr/>
          </p:nvSpPr>
          <p:spPr bwMode="auto">
            <a:xfrm>
              <a:off x="1987555" y="2795588"/>
              <a:ext cx="144462" cy="14446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 wrap="none" lIns="13500" tIns="13500" rIns="13500" bIns="13500" anchor="ctr"/>
            <a:lstStyle/>
            <a:p>
              <a:endParaRPr lang="ru-RU" sz="1500">
                <a:latin typeface="Calibri" pitchFamily="34" charset="0"/>
              </a:endParaRPr>
            </a:p>
          </p:txBody>
        </p:sp>
        <p:sp>
          <p:nvSpPr>
            <p:cNvPr id="66639" name="Rectangle 54"/>
            <p:cNvSpPr>
              <a:spLocks noChangeArrowheads="1"/>
            </p:cNvSpPr>
            <p:nvPr/>
          </p:nvSpPr>
          <p:spPr bwMode="auto">
            <a:xfrm>
              <a:off x="3430463" y="2676350"/>
              <a:ext cx="1919288" cy="320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  <a:headEnd/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Центральные районные больницы</a:t>
              </a:r>
            </a:p>
          </p:txBody>
        </p:sp>
        <p:sp>
          <p:nvSpPr>
            <p:cNvPr id="66640" name="AutoShape 55"/>
            <p:cNvSpPr>
              <a:spLocks noChangeArrowheads="1"/>
            </p:cNvSpPr>
            <p:nvPr/>
          </p:nvSpPr>
          <p:spPr bwMode="auto">
            <a:xfrm>
              <a:off x="5350663" y="2676350"/>
              <a:ext cx="285752" cy="320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66637" name="Rectangle 57"/>
            <p:cNvSpPr>
              <a:spLocks noChangeArrowheads="1"/>
            </p:cNvSpPr>
            <p:nvPr/>
          </p:nvSpPr>
          <p:spPr bwMode="auto">
            <a:xfrm>
              <a:off x="3421837" y="3075582"/>
              <a:ext cx="1919288" cy="313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  <a:headEnd/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Районные больницы</a:t>
              </a:r>
            </a:p>
          </p:txBody>
        </p:sp>
        <p:sp>
          <p:nvSpPr>
            <p:cNvPr id="66638" name="AutoShape 58"/>
            <p:cNvSpPr>
              <a:spLocks noChangeArrowheads="1"/>
            </p:cNvSpPr>
            <p:nvPr/>
          </p:nvSpPr>
          <p:spPr bwMode="auto">
            <a:xfrm>
              <a:off x="5342037" y="3077168"/>
              <a:ext cx="285752" cy="3060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66635" name="Rectangle 60"/>
            <p:cNvSpPr>
              <a:spLocks noChangeArrowheads="1"/>
            </p:cNvSpPr>
            <p:nvPr/>
          </p:nvSpPr>
          <p:spPr bwMode="auto">
            <a:xfrm>
              <a:off x="3421837" y="3468862"/>
              <a:ext cx="1919287" cy="313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  <a:headEnd/>
              <a:tailEnd type="none" w="lg" len="lg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Районные поликлиники</a:t>
              </a:r>
            </a:p>
          </p:txBody>
        </p:sp>
        <p:sp>
          <p:nvSpPr>
            <p:cNvPr id="66636" name="AutoShape 61"/>
            <p:cNvSpPr>
              <a:spLocks noChangeArrowheads="1"/>
            </p:cNvSpPr>
            <p:nvPr/>
          </p:nvSpPr>
          <p:spPr bwMode="auto">
            <a:xfrm>
              <a:off x="5342037" y="3468862"/>
              <a:ext cx="271486" cy="3060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6580" name="Rectangle 66"/>
            <p:cNvSpPr>
              <a:spLocks noChangeArrowheads="1"/>
            </p:cNvSpPr>
            <p:nvPr/>
          </p:nvSpPr>
          <p:spPr bwMode="auto">
            <a:xfrm>
              <a:off x="6286512" y="4857760"/>
              <a:ext cx="2214578" cy="35719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  <a:headEnd/>
              <a:tailEnd type="non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Дом ребенка</a:t>
              </a:r>
            </a:p>
          </p:txBody>
        </p:sp>
        <p:sp>
          <p:nvSpPr>
            <p:cNvPr id="66581" name="Rectangle 69"/>
            <p:cNvSpPr>
              <a:spLocks noChangeArrowheads="1"/>
            </p:cNvSpPr>
            <p:nvPr/>
          </p:nvSpPr>
          <p:spPr bwMode="auto">
            <a:xfrm>
              <a:off x="6286512" y="3846053"/>
              <a:ext cx="2214578" cy="35719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  <a:headEnd/>
              <a:tailEnd type="non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Медицинские организации особого типа</a:t>
              </a:r>
            </a:p>
          </p:txBody>
        </p:sp>
        <p:sp>
          <p:nvSpPr>
            <p:cNvPr id="66583" name="Rectangle 100"/>
            <p:cNvSpPr>
              <a:spLocks noChangeArrowheads="1"/>
            </p:cNvSpPr>
            <p:nvPr/>
          </p:nvSpPr>
          <p:spPr bwMode="auto">
            <a:xfrm>
              <a:off x="6286512" y="4357694"/>
              <a:ext cx="2214578" cy="35719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  <a:headEnd/>
              <a:tailEnd type="non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Детские санатории </a:t>
              </a:r>
            </a:p>
          </p:txBody>
        </p:sp>
        <p:cxnSp>
          <p:nvCxnSpPr>
            <p:cNvPr id="66587" name="AutoShape 36"/>
            <p:cNvCxnSpPr>
              <a:cxnSpLocks noChangeShapeType="1"/>
              <a:endCxn id="66581" idx="1"/>
            </p:cNvCxnSpPr>
            <p:nvPr/>
          </p:nvCxnSpPr>
          <p:spPr bwMode="auto">
            <a:xfrm rot="16200000" flipH="1">
              <a:off x="5554275" y="3292410"/>
              <a:ext cx="1107287" cy="357188"/>
            </a:xfrm>
            <a:prstGeom prst="bentConnector2">
              <a:avLst/>
            </a:prstGeom>
            <a:ln>
              <a:solidFill>
                <a:srgbClr val="FFC000"/>
              </a:solidFill>
              <a:headEnd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1" name="AutoShape 74"/>
            <p:cNvSpPr>
              <a:spLocks noChangeArrowheads="1"/>
            </p:cNvSpPr>
            <p:nvPr/>
          </p:nvSpPr>
          <p:spPr bwMode="auto">
            <a:xfrm>
              <a:off x="3421837" y="4071942"/>
              <a:ext cx="2214578" cy="35718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  <a:headEnd/>
              <a:tailEnd type="none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b="1" i="1" u="sng" dirty="0">
                  <a:latin typeface="Times New Roman" pitchFamily="18" charset="0"/>
                  <a:cs typeface="Times New Roman" pitchFamily="18" charset="0"/>
                </a:rPr>
                <a:t>Структурные подразделения:</a:t>
              </a:r>
            </a:p>
          </p:txBody>
        </p:sp>
        <p:sp>
          <p:nvSpPr>
            <p:cNvPr id="66631" name="Rectangle 42"/>
            <p:cNvSpPr>
              <a:spLocks noChangeArrowheads="1"/>
            </p:cNvSpPr>
            <p:nvPr/>
          </p:nvSpPr>
          <p:spPr bwMode="auto">
            <a:xfrm>
              <a:off x="3421837" y="4572008"/>
              <a:ext cx="1806569" cy="3571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  <a:headEnd/>
              <a:tailEnd type="none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Врачебные амбулатории</a:t>
              </a:r>
            </a:p>
          </p:txBody>
        </p:sp>
        <p:sp>
          <p:nvSpPr>
            <p:cNvPr id="66629" name="Rectangle 45"/>
            <p:cNvSpPr>
              <a:spLocks noChangeArrowheads="1"/>
            </p:cNvSpPr>
            <p:nvPr/>
          </p:nvSpPr>
          <p:spPr bwMode="auto">
            <a:xfrm>
              <a:off x="3421837" y="5000636"/>
              <a:ext cx="1806569" cy="3571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  <a:headEnd/>
              <a:tailEnd type="none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Фельдшерско-акушерские пункты</a:t>
              </a:r>
            </a:p>
          </p:txBody>
        </p:sp>
        <p:cxnSp>
          <p:nvCxnSpPr>
            <p:cNvPr id="66602" name="AutoShape 36"/>
            <p:cNvCxnSpPr>
              <a:cxnSpLocks noChangeShapeType="1"/>
              <a:endCxn id="66583" idx="1"/>
            </p:cNvCxnSpPr>
            <p:nvPr/>
          </p:nvCxnSpPr>
          <p:spPr bwMode="auto">
            <a:xfrm rot="16200000" flipH="1">
              <a:off x="5625711" y="3875488"/>
              <a:ext cx="964412" cy="357190"/>
            </a:xfrm>
            <a:prstGeom prst="bentConnector2">
              <a:avLst/>
            </a:prstGeom>
            <a:ln>
              <a:solidFill>
                <a:srgbClr val="FFC000"/>
              </a:solidFill>
              <a:headEnd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6615" name="Rectangle 100"/>
            <p:cNvSpPr>
              <a:spLocks noChangeArrowheads="1"/>
            </p:cNvSpPr>
            <p:nvPr/>
          </p:nvSpPr>
          <p:spPr bwMode="auto">
            <a:xfrm>
              <a:off x="903264" y="2571744"/>
              <a:ext cx="1785950" cy="320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Больницы</a:t>
              </a:r>
            </a:p>
          </p:txBody>
        </p:sp>
        <p:sp>
          <p:nvSpPr>
            <p:cNvPr id="66617" name="Rectangle 100"/>
            <p:cNvSpPr>
              <a:spLocks noChangeArrowheads="1"/>
            </p:cNvSpPr>
            <p:nvPr/>
          </p:nvSpPr>
          <p:spPr bwMode="auto">
            <a:xfrm>
              <a:off x="903264" y="4094054"/>
              <a:ext cx="1785950" cy="31909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Республиканские центры</a:t>
              </a:r>
            </a:p>
          </p:txBody>
        </p:sp>
        <p:sp>
          <p:nvSpPr>
            <p:cNvPr id="66623" name="Rectangle 45"/>
            <p:cNvSpPr>
              <a:spLocks noChangeArrowheads="1"/>
            </p:cNvSpPr>
            <p:nvPr/>
          </p:nvSpPr>
          <p:spPr bwMode="auto">
            <a:xfrm>
              <a:off x="3421837" y="5429264"/>
              <a:ext cx="1806569" cy="3571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  <a:headEnd/>
              <a:tailEnd type="none" w="lg" len="lg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Домовые хозяйства</a:t>
              </a:r>
            </a:p>
          </p:txBody>
        </p:sp>
        <p:sp>
          <p:nvSpPr>
            <p:cNvPr id="66624" name="AutoShape 46"/>
            <p:cNvSpPr>
              <a:spLocks noChangeArrowheads="1"/>
            </p:cNvSpPr>
            <p:nvPr/>
          </p:nvSpPr>
          <p:spPr bwMode="auto">
            <a:xfrm>
              <a:off x="5207787" y="5429264"/>
              <a:ext cx="431800" cy="357190"/>
            </a:xfrm>
            <a:prstGeom prst="roundRect">
              <a:avLst>
                <a:gd name="adj" fmla="val 1325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73</a:t>
              </a:r>
            </a:p>
          </p:txBody>
        </p:sp>
        <p:sp>
          <p:nvSpPr>
            <p:cNvPr id="91" name="Rectangle 72"/>
            <p:cNvSpPr>
              <a:spLocks noChangeArrowheads="1"/>
            </p:cNvSpPr>
            <p:nvPr/>
          </p:nvSpPr>
          <p:spPr bwMode="auto">
            <a:xfrm>
              <a:off x="6286512" y="5357826"/>
              <a:ext cx="2214578" cy="358776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  <a:headEnd/>
              <a:tailEnd type="non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Медицинские колледжи   </a:t>
              </a:r>
            </a:p>
          </p:txBody>
        </p:sp>
        <p:cxnSp>
          <p:nvCxnSpPr>
            <p:cNvPr id="92" name="AutoShape 36"/>
            <p:cNvCxnSpPr>
              <a:cxnSpLocks noChangeShapeType="1"/>
              <a:endCxn id="66580" idx="1"/>
            </p:cNvCxnSpPr>
            <p:nvPr/>
          </p:nvCxnSpPr>
          <p:spPr bwMode="auto">
            <a:xfrm rot="16200000" flipH="1">
              <a:off x="5625711" y="4375554"/>
              <a:ext cx="964412" cy="357190"/>
            </a:xfrm>
            <a:prstGeom prst="bentConnector2">
              <a:avLst/>
            </a:prstGeom>
            <a:ln>
              <a:solidFill>
                <a:srgbClr val="FFC000"/>
              </a:solidFill>
              <a:headEnd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3" name="Rectangle 72"/>
            <p:cNvSpPr>
              <a:spLocks noChangeArrowheads="1"/>
            </p:cNvSpPr>
            <p:nvPr/>
          </p:nvSpPr>
          <p:spPr bwMode="auto">
            <a:xfrm>
              <a:off x="6286512" y="5866684"/>
              <a:ext cx="2214578" cy="35719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  <a:headEnd/>
              <a:tailEnd type="non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Центр повышения квалификации специалистов здравоохранения</a:t>
              </a:r>
            </a:p>
          </p:txBody>
        </p:sp>
        <p:cxnSp>
          <p:nvCxnSpPr>
            <p:cNvPr id="94" name="AutoShape 36"/>
            <p:cNvCxnSpPr>
              <a:cxnSpLocks noChangeShapeType="1"/>
            </p:cNvCxnSpPr>
            <p:nvPr/>
          </p:nvCxnSpPr>
          <p:spPr bwMode="auto">
            <a:xfrm rot="16200000" flipH="1">
              <a:off x="5638502" y="4934266"/>
              <a:ext cx="938830" cy="357190"/>
            </a:xfrm>
            <a:prstGeom prst="bentConnector2">
              <a:avLst/>
            </a:prstGeom>
            <a:ln>
              <a:solidFill>
                <a:srgbClr val="FFC000"/>
              </a:solidFill>
              <a:headEnd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AutoShape 36"/>
            <p:cNvCxnSpPr>
              <a:cxnSpLocks noChangeShapeType="1"/>
              <a:endCxn id="93" idx="1"/>
            </p:cNvCxnSpPr>
            <p:nvPr/>
          </p:nvCxnSpPr>
          <p:spPr bwMode="auto">
            <a:xfrm rot="16200000" flipH="1">
              <a:off x="5621315" y="5380081"/>
              <a:ext cx="973205" cy="357190"/>
            </a:xfrm>
            <a:prstGeom prst="bentConnector2">
              <a:avLst/>
            </a:prstGeom>
            <a:ln>
              <a:solidFill>
                <a:srgbClr val="FFC000"/>
              </a:solidFill>
              <a:headEnd/>
              <a:tailEnd type="stealth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6605" name="Rectangle 20"/>
            <p:cNvSpPr>
              <a:spLocks noChangeArrowheads="1"/>
            </p:cNvSpPr>
            <p:nvPr/>
          </p:nvSpPr>
          <p:spPr bwMode="auto">
            <a:xfrm>
              <a:off x="5911738" y="2500306"/>
              <a:ext cx="2660790" cy="611188"/>
            </a:xfrm>
            <a:prstGeom prst="rect">
              <a:avLst/>
            </a:prstGeom>
            <a:solidFill>
              <a:srgbClr val="FFCC66"/>
            </a:solidFill>
            <a:ln>
              <a:headEnd/>
              <a:tailEnd type="none" w="lg" len="lg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75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Медицинские организации,</a:t>
              </a:r>
            </a:p>
            <a:p>
              <a:pPr algn="ctr">
                <a:defRPr/>
              </a:pPr>
              <a:r>
                <a:rPr lang="ru-RU" sz="975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не оказывающие</a:t>
              </a:r>
            </a:p>
            <a:p>
              <a:pPr algn="ctr">
                <a:defRPr/>
              </a:pPr>
              <a:r>
                <a:rPr lang="ru-RU" sz="975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медицинскую помощь</a:t>
              </a:r>
            </a:p>
          </p:txBody>
        </p:sp>
        <p:sp>
          <p:nvSpPr>
            <p:cNvPr id="99" name="AutoShape 58"/>
            <p:cNvSpPr>
              <a:spLocks noChangeArrowheads="1"/>
            </p:cNvSpPr>
            <p:nvPr/>
          </p:nvSpPr>
          <p:spPr bwMode="auto">
            <a:xfrm>
              <a:off x="2689214" y="2571744"/>
              <a:ext cx="311150" cy="320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117" name="AutoShape 55"/>
            <p:cNvSpPr>
              <a:spLocks noChangeArrowheads="1"/>
            </p:cNvSpPr>
            <p:nvPr/>
          </p:nvSpPr>
          <p:spPr bwMode="auto">
            <a:xfrm>
              <a:off x="2907693" y="1664792"/>
              <a:ext cx="311150" cy="642937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headEnd/>
              <a:tailEnd type="none" w="lg" len="lg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105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ru-RU" sz="105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AutoShape 55"/>
            <p:cNvSpPr>
              <a:spLocks noChangeArrowheads="1"/>
            </p:cNvSpPr>
            <p:nvPr/>
          </p:nvSpPr>
          <p:spPr bwMode="auto">
            <a:xfrm>
              <a:off x="6880220" y="1348126"/>
              <a:ext cx="428628" cy="785813"/>
            </a:xfrm>
            <a:prstGeom prst="roundRect">
              <a:avLst>
                <a:gd name="adj" fmla="val 16667"/>
              </a:avLst>
            </a:prstGeom>
            <a:solidFill>
              <a:srgbClr val="931515"/>
            </a:solidFill>
            <a:ln>
              <a:noFill/>
              <a:headEnd/>
              <a:tailEnd type="none" w="lg" len="lg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55</a:t>
              </a:r>
              <a:endParaRPr lang="ru-RU" sz="1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" name="Rectangle 100"/>
            <p:cNvSpPr>
              <a:spLocks noChangeArrowheads="1"/>
            </p:cNvSpPr>
            <p:nvPr/>
          </p:nvSpPr>
          <p:spPr bwMode="auto">
            <a:xfrm>
              <a:off x="903264" y="4602746"/>
              <a:ext cx="1785950" cy="31909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Поликлиники взрослые ГО Саранск</a:t>
              </a:r>
            </a:p>
          </p:txBody>
        </p:sp>
        <p:sp>
          <p:nvSpPr>
            <p:cNvPr id="184" name="Rectangle 100"/>
            <p:cNvSpPr>
              <a:spLocks noChangeArrowheads="1"/>
            </p:cNvSpPr>
            <p:nvPr/>
          </p:nvSpPr>
          <p:spPr bwMode="auto">
            <a:xfrm>
              <a:off x="903264" y="5111438"/>
              <a:ext cx="1785950" cy="31909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Поликлиники детские</a:t>
              </a:r>
            </a:p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 ГО Саранск</a:t>
              </a:r>
            </a:p>
          </p:txBody>
        </p:sp>
        <p:sp>
          <p:nvSpPr>
            <p:cNvPr id="185" name="Rectangle 100"/>
            <p:cNvSpPr>
              <a:spLocks noChangeArrowheads="1"/>
            </p:cNvSpPr>
            <p:nvPr/>
          </p:nvSpPr>
          <p:spPr bwMode="auto">
            <a:xfrm>
              <a:off x="903264" y="5626326"/>
              <a:ext cx="1785950" cy="31909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Поликлиники стоматологические</a:t>
              </a:r>
            </a:p>
          </p:txBody>
        </p:sp>
        <p:sp>
          <p:nvSpPr>
            <p:cNvPr id="186" name="Rectangle 100"/>
            <p:cNvSpPr>
              <a:spLocks noChangeArrowheads="1"/>
            </p:cNvSpPr>
            <p:nvPr/>
          </p:nvSpPr>
          <p:spPr bwMode="auto">
            <a:xfrm>
              <a:off x="903264" y="6126392"/>
              <a:ext cx="1785950" cy="31909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Станция скорой медицинской помощи</a:t>
              </a:r>
            </a:p>
          </p:txBody>
        </p:sp>
        <p:cxnSp>
          <p:nvCxnSpPr>
            <p:cNvPr id="190" name="Соединительная линия уступом 189"/>
            <p:cNvCxnSpPr/>
            <p:nvPr/>
          </p:nvCxnSpPr>
          <p:spPr>
            <a:xfrm rot="16200000" flipH="1">
              <a:off x="-1242216" y="4140459"/>
              <a:ext cx="3999946" cy="291013"/>
            </a:xfrm>
            <a:prstGeom prst="bentConnector2">
              <a:avLst/>
            </a:prstGeom>
            <a:ln>
              <a:solidFill>
                <a:schemeClr val="accent3">
                  <a:lumMod val="75000"/>
                </a:schemeClr>
              </a:solidFill>
              <a:headEnd/>
              <a:tailEnd type="stealth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4" name="Прямая со стрелкой 203"/>
            <p:cNvCxnSpPr/>
            <p:nvPr/>
          </p:nvCxnSpPr>
          <p:spPr bwMode="auto">
            <a:xfrm flipV="1">
              <a:off x="617512" y="5785873"/>
              <a:ext cx="277126" cy="58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/>
              <a:tailEnd type="stealth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9" name="Прямая со стрелкой 208"/>
            <p:cNvCxnSpPr/>
            <p:nvPr/>
          </p:nvCxnSpPr>
          <p:spPr bwMode="auto">
            <a:xfrm>
              <a:off x="617512" y="5286388"/>
              <a:ext cx="277126" cy="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/>
              <a:tailEnd type="stealth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0" name="Прямая со стрелкой 209"/>
            <p:cNvCxnSpPr/>
            <p:nvPr/>
          </p:nvCxnSpPr>
          <p:spPr bwMode="auto">
            <a:xfrm>
              <a:off x="617512" y="4786322"/>
              <a:ext cx="277126" cy="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/>
              <a:tailEnd type="stealth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1" name="Прямая со стрелкой 210"/>
            <p:cNvCxnSpPr/>
            <p:nvPr/>
          </p:nvCxnSpPr>
          <p:spPr bwMode="auto">
            <a:xfrm>
              <a:off x="617512" y="4286256"/>
              <a:ext cx="277126" cy="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/>
              <a:tailEnd type="stealth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2" name="Прямая со стрелкой 211"/>
            <p:cNvCxnSpPr/>
            <p:nvPr/>
          </p:nvCxnSpPr>
          <p:spPr bwMode="auto">
            <a:xfrm>
              <a:off x="617512" y="3786190"/>
              <a:ext cx="277126" cy="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/>
              <a:tailEnd type="stealth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3" name="Прямая со стрелкой 212"/>
            <p:cNvCxnSpPr/>
            <p:nvPr/>
          </p:nvCxnSpPr>
          <p:spPr bwMode="auto">
            <a:xfrm>
              <a:off x="608186" y="3214686"/>
              <a:ext cx="277126" cy="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/>
              <a:tailEnd type="stealth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4" name="Прямая со стрелкой 213"/>
            <p:cNvCxnSpPr/>
            <p:nvPr/>
          </p:nvCxnSpPr>
          <p:spPr bwMode="auto">
            <a:xfrm flipV="1">
              <a:off x="623180" y="2768808"/>
              <a:ext cx="271458" cy="27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headEnd/>
              <a:tailEnd type="stealth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28" name="AutoShape 58"/>
            <p:cNvSpPr>
              <a:spLocks noChangeArrowheads="1"/>
            </p:cNvSpPr>
            <p:nvPr/>
          </p:nvSpPr>
          <p:spPr bwMode="auto">
            <a:xfrm>
              <a:off x="2689214" y="3071810"/>
              <a:ext cx="311150" cy="320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229" name="AutoShape 58"/>
            <p:cNvSpPr>
              <a:spLocks noChangeArrowheads="1"/>
            </p:cNvSpPr>
            <p:nvPr/>
          </p:nvSpPr>
          <p:spPr bwMode="auto">
            <a:xfrm>
              <a:off x="2689214" y="4097820"/>
              <a:ext cx="311150" cy="320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30" name="AutoShape 58"/>
            <p:cNvSpPr>
              <a:spLocks noChangeArrowheads="1"/>
            </p:cNvSpPr>
            <p:nvPr/>
          </p:nvSpPr>
          <p:spPr bwMode="auto">
            <a:xfrm>
              <a:off x="2689214" y="4608942"/>
              <a:ext cx="311150" cy="320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31" name="AutoShape 58"/>
            <p:cNvSpPr>
              <a:spLocks noChangeArrowheads="1"/>
            </p:cNvSpPr>
            <p:nvPr/>
          </p:nvSpPr>
          <p:spPr bwMode="auto">
            <a:xfrm>
              <a:off x="2689214" y="5117634"/>
              <a:ext cx="311150" cy="320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32" name="AutoShape 58"/>
            <p:cNvSpPr>
              <a:spLocks noChangeArrowheads="1"/>
            </p:cNvSpPr>
            <p:nvPr/>
          </p:nvSpPr>
          <p:spPr bwMode="auto">
            <a:xfrm>
              <a:off x="2689214" y="5626326"/>
              <a:ext cx="311150" cy="320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33" name="AutoShape 58"/>
            <p:cNvSpPr>
              <a:spLocks noChangeArrowheads="1"/>
            </p:cNvSpPr>
            <p:nvPr/>
          </p:nvSpPr>
          <p:spPr bwMode="auto">
            <a:xfrm>
              <a:off x="2689214" y="6126392"/>
              <a:ext cx="311150" cy="320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34" name="AutoShape 58"/>
            <p:cNvSpPr>
              <a:spLocks noChangeArrowheads="1"/>
            </p:cNvSpPr>
            <p:nvPr/>
          </p:nvSpPr>
          <p:spPr bwMode="auto">
            <a:xfrm>
              <a:off x="2689214" y="3597754"/>
              <a:ext cx="311150" cy="3204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40" name="AutoShape 46"/>
            <p:cNvSpPr>
              <a:spLocks noChangeArrowheads="1"/>
            </p:cNvSpPr>
            <p:nvPr/>
          </p:nvSpPr>
          <p:spPr bwMode="auto">
            <a:xfrm>
              <a:off x="5207787" y="5000636"/>
              <a:ext cx="431800" cy="357190"/>
            </a:xfrm>
            <a:prstGeom prst="roundRect">
              <a:avLst>
                <a:gd name="adj" fmla="val 1325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456</a:t>
              </a:r>
              <a:endParaRPr lang="ru-RU" sz="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1" name="AutoShape 46"/>
            <p:cNvSpPr>
              <a:spLocks noChangeArrowheads="1"/>
            </p:cNvSpPr>
            <p:nvPr/>
          </p:nvSpPr>
          <p:spPr bwMode="auto">
            <a:xfrm>
              <a:off x="5207787" y="4572008"/>
              <a:ext cx="431800" cy="357190"/>
            </a:xfrm>
            <a:prstGeom prst="roundRect">
              <a:avLst>
                <a:gd name="adj" fmla="val 1325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9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cxnSp>
          <p:nvCxnSpPr>
            <p:cNvPr id="332" name="Прямая со стрелкой 331"/>
            <p:cNvCxnSpPr>
              <a:endCxn id="161" idx="0"/>
            </p:cNvCxnSpPr>
            <p:nvPr/>
          </p:nvCxnSpPr>
          <p:spPr bwMode="auto">
            <a:xfrm rot="16200000" flipH="1">
              <a:off x="4384093" y="3926909"/>
              <a:ext cx="285752" cy="4313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614" name="Rectangle 66"/>
            <p:cNvSpPr>
              <a:spLocks noChangeArrowheads="1"/>
            </p:cNvSpPr>
            <p:nvPr/>
          </p:nvSpPr>
          <p:spPr bwMode="auto">
            <a:xfrm>
              <a:off x="903264" y="3071810"/>
              <a:ext cx="1785950" cy="320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  <a:headEnd/>
              <a:tailEnd type="none" w="lg" len="lg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Медицинские организации муниципальных районов</a:t>
              </a:r>
            </a:p>
          </p:txBody>
        </p:sp>
        <p:sp>
          <p:nvSpPr>
            <p:cNvPr id="466" name="Стрелка влево 465"/>
            <p:cNvSpPr/>
            <p:nvPr/>
          </p:nvSpPr>
          <p:spPr>
            <a:xfrm>
              <a:off x="3214678" y="1747826"/>
              <a:ext cx="928694" cy="285752"/>
            </a:xfrm>
            <a:prstGeom prst="leftArrow">
              <a:avLst/>
            </a:prstGeom>
            <a:solidFill>
              <a:srgbClr val="9E1B1B"/>
            </a:solidFill>
            <a:ln w="381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69" name="Стрелка вниз 468"/>
            <p:cNvSpPr/>
            <p:nvPr/>
          </p:nvSpPr>
          <p:spPr>
            <a:xfrm>
              <a:off x="6000760" y="2143116"/>
              <a:ext cx="214314" cy="357190"/>
            </a:xfrm>
            <a:prstGeom prst="downArrow">
              <a:avLst/>
            </a:prstGeom>
            <a:solidFill>
              <a:srgbClr val="9E1B1B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79" name="Прямая со стрелкой 78"/>
            <p:cNvCxnSpPr/>
            <p:nvPr/>
          </p:nvCxnSpPr>
          <p:spPr bwMode="auto">
            <a:xfrm flipV="1">
              <a:off x="3000375" y="3228975"/>
              <a:ext cx="200025" cy="2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>
              <a:stCxn id="66637" idx="1"/>
            </p:cNvCxnSpPr>
            <p:nvPr/>
          </p:nvCxnSpPr>
          <p:spPr>
            <a:xfrm rot="10800000">
              <a:off x="3213101" y="3232150"/>
              <a:ext cx="208737" cy="3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Соединительная линия уступом 440"/>
            <p:cNvCxnSpPr/>
            <p:nvPr/>
          </p:nvCxnSpPr>
          <p:spPr>
            <a:xfrm rot="10800000" flipV="1">
              <a:off x="3212298" y="2836550"/>
              <a:ext cx="215785" cy="378136"/>
            </a:xfrm>
            <a:prstGeom prst="bentConnector2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Соединительная линия уступом 440"/>
            <p:cNvCxnSpPr>
              <a:endCxn id="66635" idx="1"/>
            </p:cNvCxnSpPr>
            <p:nvPr/>
          </p:nvCxnSpPr>
          <p:spPr>
            <a:xfrm rot="16200000" flipH="1">
              <a:off x="3109703" y="3313328"/>
              <a:ext cx="415534" cy="208734"/>
            </a:xfrm>
            <a:prstGeom prst="bentConnector2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69"/>
            <p:cNvSpPr>
              <a:spLocks noChangeArrowheads="1"/>
            </p:cNvSpPr>
            <p:nvPr/>
          </p:nvSpPr>
          <p:spPr bwMode="auto">
            <a:xfrm>
              <a:off x="6286512" y="3334412"/>
              <a:ext cx="2214578" cy="35719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  <a:headEnd/>
              <a:tailEnd type="none" w="lg" len="lg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3500" tIns="13500" rIns="13500" bIns="13500" anchor="ctr"/>
            <a:lstStyle/>
            <a:p>
              <a:pPr>
                <a:defRPr/>
              </a:pPr>
              <a:r>
                <a:rPr lang="ru-RU" sz="900" dirty="0">
                  <a:latin typeface="Times New Roman" pitchFamily="18" charset="0"/>
                  <a:cs typeface="Times New Roman" pitchFamily="18" charset="0"/>
                </a:rPr>
                <a:t>Станция переливания крови</a:t>
              </a:r>
            </a:p>
          </p:txBody>
        </p:sp>
        <p:sp>
          <p:nvSpPr>
            <p:cNvPr id="66565" name="Rectangle 27"/>
            <p:cNvSpPr>
              <a:spLocks noChangeArrowheads="1"/>
            </p:cNvSpPr>
            <p:nvPr/>
          </p:nvSpPr>
          <p:spPr bwMode="auto">
            <a:xfrm>
              <a:off x="3929058" y="1357298"/>
              <a:ext cx="2951162" cy="785818"/>
            </a:xfrm>
            <a:prstGeom prst="rect">
              <a:avLst/>
            </a:prstGeom>
            <a:solidFill>
              <a:srgbClr val="931515"/>
            </a:solidFill>
            <a:ln>
              <a:noFill/>
              <a:headEnd/>
              <a:tailEnd type="none" w="lg" len="lg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3500" tIns="13500" rIns="13500" bIns="13500" anchor="ctr"/>
            <a:lstStyle/>
            <a:p>
              <a:pPr algn="ctr">
                <a:defRPr/>
              </a:pPr>
              <a:r>
                <a:rPr lang="ru-RU" sz="12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Министерство здравоохранения</a:t>
              </a:r>
            </a:p>
            <a:p>
              <a:pPr algn="ctr">
                <a:defRPr/>
              </a:pPr>
              <a:r>
                <a:rPr lang="ru-RU" sz="12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Республики Мордовия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83920" y="4495907"/>
            <a:ext cx="217608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пять лет в районные больницы поступило </a:t>
            </a: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единиц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Заголовок 1"/>
          <p:cNvSpPr txBox="1">
            <a:spLocks/>
          </p:cNvSpPr>
          <p:nvPr/>
        </p:nvSpPr>
        <p:spPr>
          <a:xfrm>
            <a:off x="-5584" y="-83445"/>
            <a:ext cx="9144000" cy="4468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6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медико-санитарная помощь</a:t>
            </a:r>
            <a:endParaRPr lang="ru-RU" sz="3600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3" descr="C:\Documents and Settings\Наташа\Мои документы\Мои рисунки\РМ2.jpg">
            <a:extLst>
              <a:ext uri="{FF2B5EF4-FFF2-40B4-BE49-F238E27FC236}">
                <a16:creationId xmlns="" xmlns:a16="http://schemas.microsoft.com/office/drawing/2014/main" id="{82C18813-047E-467A-877A-291DB4BE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630" y="623039"/>
            <a:ext cx="359284" cy="39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3482340" y="4495907"/>
            <a:ext cx="262443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автомобилей для доставки врача и фельдшера к пациенту,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автомобилей скорой медицинской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523526" y="4499015"/>
            <a:ext cx="261489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озведено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фельдшерско-акушерских пунктов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врачебные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амбулатории,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отремонтировано более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ФАП.</a:t>
            </a:r>
          </a:p>
        </p:txBody>
      </p:sp>
      <p:sp>
        <p:nvSpPr>
          <p:cNvPr id="86" name="Google Shape;970;p59"/>
          <p:cNvSpPr/>
          <p:nvPr/>
        </p:nvSpPr>
        <p:spPr>
          <a:xfrm>
            <a:off x="6047565" y="1411548"/>
            <a:ext cx="318743" cy="36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9977" y="84841"/>
                </a:moveTo>
                <a:cubicBezTo>
                  <a:pt x="55118" y="86919"/>
                  <a:pt x="50335" y="88692"/>
                  <a:pt x="45722" y="90160"/>
                </a:cubicBezTo>
                <a:cubicBezTo>
                  <a:pt x="48836" y="104155"/>
                  <a:pt x="54070" y="113333"/>
                  <a:pt x="59999" y="113333"/>
                </a:cubicBezTo>
                <a:cubicBezTo>
                  <a:pt x="65931" y="113333"/>
                  <a:pt x="71166" y="104150"/>
                  <a:pt x="74209" y="90138"/>
                </a:cubicBezTo>
                <a:cubicBezTo>
                  <a:pt x="69600" y="88683"/>
                  <a:pt x="64830" y="86906"/>
                  <a:pt x="59977" y="84841"/>
                </a:cubicBezTo>
                <a:close/>
                <a:moveTo>
                  <a:pt x="76339" y="76964"/>
                </a:moveTo>
                <a:cubicBezTo>
                  <a:pt x="75064" y="77683"/>
                  <a:pt x="73754" y="78372"/>
                  <a:pt x="72423" y="79052"/>
                </a:cubicBezTo>
                <a:lnTo>
                  <a:pt x="68411" y="81005"/>
                </a:lnTo>
                <a:cubicBezTo>
                  <a:pt x="70769" y="82038"/>
                  <a:pt x="73117" y="82929"/>
                  <a:pt x="75437" y="83679"/>
                </a:cubicBezTo>
                <a:cubicBezTo>
                  <a:pt x="75802" y="81522"/>
                  <a:pt x="76096" y="79278"/>
                  <a:pt x="76339" y="76964"/>
                </a:cubicBezTo>
                <a:close/>
                <a:moveTo>
                  <a:pt x="43600" y="76932"/>
                </a:moveTo>
                <a:cubicBezTo>
                  <a:pt x="43836" y="79265"/>
                  <a:pt x="44145" y="81525"/>
                  <a:pt x="44502" y="83700"/>
                </a:cubicBezTo>
                <a:cubicBezTo>
                  <a:pt x="46824" y="82899"/>
                  <a:pt x="49202" y="82013"/>
                  <a:pt x="51614" y="81029"/>
                </a:cubicBezTo>
                <a:cubicBezTo>
                  <a:pt x="50261" y="80405"/>
                  <a:pt x="48919" y="79739"/>
                  <a:pt x="47576" y="79052"/>
                </a:cubicBezTo>
                <a:close/>
                <a:moveTo>
                  <a:pt x="23415" y="64173"/>
                </a:moveTo>
                <a:cubicBezTo>
                  <a:pt x="11232" y="73512"/>
                  <a:pt x="4867" y="82118"/>
                  <a:pt x="7833" y="86666"/>
                </a:cubicBezTo>
                <a:cubicBezTo>
                  <a:pt x="10798" y="91213"/>
                  <a:pt x="22392" y="90637"/>
                  <a:pt x="37636" y="86020"/>
                </a:cubicBezTo>
                <a:cubicBezTo>
                  <a:pt x="36766" y="81751"/>
                  <a:pt x="36109" y="77200"/>
                  <a:pt x="35713" y="72438"/>
                </a:cubicBezTo>
                <a:cubicBezTo>
                  <a:pt x="31266" y="69748"/>
                  <a:pt x="27143" y="66979"/>
                  <a:pt x="23415" y="64173"/>
                </a:cubicBezTo>
                <a:close/>
                <a:moveTo>
                  <a:pt x="96589" y="64092"/>
                </a:moveTo>
                <a:cubicBezTo>
                  <a:pt x="92892" y="66950"/>
                  <a:pt x="88756" y="69728"/>
                  <a:pt x="84299" y="72430"/>
                </a:cubicBezTo>
                <a:cubicBezTo>
                  <a:pt x="83886" y="77191"/>
                  <a:pt x="83239" y="81745"/>
                  <a:pt x="82295" y="86002"/>
                </a:cubicBezTo>
                <a:lnTo>
                  <a:pt x="87078" y="87335"/>
                </a:lnTo>
                <a:cubicBezTo>
                  <a:pt x="88514" y="85944"/>
                  <a:pt x="90586" y="85091"/>
                  <a:pt x="92882" y="85091"/>
                </a:cubicBezTo>
                <a:cubicBezTo>
                  <a:pt x="96304" y="85091"/>
                  <a:pt x="99227" y="86986"/>
                  <a:pt x="100364" y="89662"/>
                </a:cubicBezTo>
                <a:cubicBezTo>
                  <a:pt x="106336" y="90109"/>
                  <a:pt x="110543" y="89155"/>
                  <a:pt x="112166" y="86666"/>
                </a:cubicBezTo>
                <a:cubicBezTo>
                  <a:pt x="115135" y="82113"/>
                  <a:pt x="108753" y="73494"/>
                  <a:pt x="96589" y="64092"/>
                </a:cubicBezTo>
                <a:close/>
                <a:moveTo>
                  <a:pt x="84751" y="55946"/>
                </a:moveTo>
                <a:cubicBezTo>
                  <a:pt x="84828" y="57285"/>
                  <a:pt x="84847" y="58637"/>
                  <a:pt x="84847" y="60000"/>
                </a:cubicBezTo>
                <a:lnTo>
                  <a:pt x="84676" y="64100"/>
                </a:lnTo>
                <a:lnTo>
                  <a:pt x="90928" y="59966"/>
                </a:lnTo>
                <a:cubicBezTo>
                  <a:pt x="88996" y="58599"/>
                  <a:pt x="86945" y="57241"/>
                  <a:pt x="84751" y="55946"/>
                </a:cubicBezTo>
                <a:close/>
                <a:moveTo>
                  <a:pt x="35323" y="55899"/>
                </a:moveTo>
                <a:lnTo>
                  <a:pt x="29071" y="60033"/>
                </a:lnTo>
                <a:cubicBezTo>
                  <a:pt x="31003" y="61400"/>
                  <a:pt x="33053" y="62758"/>
                  <a:pt x="35248" y="64053"/>
                </a:cubicBezTo>
                <a:cubicBezTo>
                  <a:pt x="35171" y="62714"/>
                  <a:pt x="35152" y="61362"/>
                  <a:pt x="35152" y="60000"/>
                </a:cubicBezTo>
                <a:close/>
                <a:moveTo>
                  <a:pt x="59999" y="50414"/>
                </a:moveTo>
                <a:cubicBezTo>
                  <a:pt x="65822" y="50414"/>
                  <a:pt x="70542" y="54593"/>
                  <a:pt x="70542" y="59748"/>
                </a:cubicBezTo>
                <a:cubicBezTo>
                  <a:pt x="70542" y="64903"/>
                  <a:pt x="65822" y="69082"/>
                  <a:pt x="59999" y="69082"/>
                </a:cubicBezTo>
                <a:cubicBezTo>
                  <a:pt x="54177" y="69082"/>
                  <a:pt x="49457" y="64903"/>
                  <a:pt x="49457" y="59748"/>
                </a:cubicBezTo>
                <a:cubicBezTo>
                  <a:pt x="49457" y="54593"/>
                  <a:pt x="54177" y="50414"/>
                  <a:pt x="59999" y="50414"/>
                </a:cubicBezTo>
                <a:close/>
                <a:moveTo>
                  <a:pt x="59976" y="42574"/>
                </a:moveTo>
                <a:cubicBezTo>
                  <a:pt x="57117" y="43848"/>
                  <a:pt x="54237" y="45240"/>
                  <a:pt x="51340" y="46720"/>
                </a:cubicBezTo>
                <a:lnTo>
                  <a:pt x="42966" y="51293"/>
                </a:lnTo>
                <a:cubicBezTo>
                  <a:pt x="42760" y="54124"/>
                  <a:pt x="42681" y="57034"/>
                  <a:pt x="42681" y="60000"/>
                </a:cubicBezTo>
                <a:lnTo>
                  <a:pt x="43014" y="68732"/>
                </a:lnTo>
                <a:cubicBezTo>
                  <a:pt x="45666" y="70298"/>
                  <a:pt x="48456" y="71804"/>
                  <a:pt x="51340" y="73279"/>
                </a:cubicBezTo>
                <a:lnTo>
                  <a:pt x="60023" y="77425"/>
                </a:lnTo>
                <a:cubicBezTo>
                  <a:pt x="62882" y="76152"/>
                  <a:pt x="65762" y="74759"/>
                  <a:pt x="68658" y="73279"/>
                </a:cubicBezTo>
                <a:lnTo>
                  <a:pt x="77033" y="68707"/>
                </a:lnTo>
                <a:cubicBezTo>
                  <a:pt x="77239" y="65875"/>
                  <a:pt x="77318" y="62965"/>
                  <a:pt x="77318" y="60000"/>
                </a:cubicBezTo>
                <a:lnTo>
                  <a:pt x="76985" y="51267"/>
                </a:lnTo>
                <a:cubicBezTo>
                  <a:pt x="74333" y="49701"/>
                  <a:pt x="71543" y="48195"/>
                  <a:pt x="68658" y="46720"/>
                </a:cubicBezTo>
                <a:close/>
                <a:moveTo>
                  <a:pt x="44562" y="36320"/>
                </a:moveTo>
                <a:cubicBezTo>
                  <a:pt x="44197" y="38477"/>
                  <a:pt x="43903" y="40721"/>
                  <a:pt x="43660" y="43035"/>
                </a:cubicBezTo>
                <a:cubicBezTo>
                  <a:pt x="44935" y="42316"/>
                  <a:pt x="46245" y="41627"/>
                  <a:pt x="47576" y="40947"/>
                </a:cubicBezTo>
                <a:lnTo>
                  <a:pt x="51588" y="38994"/>
                </a:lnTo>
                <a:cubicBezTo>
                  <a:pt x="49230" y="37961"/>
                  <a:pt x="46882" y="37070"/>
                  <a:pt x="44562" y="36320"/>
                </a:cubicBezTo>
                <a:close/>
                <a:moveTo>
                  <a:pt x="75497" y="36299"/>
                </a:moveTo>
                <a:cubicBezTo>
                  <a:pt x="73175" y="37100"/>
                  <a:pt x="70797" y="37986"/>
                  <a:pt x="68385" y="38970"/>
                </a:cubicBezTo>
                <a:cubicBezTo>
                  <a:pt x="69738" y="39594"/>
                  <a:pt x="71080" y="40260"/>
                  <a:pt x="72423" y="40947"/>
                </a:cubicBezTo>
                <a:lnTo>
                  <a:pt x="76399" y="43067"/>
                </a:lnTo>
                <a:cubicBezTo>
                  <a:pt x="76163" y="40734"/>
                  <a:pt x="75854" y="38474"/>
                  <a:pt x="75497" y="36299"/>
                </a:cubicBezTo>
                <a:close/>
                <a:moveTo>
                  <a:pt x="101742" y="30222"/>
                </a:moveTo>
                <a:cubicBezTo>
                  <a:pt x="96584" y="30390"/>
                  <a:pt x="89921" y="31683"/>
                  <a:pt x="82363" y="33979"/>
                </a:cubicBezTo>
                <a:cubicBezTo>
                  <a:pt x="83233" y="38248"/>
                  <a:pt x="83890" y="42799"/>
                  <a:pt x="84286" y="47561"/>
                </a:cubicBezTo>
                <a:cubicBezTo>
                  <a:pt x="88733" y="50251"/>
                  <a:pt x="92856" y="53020"/>
                  <a:pt x="96584" y="55826"/>
                </a:cubicBezTo>
                <a:cubicBezTo>
                  <a:pt x="108767" y="46487"/>
                  <a:pt x="115132" y="37881"/>
                  <a:pt x="112166" y="33333"/>
                </a:cubicBezTo>
                <a:cubicBezTo>
                  <a:pt x="110671" y="31041"/>
                  <a:pt x="106985" y="30051"/>
                  <a:pt x="101742" y="30222"/>
                </a:cubicBezTo>
                <a:close/>
                <a:moveTo>
                  <a:pt x="18257" y="30222"/>
                </a:moveTo>
                <a:cubicBezTo>
                  <a:pt x="13014" y="30051"/>
                  <a:pt x="9327" y="31041"/>
                  <a:pt x="7833" y="33333"/>
                </a:cubicBezTo>
                <a:cubicBezTo>
                  <a:pt x="6626" y="35184"/>
                  <a:pt x="6965" y="37708"/>
                  <a:pt x="8654" y="40665"/>
                </a:cubicBezTo>
                <a:cubicBezTo>
                  <a:pt x="8945" y="40600"/>
                  <a:pt x="9245" y="40585"/>
                  <a:pt x="9549" y="40585"/>
                </a:cubicBezTo>
                <a:cubicBezTo>
                  <a:pt x="13987" y="40585"/>
                  <a:pt x="17584" y="43770"/>
                  <a:pt x="17584" y="47699"/>
                </a:cubicBezTo>
                <a:cubicBezTo>
                  <a:pt x="17584" y="48674"/>
                  <a:pt x="17362" y="49604"/>
                  <a:pt x="16959" y="50449"/>
                </a:cubicBezTo>
                <a:cubicBezTo>
                  <a:pt x="18848" y="52238"/>
                  <a:pt x="21017" y="54057"/>
                  <a:pt x="23410" y="55907"/>
                </a:cubicBezTo>
                <a:cubicBezTo>
                  <a:pt x="27107" y="53049"/>
                  <a:pt x="31243" y="50271"/>
                  <a:pt x="35700" y="47569"/>
                </a:cubicBezTo>
                <a:cubicBezTo>
                  <a:pt x="36113" y="42808"/>
                  <a:pt x="36760" y="38254"/>
                  <a:pt x="37704" y="33997"/>
                </a:cubicBezTo>
                <a:cubicBezTo>
                  <a:pt x="30118" y="31690"/>
                  <a:pt x="23430" y="30391"/>
                  <a:pt x="18257" y="30222"/>
                </a:cubicBezTo>
                <a:close/>
                <a:moveTo>
                  <a:pt x="59999" y="6666"/>
                </a:moveTo>
                <a:cubicBezTo>
                  <a:pt x="54068" y="6666"/>
                  <a:pt x="48833" y="15849"/>
                  <a:pt x="45790" y="29861"/>
                </a:cubicBezTo>
                <a:cubicBezTo>
                  <a:pt x="50399" y="31316"/>
                  <a:pt x="55169" y="33093"/>
                  <a:pt x="60022" y="35158"/>
                </a:cubicBezTo>
                <a:cubicBezTo>
                  <a:pt x="64881" y="33080"/>
                  <a:pt x="69664" y="31307"/>
                  <a:pt x="74277" y="29839"/>
                </a:cubicBezTo>
                <a:cubicBezTo>
                  <a:pt x="73282" y="25366"/>
                  <a:pt x="72070" y="21384"/>
                  <a:pt x="70645" y="18052"/>
                </a:cubicBezTo>
                <a:cubicBezTo>
                  <a:pt x="70611" y="18061"/>
                  <a:pt x="70576" y="18061"/>
                  <a:pt x="70542" y="18061"/>
                </a:cubicBezTo>
                <a:cubicBezTo>
                  <a:pt x="66105" y="18061"/>
                  <a:pt x="62507" y="14876"/>
                  <a:pt x="62507" y="10947"/>
                </a:cubicBezTo>
                <a:cubicBezTo>
                  <a:pt x="62507" y="9808"/>
                  <a:pt x="62810" y="8731"/>
                  <a:pt x="63420" y="7808"/>
                </a:cubicBezTo>
                <a:cubicBezTo>
                  <a:pt x="62352" y="7036"/>
                  <a:pt x="61190" y="6666"/>
                  <a:pt x="59999" y="6666"/>
                </a:cubicBezTo>
                <a:close/>
                <a:moveTo>
                  <a:pt x="59999" y="0"/>
                </a:moveTo>
                <a:cubicBezTo>
                  <a:pt x="63135" y="0"/>
                  <a:pt x="66135" y="1402"/>
                  <a:pt x="68856" y="3996"/>
                </a:cubicBezTo>
                <a:cubicBezTo>
                  <a:pt x="69399" y="3887"/>
                  <a:pt x="69963" y="3833"/>
                  <a:pt x="70542" y="3833"/>
                </a:cubicBezTo>
                <a:cubicBezTo>
                  <a:pt x="74979" y="3833"/>
                  <a:pt x="78577" y="7018"/>
                  <a:pt x="78577" y="10947"/>
                </a:cubicBezTo>
                <a:cubicBezTo>
                  <a:pt x="78577" y="12697"/>
                  <a:pt x="77863" y="14299"/>
                  <a:pt x="76602" y="15480"/>
                </a:cubicBezTo>
                <a:cubicBezTo>
                  <a:pt x="78301" y="19098"/>
                  <a:pt x="79756" y="23267"/>
                  <a:pt x="80957" y="27859"/>
                </a:cubicBezTo>
                <a:cubicBezTo>
                  <a:pt x="99531" y="22844"/>
                  <a:pt x="114274" y="23232"/>
                  <a:pt x="118687" y="30000"/>
                </a:cubicBezTo>
                <a:cubicBezTo>
                  <a:pt x="123099" y="36767"/>
                  <a:pt x="116108" y="48265"/>
                  <a:pt x="101922" y="60005"/>
                </a:cubicBezTo>
                <a:cubicBezTo>
                  <a:pt x="116110" y="71738"/>
                  <a:pt x="123099" y="83233"/>
                  <a:pt x="118687" y="90000"/>
                </a:cubicBezTo>
                <a:cubicBezTo>
                  <a:pt x="115932" y="94225"/>
                  <a:pt x="109149" y="95963"/>
                  <a:pt x="99921" y="95451"/>
                </a:cubicBezTo>
                <a:cubicBezTo>
                  <a:pt x="98668" y="97766"/>
                  <a:pt x="95980" y="99318"/>
                  <a:pt x="92882" y="99318"/>
                </a:cubicBezTo>
                <a:cubicBezTo>
                  <a:pt x="88787" y="99318"/>
                  <a:pt x="85408" y="96607"/>
                  <a:pt x="84949" y="93097"/>
                </a:cubicBezTo>
                <a:cubicBezTo>
                  <a:pt x="83632" y="92839"/>
                  <a:pt x="82308" y="92504"/>
                  <a:pt x="80963" y="92141"/>
                </a:cubicBezTo>
                <a:cubicBezTo>
                  <a:pt x="76576" y="108889"/>
                  <a:pt x="68825" y="120000"/>
                  <a:pt x="59999" y="120000"/>
                </a:cubicBezTo>
                <a:cubicBezTo>
                  <a:pt x="51174" y="120000"/>
                  <a:pt x="43423" y="108889"/>
                  <a:pt x="39042" y="92140"/>
                </a:cubicBezTo>
                <a:cubicBezTo>
                  <a:pt x="20467" y="97155"/>
                  <a:pt x="5725" y="96767"/>
                  <a:pt x="1312" y="90000"/>
                </a:cubicBezTo>
                <a:cubicBezTo>
                  <a:pt x="-3099" y="83232"/>
                  <a:pt x="3891" y="71734"/>
                  <a:pt x="18077" y="59994"/>
                </a:cubicBezTo>
                <a:cubicBezTo>
                  <a:pt x="15840" y="58145"/>
                  <a:pt x="13782" y="56301"/>
                  <a:pt x="11955" y="54452"/>
                </a:cubicBezTo>
                <a:cubicBezTo>
                  <a:pt x="11204" y="54698"/>
                  <a:pt x="10392" y="54813"/>
                  <a:pt x="9549" y="54813"/>
                </a:cubicBezTo>
                <a:cubicBezTo>
                  <a:pt x="5112" y="54813"/>
                  <a:pt x="1515" y="51628"/>
                  <a:pt x="1515" y="47699"/>
                </a:cubicBezTo>
                <a:cubicBezTo>
                  <a:pt x="1515" y="46180"/>
                  <a:pt x="2053" y="44772"/>
                  <a:pt x="3089" y="43691"/>
                </a:cubicBezTo>
                <a:cubicBezTo>
                  <a:pt x="-197" y="38284"/>
                  <a:pt x="-974" y="33507"/>
                  <a:pt x="1312" y="30000"/>
                </a:cubicBezTo>
                <a:cubicBezTo>
                  <a:pt x="5724" y="23233"/>
                  <a:pt x="20465" y="22845"/>
                  <a:pt x="39036" y="27858"/>
                </a:cubicBezTo>
                <a:cubicBezTo>
                  <a:pt x="43423" y="11110"/>
                  <a:pt x="51174" y="0"/>
                  <a:pt x="5999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raphic 18">
            <a:extLst>
              <a:ext uri="{FF2B5EF4-FFF2-40B4-BE49-F238E27FC236}">
                <a16:creationId xmlns="" xmlns:a16="http://schemas.microsoft.com/office/drawing/2014/main" id="{D43EE319-AA8C-8B4F-A5D9-926C367C17C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78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52998" y="4524568"/>
            <a:ext cx="555753" cy="555753"/>
          </a:xfrm>
          <a:prstGeom prst="rect">
            <a:avLst/>
          </a:prstGeom>
        </p:spPr>
      </p:pic>
      <p:grpSp>
        <p:nvGrpSpPr>
          <p:cNvPr id="89" name="Group 50">
            <a:extLst>
              <a:ext uri="{FF2B5EF4-FFF2-40B4-BE49-F238E27FC236}">
                <a16:creationId xmlns="" xmlns:a16="http://schemas.microsoft.com/office/drawing/2014/main" id="{980609C4-6DF4-4F4A-9821-0700DFF71BDE}"/>
              </a:ext>
            </a:extLst>
          </p:cNvPr>
          <p:cNvGrpSpPr/>
          <p:nvPr/>
        </p:nvGrpSpPr>
        <p:grpSpPr>
          <a:xfrm>
            <a:off x="6106773" y="4540081"/>
            <a:ext cx="555371" cy="532907"/>
            <a:chOff x="4569733" y="4177399"/>
            <a:chExt cx="396000" cy="396000"/>
          </a:xfrm>
        </p:grpSpPr>
        <p:sp>
          <p:nvSpPr>
            <p:cNvPr id="90" name="Cross 51">
              <a:extLst>
                <a:ext uri="{FF2B5EF4-FFF2-40B4-BE49-F238E27FC236}">
                  <a16:creationId xmlns="" xmlns:a16="http://schemas.microsoft.com/office/drawing/2014/main" id="{1991358B-AAC2-0644-8CD0-63CCE2791BF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569733" y="4177399"/>
              <a:ext cx="396000" cy="396000"/>
            </a:xfrm>
            <a:prstGeom prst="plus">
              <a:avLst>
                <a:gd name="adj" fmla="val 28848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5" name="Oval 52">
              <a:extLst>
                <a:ext uri="{FF2B5EF4-FFF2-40B4-BE49-F238E27FC236}">
                  <a16:creationId xmlns="" xmlns:a16="http://schemas.microsoft.com/office/drawing/2014/main" id="{5DEE3BA3-CDB5-4041-A593-A26B65784A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7733" y="4285399"/>
              <a:ext cx="180000" cy="180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98" name="Graphic 26">
            <a:extLst>
              <a:ext uri="{FF2B5EF4-FFF2-40B4-BE49-F238E27FC236}">
                <a16:creationId xmlns="" xmlns:a16="http://schemas.microsoft.com/office/drawing/2014/main" id="{EA6ABC96-8069-7D44-964E-8FDCD63C11C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20000"/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9871" y="4488625"/>
            <a:ext cx="624049" cy="6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9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Custom 4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</TotalTime>
  <Words>4278</Words>
  <Application>Microsoft Office PowerPoint</Application>
  <PresentationFormat>Экран (16:9)</PresentationFormat>
  <Paragraphs>400</Paragraphs>
  <Slides>25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Contents Slide Master</vt:lpstr>
      <vt:lpstr>Об итогах работы отрасли здравоохранения в 2023 году  и задачах на 2024 год</vt:lpstr>
      <vt:lpstr>Презентация PowerPoint</vt:lpstr>
      <vt:lpstr>Основные демографические показатели</vt:lpstr>
      <vt:lpstr>Ожидаемая продолжительность жизни</vt:lpstr>
      <vt:lpstr>Рождаемость</vt:lpstr>
      <vt:lpstr>Медицинская составляющая в рождаемости</vt:lpstr>
      <vt:lpstr>Смертность населения Республики Мордовия</vt:lpstr>
      <vt:lpstr>Смертность населения Республики Мордовия от основных классов причин смерти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Presentation Template</dc:title>
  <cp:lastModifiedBy>Наталья</cp:lastModifiedBy>
  <cp:revision>275</cp:revision>
  <dcterms:modified xsi:type="dcterms:W3CDTF">2024-02-26T14:07:08Z</dcterms:modified>
</cp:coreProperties>
</file>