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60" r:id="rId10"/>
    <p:sldMasterId id="2147483661" r:id="rId11"/>
    <p:sldMasterId id="2147483662" r:id="rId12"/>
    <p:sldMasterId id="2147483664" r:id="rId13"/>
    <p:sldMasterId id="2147483852" r:id="rId14"/>
  </p:sldMasterIdLst>
  <p:notesMasterIdLst>
    <p:notesMasterId r:id="rId29"/>
  </p:notesMasterIdLst>
  <p:sldIdLst>
    <p:sldId id="276" r:id="rId15"/>
    <p:sldId id="304" r:id="rId16"/>
    <p:sldId id="299" r:id="rId17"/>
    <p:sldId id="298" r:id="rId18"/>
    <p:sldId id="278" r:id="rId19"/>
    <p:sldId id="294" r:id="rId20"/>
    <p:sldId id="295" r:id="rId21"/>
    <p:sldId id="284" r:id="rId22"/>
    <p:sldId id="457" r:id="rId23"/>
    <p:sldId id="522" r:id="rId24"/>
    <p:sldId id="287" r:id="rId25"/>
    <p:sldId id="523" r:id="rId26"/>
    <p:sldId id="288" r:id="rId27"/>
    <p:sldId id="286" r:id="rId28"/>
  </p:sldIdLst>
  <p:sldSz cx="9147175" cy="5145088"/>
  <p:notesSz cx="6797675" cy="98726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64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9CA3"/>
    <a:srgbClr val="1148E3"/>
    <a:srgbClr val="0DE6F1"/>
    <a:srgbClr val="453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3" autoAdjust="0"/>
    <p:restoredTop sz="94660"/>
  </p:normalViewPr>
  <p:slideViewPr>
    <p:cSldViewPr>
      <p:cViewPr varScale="1">
        <p:scale>
          <a:sx n="151" d="100"/>
          <a:sy n="151" d="100"/>
        </p:scale>
        <p:origin x="-390" y="-90"/>
      </p:cViewPr>
      <p:guideLst>
        <p:guide orient="horz" pos="2160"/>
        <p:guide pos="288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>
            <a:extLst>
              <a:ext uri="{FF2B5EF4-FFF2-40B4-BE49-F238E27FC236}">
                <a16:creationId xmlns:a16="http://schemas.microsoft.com/office/drawing/2014/main" xmlns="" id="{D5BE3F7C-E13E-4DB2-9A55-CD0BAE813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5" name="AutoShape 2">
            <a:extLst>
              <a:ext uri="{FF2B5EF4-FFF2-40B4-BE49-F238E27FC236}">
                <a16:creationId xmlns:a16="http://schemas.microsoft.com/office/drawing/2014/main" xmlns="" id="{C0B59FED-7DB4-4B77-8353-42ECE6D1A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6" name="AutoShape 3">
            <a:extLst>
              <a:ext uri="{FF2B5EF4-FFF2-40B4-BE49-F238E27FC236}">
                <a16:creationId xmlns:a16="http://schemas.microsoft.com/office/drawing/2014/main" xmlns="" id="{F87C0660-B8D2-4534-8759-F4E423F8F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7" name="AutoShape 4">
            <a:extLst>
              <a:ext uri="{FF2B5EF4-FFF2-40B4-BE49-F238E27FC236}">
                <a16:creationId xmlns:a16="http://schemas.microsoft.com/office/drawing/2014/main" xmlns="" id="{16B705A8-0B43-4034-B897-5076FAE16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8" name="AutoShape 5">
            <a:extLst>
              <a:ext uri="{FF2B5EF4-FFF2-40B4-BE49-F238E27FC236}">
                <a16:creationId xmlns:a16="http://schemas.microsoft.com/office/drawing/2014/main" xmlns="" id="{36737ABE-4D20-4C4A-9339-9D0F475F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xmlns="" id="{75D33365-73B3-4487-AA23-77D4EF999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40" name="Text Box 7">
            <a:extLst>
              <a:ext uri="{FF2B5EF4-FFF2-40B4-BE49-F238E27FC236}">
                <a16:creationId xmlns:a16="http://schemas.microsoft.com/office/drawing/2014/main" xmlns="" id="{ACB2ADAD-5559-4737-BB89-11C4DB743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0"/>
            <a:ext cx="29384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xmlns="" id="{3B84304A-8855-45A8-8427-164C7A303C2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" y="741363"/>
            <a:ext cx="6564313" cy="36925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7A350CC6-9FE9-4568-B288-F02CDD6B195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4013" cy="4435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18443" name="Text Box 10">
            <a:extLst>
              <a:ext uri="{FF2B5EF4-FFF2-40B4-BE49-F238E27FC236}">
                <a16:creationId xmlns:a16="http://schemas.microsoft.com/office/drawing/2014/main" xmlns="" id="{FAE5B2A3-1947-4B69-A0DD-858D4673D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77363"/>
            <a:ext cx="29448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B4960889-3D61-4EFE-960A-6EA2386FEA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4450" y="9377363"/>
            <a:ext cx="2936875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393993E9-76E3-4808-96A5-02F3315C84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579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0578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29253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CF9745-C2FC-4C95-8AF6-4D860D2052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D43CE-5A1A-4D63-BB1A-95ACFFD74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6806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C43E07-04F7-46A5-8E8E-FFD546FE22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70AFB-A1E6-4815-9E62-D84C4A0183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5093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7021F7-49BE-4A38-B541-5A5B1E60D7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D8B57-F96C-4742-8B29-06DC292AE0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0034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1E170E5-F866-47C0-AF9C-261BBD7BF8D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0BCAD-FF33-4C4A-9D02-209DB6395F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4432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431C64F-CB4A-47EC-B118-5C203D9F13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D7902-75FB-4415-B7AB-6D55780D9C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449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3F3D25A-738D-4C17-8A3D-6A08DDA1B7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ED1B8-82B6-4724-AF75-6A3CF8C796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1138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01D21C1B-A6F1-4D5C-BFC4-3AE2407914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DA0C7-6850-4CEF-90A5-E6E0E8D54E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9306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5ACE523-175E-4EC8-9B67-9D0ED40D05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E232F-476B-4239-96A3-4D88540F6C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0921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04CE35F-95B1-4CB5-92F1-5872129373B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2E546-54C1-4194-8E3A-DAD7125EDE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3741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28FEB38-BC21-43B9-A689-1F5BDB01B5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9FD9D-41A0-4166-9EEB-3D381B54D5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13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18804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510CF3-65A5-47B5-A5FD-394C93B0B7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9284B-AECC-4EE5-BA53-74D080B3DD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5898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40740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81361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35034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44810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93565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1449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39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98031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914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139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019514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00127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283141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0398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63930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01490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23902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45380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8182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871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47510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746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17222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18648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51158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713946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20262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10121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79217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941545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3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86201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1130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69309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2910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10612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22330-809B-4186-A868-950CAE1BB6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0757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B282-1BCF-4332-BF72-EE39433372A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6590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7D7F-64FF-49BF-BDBA-CB2E6DD4799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3975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71DA-D524-4D05-8DBA-867ED6D6ECA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9689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FE3D-4DE4-4413-8A3F-6060B1743E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2398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687F-2D3A-4774-9C66-AAF0847C64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35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70310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5D90-0406-473F-96DD-7B590B61EC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72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2CC6-BFDE-47BA-BF86-EDCD14EB18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74082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BAE5-C0F7-43D6-A7A9-CA890C7D3B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5933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C486-5F22-4081-9905-894F7F57B2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5160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F491-2577-4B28-A768-BD6BD6386AE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1197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69" y="205263"/>
            <a:ext cx="8232188" cy="8588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69" y="1203762"/>
            <a:ext cx="8232188" cy="29838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646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59" y="142919"/>
            <a:ext cx="8232458" cy="43709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359" y="4686160"/>
            <a:ext cx="2134341" cy="357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5285" y="4686160"/>
            <a:ext cx="2896605" cy="357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5475" y="4686160"/>
            <a:ext cx="2134341" cy="35729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a typeface="SimSun" pitchFamily="2" charset="-122"/>
              </a:defRPr>
            </a:lvl1pPr>
          </a:lstStyle>
          <a:p>
            <a:pPr>
              <a:defRPr/>
            </a:pPr>
            <a:fld id="{56C73F34-F6C1-4B8E-A302-C10DF7E4A1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045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5688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622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498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413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023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594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5362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8203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2056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9226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7471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060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8931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2019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3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5178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3518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368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2484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0111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6720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4335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61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8132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905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57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041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572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8765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1978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256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2473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8041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1265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9940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5892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44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3220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33791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004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0452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8028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024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139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4674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08040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0073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966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59042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04318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0256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810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58803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8865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27894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3594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7824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437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328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6077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62241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464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77871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62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2915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2540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4612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7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2601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890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554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39545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33065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522720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059870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126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255141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87879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43022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1153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397" y="841375"/>
            <a:ext cx="6860381" cy="17922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397" y="2701926"/>
            <a:ext cx="6860381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801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36719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35839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05" y="1282700"/>
            <a:ext cx="7889438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105" y="3443289"/>
            <a:ext cx="7889438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42778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868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814" y="1370013"/>
            <a:ext cx="3868493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0258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457" y="1260476"/>
            <a:ext cx="3870080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57" y="1879600"/>
            <a:ext cx="3870080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0757" y="1260476"/>
            <a:ext cx="388913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0757" y="1879600"/>
            <a:ext cx="388913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2418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388415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488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66516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57" y="342900"/>
            <a:ext cx="2950599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9138" y="741363"/>
            <a:ext cx="4630757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457" y="1543051"/>
            <a:ext cx="2950599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08550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69" y="274639"/>
            <a:ext cx="7889438" cy="9937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1370013"/>
            <a:ext cx="7889438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7373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5947" y="274639"/>
            <a:ext cx="1972360" cy="43592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869" y="274639"/>
            <a:ext cx="5764626" cy="4359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536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xmlns="" id="{ABB4774B-BBF2-4AE7-8272-374E52523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5" y="0"/>
            <a:ext cx="5582000" cy="5143500"/>
          </a:xfrm>
          <a:prstGeom prst="rect">
            <a:avLst/>
          </a:prstGeom>
          <a:solidFill>
            <a:srgbClr val="4BACC6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xmlns="" id="{310A445E-917A-40CC-B46A-FF3EB6E46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9" y="4767264"/>
            <a:ext cx="2127989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xmlns="" id="{C78ECD48-1969-4981-A4A9-BB81BFE03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285" y="4767264"/>
            <a:ext cx="289660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FEAF7DE-B268-4372-9941-64A3031FC9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5476" y="4767263"/>
            <a:ext cx="2126401" cy="266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C64B93B1-2671-456D-BB83-AB36659250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xmlns="" id="{A84B115E-BBDD-43C3-9917-8532CC9D7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7175" cy="5143500"/>
          </a:xfrm>
          <a:prstGeom prst="rect">
            <a:avLst/>
          </a:prstGeom>
          <a:solidFill>
            <a:srgbClr val="4BACC6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4044D85B-DE23-4A70-8084-F263498B2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7175" cy="1131888"/>
          </a:xfrm>
          <a:prstGeom prst="rect">
            <a:avLst/>
          </a:prstGeom>
          <a:solidFill>
            <a:srgbClr val="027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">
            <a:extLst>
              <a:ext uri="{FF2B5EF4-FFF2-40B4-BE49-F238E27FC236}">
                <a16:creationId xmlns:a16="http://schemas.microsoft.com/office/drawing/2014/main" xmlns="" id="{F919B7BE-FAC8-4D59-89D4-E671A3B0D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588"/>
            <a:ext cx="8764455" cy="5141912"/>
          </a:xfrm>
          <a:custGeom>
            <a:avLst/>
            <a:gdLst>
              <a:gd name="T0" fmla="*/ 241 w 11682484"/>
              <a:gd name="T1" fmla="*/ 0 h 6855404"/>
              <a:gd name="T2" fmla="*/ 2821 w 11682484"/>
              <a:gd name="T3" fmla="*/ 2409 h 6855404"/>
              <a:gd name="T4" fmla="*/ 20817 w 11682484"/>
              <a:gd name="T5" fmla="*/ 7351 h 6855404"/>
              <a:gd name="T6" fmla="*/ 20817 w 11682484"/>
              <a:gd name="T7" fmla="*/ 12247 h 6855404"/>
              <a:gd name="T8" fmla="*/ 17297 w 11682484"/>
              <a:gd name="T9" fmla="*/ 12247 h 6855404"/>
              <a:gd name="T10" fmla="*/ 17053 w 11682484"/>
              <a:gd name="T11" fmla="*/ 11942 h 6855404"/>
              <a:gd name="T12" fmla="*/ 9975 w 11682484"/>
              <a:gd name="T13" fmla="*/ 6594 h 6855404"/>
              <a:gd name="T14" fmla="*/ 5028 w 11682484"/>
              <a:gd name="T15" fmla="*/ 6429 h 6855404"/>
              <a:gd name="T16" fmla="*/ 113 w 11682484"/>
              <a:gd name="T17" fmla="*/ 11795 h 6855404"/>
              <a:gd name="T18" fmla="*/ 6 w 11682484"/>
              <a:gd name="T19" fmla="*/ 12247 h 6855404"/>
              <a:gd name="T20" fmla="*/ 0 w 11682484"/>
              <a:gd name="T21" fmla="*/ 12247 h 6855404"/>
              <a:gd name="T22" fmla="*/ 0 w 11682484"/>
              <a:gd name="T23" fmla="*/ 10233 h 6855404"/>
              <a:gd name="T24" fmla="*/ 0 w 11682484"/>
              <a:gd name="T25" fmla="*/ 3515 h 6855404"/>
              <a:gd name="T26" fmla="*/ 0 w 11682484"/>
              <a:gd name="T27" fmla="*/ 1474 h 6855404"/>
              <a:gd name="T28" fmla="*/ 1 w 11682484"/>
              <a:gd name="T29" fmla="*/ 1474 h 6855404"/>
              <a:gd name="T30" fmla="*/ 1 w 11682484"/>
              <a:gd name="T31" fmla="*/ 857 h 6855404"/>
              <a:gd name="T32" fmla="*/ 1 w 11682484"/>
              <a:gd name="T33" fmla="*/ 619 h 6855404"/>
              <a:gd name="T34" fmla="*/ 1 w 11682484"/>
              <a:gd name="T35" fmla="*/ 619 h 6855404"/>
              <a:gd name="T36" fmla="*/ 1 w 11682484"/>
              <a:gd name="T37" fmla="*/ 2 h 6855404"/>
              <a:gd name="T38" fmla="*/ 226 w 11682484"/>
              <a:gd name="T39" fmla="*/ 2 h 68554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lnTo>
                  <a:pt x="135716" y="0"/>
                </a:lnTo>
                <a:close/>
              </a:path>
            </a:pathLst>
          </a:custGeom>
          <a:solidFill>
            <a:srgbClr val="027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xmlns="" id="{BA433FCA-4036-44E3-9D9E-A8AB87D3AD1E}"/>
              </a:ext>
            </a:extLst>
          </p:cNvPr>
          <p:cNvSpPr>
            <a:spLocks noChangeArrowheads="1"/>
          </p:cNvSpPr>
          <p:nvPr/>
        </p:nvSpPr>
        <p:spPr bwMode="auto">
          <a:xfrm rot="240000">
            <a:off x="-6352" y="76200"/>
            <a:ext cx="9059833" cy="1538288"/>
          </a:xfrm>
          <a:custGeom>
            <a:avLst/>
            <a:gdLst>
              <a:gd name="T0" fmla="*/ 1 w 12075996"/>
              <a:gd name="T1" fmla="*/ 469 h 2051564"/>
              <a:gd name="T2" fmla="*/ 7563 w 12075996"/>
              <a:gd name="T3" fmla="*/ 0 h 2051564"/>
              <a:gd name="T4" fmla="*/ 8032 w 12075996"/>
              <a:gd name="T5" fmla="*/ 186 h 2051564"/>
              <a:gd name="T6" fmla="*/ 13834 w 12075996"/>
              <a:gd name="T7" fmla="*/ 2572 h 2051564"/>
              <a:gd name="T8" fmla="*/ 21433 w 12075996"/>
              <a:gd name="T9" fmla="*/ 322 h 2051564"/>
              <a:gd name="T10" fmla="*/ 21526 w 12075996"/>
              <a:gd name="T11" fmla="*/ 68 h 2051564"/>
              <a:gd name="T12" fmla="*/ 21526 w 12075996"/>
              <a:gd name="T13" fmla="*/ 88 h 2051564"/>
              <a:gd name="T14" fmla="*/ 21453 w 12075996"/>
              <a:gd name="T15" fmla="*/ 340 h 2051564"/>
              <a:gd name="T16" fmla="*/ 14028 w 12075996"/>
              <a:gd name="T17" fmla="*/ 3109 h 2051564"/>
              <a:gd name="T18" fmla="*/ 5768 w 12075996"/>
              <a:gd name="T19" fmla="*/ 430 h 2051564"/>
              <a:gd name="T20" fmla="*/ 2778 w 12075996"/>
              <a:gd name="T21" fmla="*/ 601 h 2051564"/>
              <a:gd name="T22" fmla="*/ 1 w 12075996"/>
              <a:gd name="T23" fmla="*/ 799 h 2051564"/>
              <a:gd name="T24" fmla="*/ 1 w 12075996"/>
              <a:gd name="T25" fmla="*/ 816 h 2051564"/>
              <a:gd name="T26" fmla="*/ 0 w 12075996"/>
              <a:gd name="T27" fmla="*/ 815 h 2051564"/>
              <a:gd name="T28" fmla="*/ 0 w 12075996"/>
              <a:gd name="T29" fmla="*/ 762 h 2051564"/>
              <a:gd name="T30" fmla="*/ 1 w 12075996"/>
              <a:gd name="T31" fmla="*/ 762 h 20515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lnTo>
                  <a:pt x="1" y="264203"/>
                </a:lnTo>
                <a:close/>
              </a:path>
            </a:pathLst>
          </a:custGeom>
          <a:solidFill>
            <a:srgbClr val="027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xmlns="" id="{FC78E96F-BFD6-4216-8D6C-E601DCF8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7175" cy="5143500"/>
          </a:xfrm>
          <a:custGeom>
            <a:avLst/>
            <a:gdLst>
              <a:gd name="T0" fmla="*/ 6605 w 12192002"/>
              <a:gd name="T1" fmla="*/ 2 h 6847230"/>
              <a:gd name="T2" fmla="*/ 13708 w 12192002"/>
              <a:gd name="T3" fmla="*/ 86 h 6847230"/>
              <a:gd name="T4" fmla="*/ 32814 w 12192002"/>
              <a:gd name="T5" fmla="*/ 8046 h 6847230"/>
              <a:gd name="T6" fmla="*/ 51550 w 12192002"/>
              <a:gd name="T7" fmla="*/ 14 h 6847230"/>
              <a:gd name="T8" fmla="*/ 51550 w 12192002"/>
              <a:gd name="T9" fmla="*/ 4983 h 6847230"/>
              <a:gd name="T10" fmla="*/ 51550 w 12192002"/>
              <a:gd name="T11" fmla="*/ 29829 h 6847230"/>
              <a:gd name="T12" fmla="*/ 42835 w 12192002"/>
              <a:gd name="T13" fmla="*/ 29829 h 6847230"/>
              <a:gd name="T14" fmla="*/ 42229 w 12192002"/>
              <a:gd name="T15" fmla="*/ 29088 h 6847230"/>
              <a:gd name="T16" fmla="*/ 24702 w 12192002"/>
              <a:gd name="T17" fmla="*/ 16066 h 6847230"/>
              <a:gd name="T18" fmla="*/ 12451 w 12192002"/>
              <a:gd name="T19" fmla="*/ 15666 h 6847230"/>
              <a:gd name="T20" fmla="*/ 281 w 12192002"/>
              <a:gd name="T21" fmla="*/ 28730 h 6847230"/>
              <a:gd name="T22" fmla="*/ 16 w 12192002"/>
              <a:gd name="T23" fmla="*/ 29829 h 6847230"/>
              <a:gd name="T24" fmla="*/ 0 w 12192002"/>
              <a:gd name="T25" fmla="*/ 29829 h 6847230"/>
              <a:gd name="T26" fmla="*/ 0 w 12192002"/>
              <a:gd name="T27" fmla="*/ 24926 h 6847230"/>
              <a:gd name="T28" fmla="*/ 0 w 12192002"/>
              <a:gd name="T29" fmla="*/ 8569 h 6847230"/>
              <a:gd name="T30" fmla="*/ 0 w 12192002"/>
              <a:gd name="T31" fmla="*/ 3600 h 6847230"/>
              <a:gd name="T32" fmla="*/ 1 w 12192002"/>
              <a:gd name="T33" fmla="*/ 3600 h 6847230"/>
              <a:gd name="T34" fmla="*/ 1 w 12192002"/>
              <a:gd name="T35" fmla="*/ 2096 h 6847230"/>
              <a:gd name="T36" fmla="*/ 1 w 12192002"/>
              <a:gd name="T37" fmla="*/ 1518 h 6847230"/>
              <a:gd name="T38" fmla="*/ 1 w 12192002"/>
              <a:gd name="T39" fmla="*/ 1518 h 6847230"/>
              <a:gd name="T40" fmla="*/ 1 w 12192002"/>
              <a:gd name="T41" fmla="*/ 14 h 6847230"/>
              <a:gd name="T42" fmla="*/ 6605 w 12192002"/>
              <a:gd name="T43" fmla="*/ 2 h 68472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rgbClr val="027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xmlns="" id="{72C778A5-0D81-48E6-8DC5-240ED894B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65" y="0"/>
            <a:ext cx="1338728" cy="5143500"/>
          </a:xfrm>
          <a:custGeom>
            <a:avLst/>
            <a:gdLst>
              <a:gd name="T0" fmla="*/ 6448 w 1784313"/>
              <a:gd name="T1" fmla="*/ 49820 h 6858000"/>
              <a:gd name="T2" fmla="*/ 1792 w 1784313"/>
              <a:gd name="T3" fmla="*/ 51551 h 6858000"/>
              <a:gd name="T4" fmla="*/ 2194 w 1784313"/>
              <a:gd name="T5" fmla="*/ 41449 h 6858000"/>
              <a:gd name="T6" fmla="*/ 3425 w 1784313"/>
              <a:gd name="T7" fmla="*/ 43748 h 6858000"/>
              <a:gd name="T8" fmla="*/ 10715 w 1784313"/>
              <a:gd name="T9" fmla="*/ 42572 h 6858000"/>
              <a:gd name="T10" fmla="*/ 3090 w 1784313"/>
              <a:gd name="T11" fmla="*/ 38173 h 6858000"/>
              <a:gd name="T12" fmla="*/ 2114 w 1784313"/>
              <a:gd name="T13" fmla="*/ 40459 h 6858000"/>
              <a:gd name="T14" fmla="*/ 10568 w 1784313"/>
              <a:gd name="T15" fmla="*/ 38961 h 6858000"/>
              <a:gd name="T16" fmla="*/ 3278 w 1784313"/>
              <a:gd name="T17" fmla="*/ 26592 h 6858000"/>
              <a:gd name="T18" fmla="*/ 4187 w 1784313"/>
              <a:gd name="T19" fmla="*/ 28758 h 6858000"/>
              <a:gd name="T20" fmla="*/ 10301 w 1784313"/>
              <a:gd name="T21" fmla="*/ 28584 h 6858000"/>
              <a:gd name="T22" fmla="*/ 10769 w 1784313"/>
              <a:gd name="T23" fmla="*/ 27635 h 6858000"/>
              <a:gd name="T24" fmla="*/ 7638 w 1784313"/>
              <a:gd name="T25" fmla="*/ 26592 h 6858000"/>
              <a:gd name="T26" fmla="*/ 3491 w 1784313"/>
              <a:gd name="T27" fmla="*/ 24011 h 6858000"/>
              <a:gd name="T28" fmla="*/ 7638 w 1784313"/>
              <a:gd name="T29" fmla="*/ 25643 h 6858000"/>
              <a:gd name="T30" fmla="*/ 11090 w 1784313"/>
              <a:gd name="T31" fmla="*/ 25348 h 6858000"/>
              <a:gd name="T32" fmla="*/ 10461 w 1784313"/>
              <a:gd name="T33" fmla="*/ 23462 h 6858000"/>
              <a:gd name="T34" fmla="*/ 3746 w 1784313"/>
              <a:gd name="T35" fmla="*/ 13486 h 6858000"/>
              <a:gd name="T36" fmla="*/ 10488 w 1784313"/>
              <a:gd name="T37" fmla="*/ 14450 h 6858000"/>
              <a:gd name="T38" fmla="*/ 11264 w 1784313"/>
              <a:gd name="T39" fmla="*/ 12284 h 6858000"/>
              <a:gd name="T40" fmla="*/ 3906 w 1784313"/>
              <a:gd name="T41" fmla="*/ 9729 h 6858000"/>
              <a:gd name="T42" fmla="*/ 11304 w 1784313"/>
              <a:gd name="T43" fmla="*/ 11333 h 6858000"/>
              <a:gd name="T44" fmla="*/ 10568 w 1784313"/>
              <a:gd name="T45" fmla="*/ 9155 h 6858000"/>
              <a:gd name="T46" fmla="*/ 11487 w 1784313"/>
              <a:gd name="T47" fmla="*/ 0 h 6858000"/>
              <a:gd name="T48" fmla="*/ 8642 w 1784313"/>
              <a:gd name="T49" fmla="*/ 3671 h 6858000"/>
              <a:gd name="T50" fmla="*/ 7197 w 1784313"/>
              <a:gd name="T51" fmla="*/ 5316 h 6858000"/>
              <a:gd name="T52" fmla="*/ 4816 w 1784313"/>
              <a:gd name="T53" fmla="*/ 8258 h 6858000"/>
              <a:gd name="T54" fmla="*/ 8039 w 1784313"/>
              <a:gd name="T55" fmla="*/ 5035 h 6858000"/>
              <a:gd name="T56" fmla="*/ 9311 w 1784313"/>
              <a:gd name="T57" fmla="*/ 18755 h 6858000"/>
              <a:gd name="T58" fmla="*/ 9845 w 1784313"/>
              <a:gd name="T59" fmla="*/ 15413 h 6858000"/>
              <a:gd name="T60" fmla="*/ 7250 w 1784313"/>
              <a:gd name="T61" fmla="*/ 17633 h 6858000"/>
              <a:gd name="T62" fmla="*/ 8976 w 1784313"/>
              <a:gd name="T63" fmla="*/ 19023 h 6858000"/>
              <a:gd name="T64" fmla="*/ 12922 w 1784313"/>
              <a:gd name="T65" fmla="*/ 23957 h 6858000"/>
              <a:gd name="T66" fmla="*/ 12735 w 1784313"/>
              <a:gd name="T67" fmla="*/ 28237 h 6858000"/>
              <a:gd name="T68" fmla="*/ 8508 w 1784313"/>
              <a:gd name="T69" fmla="*/ 33318 h 6858000"/>
              <a:gd name="T70" fmla="*/ 6782 w 1784313"/>
              <a:gd name="T71" fmla="*/ 34709 h 6858000"/>
              <a:gd name="T72" fmla="*/ 3946 w 1784313"/>
              <a:gd name="T73" fmla="*/ 37183 h 6858000"/>
              <a:gd name="T74" fmla="*/ 7370 w 1784313"/>
              <a:gd name="T75" fmla="*/ 34816 h 6858000"/>
              <a:gd name="T76" fmla="*/ 8642 w 1784313"/>
              <a:gd name="T77" fmla="*/ 47975 h 6858000"/>
              <a:gd name="T78" fmla="*/ 9150 w 1784313"/>
              <a:gd name="T79" fmla="*/ 44752 h 6858000"/>
              <a:gd name="T80" fmla="*/ 6608 w 1784313"/>
              <a:gd name="T81" fmla="*/ 46838 h 6858000"/>
              <a:gd name="T82" fmla="*/ 8307 w 1784313"/>
              <a:gd name="T83" fmla="*/ 48255 h 6858000"/>
              <a:gd name="T84" fmla="*/ 10954 w 1784313"/>
              <a:gd name="T85" fmla="*/ 50597 h 6858000"/>
              <a:gd name="T86" fmla="*/ 8349 w 1784313"/>
              <a:gd name="T87" fmla="*/ 50879 h 6858000"/>
              <a:gd name="T88" fmla="*/ 6755 w 1784313"/>
              <a:gd name="T89" fmla="*/ 49526 h 6858000"/>
              <a:gd name="T90" fmla="*/ 5057 w 1784313"/>
              <a:gd name="T91" fmla="*/ 48122 h 6858000"/>
              <a:gd name="T92" fmla="*/ 5057 w 1784313"/>
              <a:gd name="T93" fmla="*/ 33545 h 6858000"/>
              <a:gd name="T94" fmla="*/ 5658 w 1784313"/>
              <a:gd name="T95" fmla="*/ 33051 h 6858000"/>
              <a:gd name="T96" fmla="*/ 7264 w 1784313"/>
              <a:gd name="T97" fmla="*/ 31754 h 6858000"/>
              <a:gd name="T98" fmla="*/ 6635 w 1784313"/>
              <a:gd name="T99" fmla="*/ 31727 h 6858000"/>
              <a:gd name="T100" fmla="*/ 1044 w 1784313"/>
              <a:gd name="T101" fmla="*/ 25308 h 6858000"/>
              <a:gd name="T102" fmla="*/ 7049 w 1784313"/>
              <a:gd name="T103" fmla="*/ 20480 h 6858000"/>
              <a:gd name="T104" fmla="*/ 7746 w 1784313"/>
              <a:gd name="T105" fmla="*/ 20495 h 6858000"/>
              <a:gd name="T106" fmla="*/ 6716 w 1784313"/>
              <a:gd name="T107" fmla="*/ 19665 h 6858000"/>
              <a:gd name="T108" fmla="*/ 5512 w 1784313"/>
              <a:gd name="T109" fmla="*/ 18689 h 6858000"/>
              <a:gd name="T110" fmla="*/ 5645 w 1784313"/>
              <a:gd name="T111" fmla="*/ 4032 h 6858000"/>
              <a:gd name="T112" fmla="*/ 7089 w 1784313"/>
              <a:gd name="T113" fmla="*/ 2387 h 6858000"/>
              <a:gd name="T114" fmla="*/ 8586 w 1784313"/>
              <a:gd name="T115" fmla="*/ 571 h 6858000"/>
              <a:gd name="T116" fmla="*/ 4610 w 1784313"/>
              <a:gd name="T117" fmla="*/ 0 h 6858000"/>
              <a:gd name="T118" fmla="*/ 5672 w 1784313"/>
              <a:gd name="T119" fmla="*/ 3338 h 6858000"/>
              <a:gd name="T120" fmla="*/ 2205 w 1784313"/>
              <a:gd name="T121" fmla="*/ 0 h 6858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lnTo>
                  <a:pt x="291752" y="5513960"/>
                </a:ln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lnTo>
                  <a:pt x="410943" y="5078112"/>
                </a:ln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lnTo>
                  <a:pt x="435849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lnTo>
                  <a:pt x="508787" y="3121236"/>
                </a:ln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lnTo>
                  <a:pt x="458976" y="1634012"/>
                </a:ln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lnTo>
                  <a:pt x="560377" y="1217731"/>
                </a:ln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lnTo>
                  <a:pt x="1196463" y="0"/>
                </a:ln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lnTo>
                  <a:pt x="293257" y="0"/>
                </a:lnTo>
                <a:close/>
              </a:path>
            </a:pathLst>
          </a:custGeom>
          <a:solidFill>
            <a:srgbClr val="4BACC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">
            <a:extLst>
              <a:ext uri="{FF2B5EF4-FFF2-40B4-BE49-F238E27FC236}">
                <a16:creationId xmlns:a16="http://schemas.microsoft.com/office/drawing/2014/main" xmlns="" id="{9719FEAE-285D-4FA6-AFC9-66016E304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735014"/>
            <a:ext cx="792438" cy="1587"/>
          </a:xfrm>
          <a:prstGeom prst="line">
            <a:avLst/>
          </a:prstGeom>
          <a:noFill/>
          <a:ln w="38160" cap="sq">
            <a:solidFill>
              <a:srgbClr val="46AAC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1" name="Line 2">
            <a:extLst>
              <a:ext uri="{FF2B5EF4-FFF2-40B4-BE49-F238E27FC236}">
                <a16:creationId xmlns:a16="http://schemas.microsoft.com/office/drawing/2014/main" xmlns="" id="{72937F4E-2655-4E6C-ACC5-F8AD9FB1A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39" y="735014"/>
            <a:ext cx="8354737" cy="1587"/>
          </a:xfrm>
          <a:prstGeom prst="line">
            <a:avLst/>
          </a:prstGeom>
          <a:noFill/>
          <a:ln w="38160" cap="sq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43040F09-5194-4B4E-B4E5-037975FE5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4"/>
            <a:ext cx="9147175" cy="141287"/>
          </a:xfrm>
          <a:prstGeom prst="rect">
            <a:avLst/>
          </a:prstGeom>
          <a:gradFill rotWithShape="0">
            <a:gsLst>
              <a:gs pos="0">
                <a:srgbClr val="00455C"/>
              </a:gs>
              <a:gs pos="100000">
                <a:srgbClr val="007CA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3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xmlns="" id="{9FDD4CDD-81CF-4D29-A492-D70D0FE8B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5" y="0"/>
            <a:ext cx="5582000" cy="5143500"/>
          </a:xfrm>
          <a:prstGeom prst="rect">
            <a:avLst/>
          </a:prstGeom>
          <a:solidFill>
            <a:srgbClr val="02769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xmlns="" id="{E39AAE07-AF31-4DF2-BB34-0D413B975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7175" cy="5143500"/>
          </a:xfrm>
          <a:prstGeom prst="rect">
            <a:avLst/>
          </a:prstGeom>
          <a:solidFill>
            <a:srgbClr val="4BACC6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455DDD47-4A7A-4FDD-8411-833093E91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7175" cy="1131888"/>
          </a:xfrm>
          <a:prstGeom prst="rect">
            <a:avLst/>
          </a:prstGeom>
          <a:solidFill>
            <a:srgbClr val="027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FD494D36-4492-4D27-9B77-3BD796854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7175" cy="1131888"/>
          </a:xfrm>
          <a:prstGeom prst="rect">
            <a:avLst/>
          </a:prstGeom>
          <a:solidFill>
            <a:srgbClr val="027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xmlns="" id="{3AF0780C-E172-46A9-8773-901803E1B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7175" cy="1131888"/>
          </a:xfrm>
          <a:prstGeom prst="rect">
            <a:avLst/>
          </a:prstGeom>
          <a:solidFill>
            <a:srgbClr val="027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8BEA952E-FB3A-469A-AC5F-E642284A4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94" y="1528763"/>
            <a:ext cx="1966007" cy="1471612"/>
          </a:xfrm>
          <a:prstGeom prst="rect">
            <a:avLst/>
          </a:prstGeom>
          <a:noFill/>
          <a:ln w="19080" cap="sq">
            <a:solidFill>
              <a:srgbClr val="027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F4BA5B97-E68E-4751-B0CC-05D69617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0413" y="1528763"/>
            <a:ext cx="1966007" cy="1471612"/>
          </a:xfrm>
          <a:prstGeom prst="rect">
            <a:avLst/>
          </a:prstGeom>
          <a:noFill/>
          <a:ln w="19080" cap="sq">
            <a:solidFill>
              <a:srgbClr val="027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xmlns="" id="{C90B911A-3C95-4741-84DD-B8EF85E9E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732" y="3203576"/>
            <a:ext cx="1966007" cy="1471613"/>
          </a:xfrm>
          <a:prstGeom prst="rect">
            <a:avLst/>
          </a:prstGeom>
          <a:noFill/>
          <a:ln w="19080" cap="sq">
            <a:solidFill>
              <a:srgbClr val="027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xmlns="" id="{EDB86473-E8BE-4294-B5D1-EB9973996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84" y="3203576"/>
            <a:ext cx="1966007" cy="1471613"/>
          </a:xfrm>
          <a:prstGeom prst="rect">
            <a:avLst/>
          </a:prstGeom>
          <a:noFill/>
          <a:ln w="19080" cap="sq">
            <a:solidFill>
              <a:srgbClr val="027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xmlns="" id="{FD0BBB77-B97F-462F-82FE-17EC6E462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233" y="1851026"/>
            <a:ext cx="2988712" cy="3292475"/>
          </a:xfrm>
          <a:prstGeom prst="rect">
            <a:avLst/>
          </a:prstGeom>
          <a:solidFill>
            <a:srgbClr val="027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xmlns="" id="{EAF55B29-D7AF-4E80-AD7E-3F04C374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21" y="1327150"/>
            <a:ext cx="316975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244D5811-03B9-47B4-BE14-E9509C54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7650"/>
            <a:ext cx="9147175" cy="2355850"/>
          </a:xfrm>
          <a:prstGeom prst="rect">
            <a:avLst/>
          </a:prstGeom>
          <a:solidFill>
            <a:srgbClr val="027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xmlns="" id="{A526960F-DCAA-45E1-8506-E9DB59F8E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38" y="1095376"/>
            <a:ext cx="60139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>
            <a:extLst>
              <a:ext uri="{FF2B5EF4-FFF2-40B4-BE49-F238E27FC236}">
                <a16:creationId xmlns:a16="http://schemas.microsoft.com/office/drawing/2014/main" xmlns="" id="{54086239-6AA3-4E9B-9EE5-64AC29751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36" y="1131888"/>
            <a:ext cx="2850551" cy="3649662"/>
          </a:xfrm>
          <a:prstGeom prst="roundRect">
            <a:avLst>
              <a:gd name="adj" fmla="val 3968"/>
            </a:avLst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43" name="AutoShape 2">
            <a:extLst>
              <a:ext uri="{FF2B5EF4-FFF2-40B4-BE49-F238E27FC236}">
                <a16:creationId xmlns:a16="http://schemas.microsoft.com/office/drawing/2014/main" xmlns="" id="{207FDBC3-FB2F-4982-A6F6-EE5AA8A8A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98" y="1347789"/>
            <a:ext cx="107987" cy="3240087"/>
          </a:xfrm>
          <a:prstGeom prst="roundRect">
            <a:avLst>
              <a:gd name="adj" fmla="val 50000"/>
            </a:avLst>
          </a:prstGeom>
          <a:solidFill>
            <a:srgbClr val="FFFFFF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44" name="Freeform 3">
            <a:extLst>
              <a:ext uri="{FF2B5EF4-FFF2-40B4-BE49-F238E27FC236}">
                <a16:creationId xmlns:a16="http://schemas.microsoft.com/office/drawing/2014/main" xmlns="" id="{0C719726-12D7-4E44-9CAF-46E446B90C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94170" y="1237369"/>
            <a:ext cx="501650" cy="503412"/>
          </a:xfrm>
          <a:custGeom>
            <a:avLst/>
            <a:gdLst>
              <a:gd name="T0" fmla="*/ 0 w 501650"/>
              <a:gd name="T1" fmla="*/ 0 h 503237"/>
              <a:gd name="T2" fmla="*/ 501650 w 501650"/>
              <a:gd name="T3" fmla="*/ 0 h 503237"/>
              <a:gd name="T4" fmla="*/ 382994 w 501650"/>
              <a:gd name="T5" fmla="*/ 119032 h 503237"/>
              <a:gd name="T6" fmla="*/ 123617 w 501650"/>
              <a:gd name="T7" fmla="*/ 119032 h 503237"/>
              <a:gd name="T8" fmla="*/ 123617 w 501650"/>
              <a:gd name="T9" fmla="*/ 379229 h 503237"/>
              <a:gd name="T10" fmla="*/ 0 w 501650"/>
              <a:gd name="T11" fmla="*/ 503237 h 503237"/>
              <a:gd name="T12" fmla="*/ 0 w 501650"/>
              <a:gd name="T13" fmla="*/ 0 h 5032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1650" h="503237">
                <a:moveTo>
                  <a:pt x="0" y="0"/>
                </a:moveTo>
                <a:lnTo>
                  <a:pt x="501650" y="0"/>
                </a:lnTo>
                <a:lnTo>
                  <a:pt x="382994" y="119032"/>
                </a:lnTo>
                <a:lnTo>
                  <a:pt x="123617" y="119032"/>
                </a:lnTo>
                <a:lnTo>
                  <a:pt x="123617" y="379229"/>
                </a:lnTo>
                <a:lnTo>
                  <a:pt x="0" y="503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Arial Unicode MS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Arial Unicode MS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Arial Unicode MS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Arial Unicode MS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Arial Unicode MS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5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315" y="916360"/>
            <a:ext cx="4879983" cy="344954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099" y="3998317"/>
            <a:ext cx="3025411" cy="120575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200" b="1" i="1" dirty="0"/>
              <a:t>Алагулов Алексей Александрович</a:t>
            </a:r>
          </a:p>
          <a:p>
            <a:pPr algn="l">
              <a:lnSpc>
                <a:spcPct val="100000"/>
              </a:lnSpc>
            </a:pPr>
            <a:r>
              <a:rPr lang="ru-RU" sz="1200" i="1" dirty="0"/>
              <a:t>Главный врач РКБ Каткова</a:t>
            </a:r>
          </a:p>
          <a:p>
            <a:pPr algn="l">
              <a:lnSpc>
                <a:spcPct val="100000"/>
              </a:lnSpc>
            </a:pPr>
            <a:r>
              <a:rPr lang="ru-RU" sz="1200" i="1" dirty="0"/>
              <a:t>ГВС хирург МЗ РМ, КМН</a:t>
            </a:r>
          </a:p>
          <a:p>
            <a:pPr>
              <a:lnSpc>
                <a:spcPct val="100000"/>
              </a:lnSpc>
            </a:pPr>
            <a:r>
              <a:rPr lang="ru-RU" sz="1200" b="1" dirty="0"/>
              <a:t> </a:t>
            </a:r>
          </a:p>
          <a:p>
            <a:pPr>
              <a:lnSpc>
                <a:spcPct val="90000"/>
              </a:lnSpc>
            </a:pPr>
            <a:endParaRPr lang="ru-RU" sz="15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96B099-F60B-4862-856E-87E3D5B1E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86" y="3998318"/>
            <a:ext cx="920476" cy="9210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252852-69C0-4D19-807A-E25289F5D1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4"/>
          <a:stretch/>
        </p:blipFill>
        <p:spPr>
          <a:xfrm>
            <a:off x="7977018" y="3998317"/>
            <a:ext cx="1022373" cy="981445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983F25AC-6BD2-4CF4-AFD3-78B00D7F1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9" y="90811"/>
            <a:ext cx="9147174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Итоги работы хирургической службы Республики Мордовия в 2024 году. Задачи перед службой на 2025 год. </a:t>
            </a:r>
          </a:p>
        </p:txBody>
      </p:sp>
    </p:spTree>
    <p:extLst>
      <p:ext uri="{BB962C8B-B14F-4D97-AF65-F5344CB8AC3E}">
        <p14:creationId xmlns:p14="http://schemas.microsoft.com/office/powerpoint/2010/main" val="20712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4"/>
    </mc:Choice>
    <mc:Fallback xmlns="">
      <p:transition spd="slow" advTm="9194"/>
    </mc:Fallback>
  </mc:AlternateContent>
  <p:extLst>
    <p:ext uri="{E180D4A7-C9FB-4DFB-919C-405C955672EB}">
      <p14:showEvtLst xmlns:p14="http://schemas.microsoft.com/office/powerpoint/2010/main">
        <p14:playEvt time="147" objId="8"/>
        <p14:stopEvt time="2079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DD919B5E-3CC4-4E26-B3D3-36D385494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19" y="0"/>
            <a:ext cx="7344816" cy="10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Методология расчета рейтинга субъекта РФ, характеризующего уровень оказания помощи взрослому населению по хирургии</a:t>
            </a:r>
            <a:endParaRPr lang="ru-RU" altLang="ru-RU" sz="2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59" y="1062509"/>
            <a:ext cx="3080701" cy="396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Главный врач\Desktop\PHOTO-2024-05-03-14-07-27.jpg">
            <a:extLst>
              <a:ext uri="{FF2B5EF4-FFF2-40B4-BE49-F238E27FC236}">
                <a16:creationId xmlns:a16="http://schemas.microsoft.com/office/drawing/2014/main" xmlns="" id="{7A690B8B-80DD-4367-802F-93BB24EDE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5" y="0"/>
            <a:ext cx="1431220" cy="1011693"/>
          </a:xfrm>
          <a:prstGeom prst="rect">
            <a:avLst/>
          </a:prstGeom>
          <a:noFill/>
        </p:spPr>
      </p:pic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xmlns="" id="{C2F2ED59-3927-4A48-9DB1-800AEF89E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41988"/>
              </p:ext>
            </p:extLst>
          </p:nvPr>
        </p:nvGraphicFramePr>
        <p:xfrm>
          <a:off x="3349451" y="1060376"/>
          <a:ext cx="5184574" cy="17281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8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3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3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3144">
                  <a:extLst>
                    <a:ext uri="{9D8B030D-6E8A-4147-A177-3AD203B41FA5}">
                      <a16:colId xmlns:a16="http://schemas.microsoft.com/office/drawing/2014/main" xmlns="" val="1059013738"/>
                    </a:ext>
                  </a:extLst>
                </a:gridCol>
                <a:gridCol w="883144">
                  <a:extLst>
                    <a:ext uri="{9D8B030D-6E8A-4147-A177-3AD203B41FA5}">
                      <a16:colId xmlns:a16="http://schemas.microsoft.com/office/drawing/2014/main" xmlns="" val="2886502778"/>
                    </a:ext>
                  </a:extLst>
                </a:gridCol>
                <a:gridCol w="883144">
                  <a:extLst>
                    <a:ext uri="{9D8B030D-6E8A-4147-A177-3AD203B41FA5}">
                      <a16:colId xmlns:a16="http://schemas.microsoft.com/office/drawing/2014/main" xmlns="" val="612663989"/>
                    </a:ext>
                  </a:extLst>
                </a:gridCol>
              </a:tblGrid>
              <a:tr h="93101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2019 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2020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2023 год</a:t>
                      </a: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2024 год</a:t>
                      </a:r>
                    </a:p>
                  </a:txBody>
                  <a:tcPr marL="90000" marR="90000" marT="19699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1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73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83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84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60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33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27</a:t>
                      </a:r>
                    </a:p>
                  </a:txBody>
                  <a:tcPr marL="90000" marR="90000" marT="17314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76E556-A8EB-4004-9AFE-716399B6158C}"/>
              </a:ext>
            </a:extLst>
          </p:cNvPr>
          <p:cNvSpPr txBox="1"/>
          <p:nvPr/>
        </p:nvSpPr>
        <p:spPr>
          <a:xfrm>
            <a:off x="7597923" y="3191456"/>
            <a:ext cx="118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1148E3"/>
                </a:solidFill>
                <a:latin typeface="+mn-lt"/>
              </a:rPr>
              <a:t>Расчётное</a:t>
            </a:r>
          </a:p>
          <a:p>
            <a:pPr algn="ctr"/>
            <a:r>
              <a:rPr lang="ru-RU" dirty="0">
                <a:solidFill>
                  <a:srgbClr val="1148E3"/>
                </a:solidFill>
                <a:latin typeface="+mn-lt"/>
              </a:rPr>
              <a:t>з</a:t>
            </a:r>
            <a:r>
              <a:rPr lang="ru-RU" dirty="0" smtClean="0">
                <a:solidFill>
                  <a:srgbClr val="1148E3"/>
                </a:solidFill>
                <a:latin typeface="+mn-lt"/>
              </a:rPr>
              <a:t>начение</a:t>
            </a:r>
            <a:r>
              <a:rPr lang="ru-RU" dirty="0">
                <a:solidFill>
                  <a:srgbClr val="1148E3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3672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" y="0"/>
            <a:ext cx="1431220" cy="1011693"/>
          </a:xfrm>
          <a:prstGeom prst="rect">
            <a:avLst/>
          </a:prstGeom>
          <a:noFill/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7809923D-20C9-44ED-9B8D-DC7980D3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642" y="196280"/>
            <a:ext cx="6291262" cy="5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Проблемы</a:t>
            </a:r>
            <a:endParaRPr lang="ru-RU" altLang="ru-RU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9E4BDA17-7436-42C5-A7C4-0AFFCCF4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055688"/>
            <a:ext cx="7848600" cy="389255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Старый парк лапароскопической и эндоскопической аппаратуры в больницах Саранска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Необходимо увеличение числа лапароскопических и эндоскопических стоек</a:t>
            </a:r>
            <a:endParaRPr lang="ru-RU" alt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endParaRPr lang="ru-RU" alt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Необходимо увеличение наборов инструментов и расходных материалов к ним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8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" y="0"/>
            <a:ext cx="1431220" cy="1011693"/>
          </a:xfrm>
          <a:prstGeom prst="rect">
            <a:avLst/>
          </a:prstGeom>
          <a:noFill/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7809923D-20C9-44ED-9B8D-DC7980D3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642" y="196280"/>
            <a:ext cx="6291262" cy="5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9E4BDA17-7436-42C5-A7C4-0AFFCCF4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055688"/>
            <a:ext cx="7848600" cy="389255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Сократилось количество хирургических коек на </a:t>
            </a:r>
            <a:r>
              <a:rPr lang="ru-RU" alt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97</a:t>
            </a:r>
            <a:endParaRPr lang="ru-RU" altLang="ru-RU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Количество </a:t>
            </a:r>
            <a:r>
              <a:rPr lang="en-US" alt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LS</a:t>
            </a: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операций увеличилось до 58 </a:t>
            </a:r>
            <a:r>
              <a:rPr lang="ru-RU" alt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%</a:t>
            </a: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endParaRPr lang="ru-RU" alt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Снижение летальности после операции до 2,2%</a:t>
            </a:r>
          </a:p>
          <a:p>
            <a:pPr marL="690563" indent="-339725" algn="just" eaLnBrk="1" hangingPunct="1">
              <a:spcBef>
                <a:spcPts val="3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3" algn="l"/>
                <a:tab pos="1138238" algn="l"/>
                <a:tab pos="1587500" algn="l"/>
                <a:tab pos="2036763" algn="l"/>
                <a:tab pos="2486025" algn="l"/>
                <a:tab pos="2935288" algn="l"/>
                <a:tab pos="3384550" algn="l"/>
                <a:tab pos="3833813" algn="l"/>
                <a:tab pos="4283075" algn="l"/>
                <a:tab pos="4732338" algn="l"/>
                <a:tab pos="5181600" algn="l"/>
                <a:tab pos="5630863" algn="l"/>
                <a:tab pos="6080125" algn="l"/>
                <a:tab pos="6529388" algn="l"/>
                <a:tab pos="6978650" algn="l"/>
                <a:tab pos="7427913" algn="l"/>
                <a:tab pos="7877175" algn="l"/>
                <a:tab pos="8326438" algn="l"/>
                <a:tab pos="8775700" algn="l"/>
                <a:tab pos="9224963" algn="l"/>
                <a:tab pos="9674225" algn="l"/>
              </a:tabLst>
              <a:defRPr/>
            </a:pPr>
            <a:endParaRPr lang="ru-RU" altLang="ru-RU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9E4BDA17-7436-42C5-A7C4-0AFFCCF4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055688"/>
            <a:ext cx="7848600" cy="389255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marL="342900" indent="-342900" algn="just"/>
            <a:r>
              <a:rPr lang="ru-RU" sz="2400" dirty="0">
                <a:solidFill>
                  <a:schemeClr val="tx1"/>
                </a:solidFill>
                <a:latin typeface="+mj-lt"/>
              </a:rPr>
              <a:t>1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. Оказывать хирургическую помощь на основании</a:t>
            </a:r>
          </a:p>
          <a:p>
            <a:pPr marL="342900" indent="-342900" algn="just"/>
            <a:r>
              <a:rPr lang="ru-RU" sz="2400" b="1" dirty="0">
                <a:solidFill>
                  <a:schemeClr val="tx1"/>
                </a:solidFill>
                <a:latin typeface="+mj-lt"/>
              </a:rPr>
              <a:t>данных доказательной медицины </a:t>
            </a:r>
          </a:p>
          <a:p>
            <a:pPr marL="342900" indent="-342900" algn="just"/>
            <a:endParaRPr lang="ru-RU" sz="24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+mj-lt"/>
              </a:rPr>
              <a:t>2. Увеличить количество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LS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 операций  более 60%</a:t>
            </a:r>
          </a:p>
          <a:p>
            <a:pPr marL="285750" indent="-285750" algn="just"/>
            <a:endParaRPr lang="ru-RU" sz="2400" b="1" dirty="0">
              <a:solidFill>
                <a:schemeClr val="tx1"/>
              </a:solidFill>
              <a:latin typeface="+mj-lt"/>
            </a:endParaRPr>
          </a:p>
          <a:p>
            <a:pPr marL="285750" indent="-285750" algn="just"/>
            <a:r>
              <a:rPr lang="ru-RU" sz="2400" b="1" dirty="0">
                <a:solidFill>
                  <a:schemeClr val="tx1"/>
                </a:solidFill>
                <a:latin typeface="+mj-lt"/>
              </a:rPr>
              <a:t>3. Маршрутизация на высоко-потоковые центры оказания</a:t>
            </a:r>
          </a:p>
          <a:p>
            <a:pPr marL="285750" indent="-285750" algn="just"/>
            <a:r>
              <a:rPr lang="ru-RU" sz="2400" b="1" dirty="0">
                <a:solidFill>
                  <a:schemeClr val="tx1"/>
                </a:solidFill>
                <a:latin typeface="+mj-lt"/>
              </a:rPr>
              <a:t>экстренной помощи </a:t>
            </a:r>
          </a:p>
        </p:txBody>
      </p:sp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" y="0"/>
            <a:ext cx="1431220" cy="1011693"/>
          </a:xfrm>
          <a:prstGeom prst="rect">
            <a:avLst/>
          </a:prstGeom>
          <a:noFill/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7809923D-20C9-44ED-9B8D-DC7980D3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235" y="194369"/>
            <a:ext cx="6291262" cy="5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Задачи 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149762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" y="0"/>
            <a:ext cx="1431220" cy="1011693"/>
          </a:xfrm>
          <a:prstGeom prst="rect">
            <a:avLst/>
          </a:prstGeom>
          <a:noFill/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10E8BE0B-5C5A-4132-9A0A-1A87315C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339" y="2047143"/>
            <a:ext cx="4464496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chemeClr val="tx1"/>
                </a:solidFill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5839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F4FB7D7-97E1-416F-A895-0FD553920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1" y="988368"/>
            <a:ext cx="7307518" cy="3745194"/>
          </a:xfrm>
          <a:prstGeom prst="rect">
            <a:avLst/>
          </a:prstGeom>
        </p:spPr>
      </p:pic>
      <p:pic>
        <p:nvPicPr>
          <p:cNvPr id="13" name="Picture 4" descr="C:\Users\Главный врач\Desktop\PHOTO-2024-05-03-14-07-27.jpg">
            <a:extLst>
              <a:ext uri="{FF2B5EF4-FFF2-40B4-BE49-F238E27FC236}">
                <a16:creationId xmlns:a16="http://schemas.microsoft.com/office/drawing/2014/main" xmlns="" id="{EC04C24F-553E-439F-8E4D-9A97F6D7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5" y="0"/>
            <a:ext cx="1431220" cy="1085400"/>
          </a:xfrm>
          <a:prstGeom prst="rect">
            <a:avLst/>
          </a:prstGeom>
          <a:noFill/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754EAFFC-B8BC-4A08-B651-56D65675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19" y="0"/>
            <a:ext cx="6912768" cy="10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А.Ш. Ревишвили – главный хирург Минздрава России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" y="0"/>
            <a:ext cx="1431220" cy="1085400"/>
          </a:xfrm>
          <a:prstGeom prst="rect">
            <a:avLst/>
          </a:prstGeom>
          <a:noFill/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F5F98CC-18EC-4298-B81E-AC66E944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19" y="0"/>
            <a:ext cx="6912768" cy="10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Новая схема маршрутизации в РМ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054282B-4EB3-464C-8C04-94AD3FF9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7130"/>
            <a:ext cx="6768752" cy="40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CB0DE8-F736-4504-AB06-5356C855AFE3}"/>
              </a:ext>
            </a:extLst>
          </p:cNvPr>
          <p:cNvSpPr/>
          <p:nvPr/>
        </p:nvSpPr>
        <p:spPr>
          <a:xfrm>
            <a:off x="6732240" y="1419622"/>
            <a:ext cx="2304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+mn-lt"/>
              </a:rPr>
              <a:t>Приказ МЗ РФ от 27.02.2016 №132н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  <a:latin typeface="+mn-lt"/>
              </a:rPr>
              <a:t>… медицинские организации, оказывающие медицинскую помощь в экстренной форме размещаются с учетом транспортной доступности, не превышающей 60 минут.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ru-RU" sz="1100" b="1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ru-RU" sz="1100" b="1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ru-RU" sz="1100" b="1" dirty="0">
                <a:solidFill>
                  <a:schemeClr val="tx1"/>
                </a:solidFill>
                <a:latin typeface="+mn-lt"/>
              </a:rPr>
              <a:t>… в неотложной форме, размещаются с учетом транспортной доступности, не превышающей 120 минут</a:t>
            </a:r>
          </a:p>
          <a:p>
            <a:pPr algn="just"/>
            <a:endParaRPr lang="ru-RU" sz="11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458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" y="0"/>
            <a:ext cx="1431220" cy="1085400"/>
          </a:xfrm>
          <a:prstGeom prst="rect">
            <a:avLst/>
          </a:prstGeom>
          <a:noFill/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F5F98CC-18EC-4298-B81E-AC66E944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19" y="0"/>
            <a:ext cx="6912768" cy="10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Обеспеченность населения штатами (ед.)</a:t>
            </a:r>
          </a:p>
        </p:txBody>
      </p:sp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xmlns="" id="{5B7E0BBF-E752-4410-ACEA-37BDFF7E8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87411"/>
              </p:ext>
            </p:extLst>
          </p:nvPr>
        </p:nvGraphicFramePr>
        <p:xfrm>
          <a:off x="469131" y="1492424"/>
          <a:ext cx="7992889" cy="288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48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1059013738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3883493653"/>
                    </a:ext>
                  </a:extLst>
                </a:gridCol>
              </a:tblGrid>
              <a:tr h="103603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ПОКАЗАТЕЛИ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2021 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2022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2023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4536B8"/>
                          </a:solidFill>
                          <a:effectLst/>
                          <a:latin typeface="+mn-lt"/>
                        </a:rPr>
                        <a:t>2024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4536B8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4536B8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РФ</a:t>
                      </a:r>
                    </a:p>
                  </a:txBody>
                  <a:tcPr marL="90000" marR="90000" marT="19699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14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Число штатных должностей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1" marR="90001" marT="208291" marB="465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145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1" marR="90001" marT="208291" marB="465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140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1" marR="90001" marT="208291" marB="465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133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1" marR="90001" marT="208291" marB="4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536B8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113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536B8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(-20)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9CA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112</a:t>
                      </a:r>
                    </a:p>
                  </a:txBody>
                  <a:tcPr marL="90000" marR="90000" marT="17314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214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Число физических лиц хирургов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1" marR="90001" marT="208291" marB="465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121</a:t>
                      </a:r>
                    </a:p>
                  </a:txBody>
                  <a:tcPr marL="90001" marR="90001" marT="208291" marB="465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118</a:t>
                      </a:r>
                    </a:p>
                  </a:txBody>
                  <a:tcPr marL="90001" marR="90001" marT="208291" marB="465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113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1" marR="90001" marT="208291" marB="4650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536B8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89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536B8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(-24)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73148" marB="46648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58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" y="0"/>
            <a:ext cx="1431220" cy="1085400"/>
          </a:xfrm>
          <a:prstGeom prst="rect">
            <a:avLst/>
          </a:prstGeom>
          <a:noFill/>
        </p:spPr>
      </p:pic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xmlns="" id="{5B7E0BBF-E752-4410-ACEA-37BDFF7E8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03693"/>
              </p:ext>
            </p:extLst>
          </p:nvPr>
        </p:nvGraphicFramePr>
        <p:xfrm>
          <a:off x="469131" y="1492424"/>
          <a:ext cx="7992889" cy="288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48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1059013738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3883493653"/>
                    </a:ext>
                  </a:extLst>
                </a:gridCol>
              </a:tblGrid>
              <a:tr h="103603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ПОКАЗАТЕЛИ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2021 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2022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2023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</a:rPr>
                        <a:t>2024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148E3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РФ</a:t>
                      </a:r>
                    </a:p>
                  </a:txBody>
                  <a:tcPr marL="90000" marR="90000" marT="19699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14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хирургических отделений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17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(-2)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73148" marB="46648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214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хирургических коек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474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499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488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391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148E3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(-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97)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148E3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9CA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390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99CA3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7314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F5F98CC-18EC-4298-B81E-AC66E944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19" y="0"/>
            <a:ext cx="6912768" cy="10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Обеспеченность населения койками (ед.)</a:t>
            </a:r>
          </a:p>
        </p:txBody>
      </p:sp>
    </p:spTree>
    <p:extLst>
      <p:ext uri="{BB962C8B-B14F-4D97-AF65-F5344CB8AC3E}">
        <p14:creationId xmlns:p14="http://schemas.microsoft.com/office/powerpoint/2010/main" val="305532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" y="0"/>
            <a:ext cx="1431220" cy="1085400"/>
          </a:xfrm>
          <a:prstGeom prst="rect">
            <a:avLst/>
          </a:prstGeom>
          <a:noFill/>
        </p:spPr>
      </p:pic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xmlns="" id="{5B7E0BBF-E752-4410-ACEA-37BDFF7E8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1171"/>
              </p:ext>
            </p:extLst>
          </p:nvPr>
        </p:nvGraphicFramePr>
        <p:xfrm>
          <a:off x="577142" y="1060376"/>
          <a:ext cx="7992889" cy="39325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48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1059013738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3883493653"/>
                    </a:ext>
                  </a:extLst>
                </a:gridCol>
              </a:tblGrid>
              <a:tr h="88288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ПОКАЗАТЕЛИ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2021 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2022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2023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</a:rPr>
                        <a:t>2024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148E3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РФ</a:t>
                      </a:r>
                    </a:p>
                  </a:txBody>
                  <a:tcPr marL="90000" marR="90000" marT="19699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82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пролеченных больных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10104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11799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11703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12105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(+402)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73148" marB="46648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82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Работа койки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239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238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249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303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9CA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301</a:t>
                      </a:r>
                    </a:p>
                  </a:txBody>
                  <a:tcPr marL="90000" marR="90000" marT="173148" marB="46648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582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Число операций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6736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7821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8091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8279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(+188)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73148" marB="46648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0706479"/>
                  </a:ext>
                </a:extLst>
              </a:tr>
              <a:tr h="57606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Число умерших после операций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378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278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148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133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(-15)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73148" marB="46648" anchor="ctr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431025"/>
                  </a:ext>
                </a:extLst>
              </a:tr>
            </a:tbl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F5F98CC-18EC-4298-B81E-AC66E944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19" y="0"/>
            <a:ext cx="6912768" cy="10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Показатели деятельности круглосуточного стационара (ед.)</a:t>
            </a:r>
          </a:p>
        </p:txBody>
      </p:sp>
    </p:spTree>
    <p:extLst>
      <p:ext uri="{BB962C8B-B14F-4D97-AF65-F5344CB8AC3E}">
        <p14:creationId xmlns:p14="http://schemas.microsoft.com/office/powerpoint/2010/main" val="380867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" y="0"/>
            <a:ext cx="1431220" cy="1085400"/>
          </a:xfrm>
          <a:prstGeom prst="rect">
            <a:avLst/>
          </a:prstGeom>
          <a:noFill/>
        </p:spPr>
      </p:pic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xmlns="" id="{5B7E0BBF-E752-4410-ACEA-37BDFF7E8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28156"/>
              </p:ext>
            </p:extLst>
          </p:nvPr>
        </p:nvGraphicFramePr>
        <p:xfrm>
          <a:off x="469132" y="1492425"/>
          <a:ext cx="7992889" cy="32403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48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1059013738"/>
                    </a:ext>
                  </a:extLst>
                </a:gridCol>
                <a:gridCol w="994541">
                  <a:extLst>
                    <a:ext uri="{9D8B030D-6E8A-4147-A177-3AD203B41FA5}">
                      <a16:colId xmlns:a16="http://schemas.microsoft.com/office/drawing/2014/main" xmlns="" val="3883493653"/>
                    </a:ext>
                  </a:extLst>
                </a:gridCol>
              </a:tblGrid>
              <a:tr h="88288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ПОКАЗАТЕЛИ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2021 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2022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Arial Unicode MS"/>
                      </a:endParaRPr>
                    </a:p>
                  </a:txBody>
                  <a:tcPr marL="90000" marR="90000" marT="208922" marB="4664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2023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</a:rPr>
                        <a:t>2024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148E3"/>
                        </a:solidFill>
                        <a:effectLst/>
                        <a:latin typeface="+mn-lt"/>
                        <a:ea typeface="Arial Unicode MS"/>
                        <a:cs typeface="Segoe UI" panose="020B0502040204020203" pitchFamily="34" charset="0"/>
                      </a:endParaRPr>
                    </a:p>
                  </a:txBody>
                  <a:tcPr marL="90000" marR="90000" marT="19699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РФ</a:t>
                      </a:r>
                    </a:p>
                  </a:txBody>
                  <a:tcPr marL="90000" marR="90000" marT="19699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82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Оперативная активность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53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58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59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9CA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60</a:t>
                      </a:r>
                    </a:p>
                  </a:txBody>
                  <a:tcPr marL="90000" marR="90000" marT="17314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82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Госпитальная летальность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4,7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3,6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1,9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1,9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9CA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3,3</a:t>
                      </a:r>
                    </a:p>
                  </a:txBody>
                  <a:tcPr marL="90000" marR="90000" marT="17314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2060706479"/>
                  </a:ext>
                </a:extLst>
              </a:tr>
              <a:tr h="78582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Послеоперационная летальность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5,3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4,0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2,4</a:t>
                      </a:r>
                    </a:p>
                  </a:txBody>
                  <a:tcPr marL="90000" marR="90000" marT="209174" marB="46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48E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2,2</a:t>
                      </a:r>
                    </a:p>
                  </a:txBody>
                  <a:tcPr marL="90000" marR="90000" marT="173148" marB="466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99CA3"/>
                          </a:solidFill>
                          <a:effectLst/>
                          <a:latin typeface="+mn-lt"/>
                          <a:ea typeface="Arial Unicode MS"/>
                          <a:cs typeface="Segoe UI" panose="020B0502040204020203" pitchFamily="34" charset="0"/>
                        </a:rPr>
                        <a:t>3,1</a:t>
                      </a:r>
                    </a:p>
                  </a:txBody>
                  <a:tcPr marL="90000" marR="90000" marT="173148" marB="46648" anchor="ctr" horzOverflow="overflow"/>
                </a:tc>
                <a:extLst>
                  <a:ext uri="{0D108BD9-81ED-4DB2-BD59-A6C34878D82A}">
                    <a16:rowId xmlns:a16="http://schemas.microsoft.com/office/drawing/2014/main" xmlns="" val="1442074015"/>
                  </a:ext>
                </a:extLst>
              </a:tr>
            </a:tbl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F5F98CC-18EC-4298-B81E-AC66E944B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19" y="0"/>
            <a:ext cx="6912768" cy="10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Показатели деятельности круглосуточного стационара (%)</a:t>
            </a:r>
          </a:p>
        </p:txBody>
      </p:sp>
    </p:spTree>
    <p:extLst>
      <p:ext uri="{BB962C8B-B14F-4D97-AF65-F5344CB8AC3E}">
        <p14:creationId xmlns:p14="http://schemas.microsoft.com/office/powerpoint/2010/main" val="378120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Главный врач\Desktop\PHOTO-2024-05-03-14-07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5" y="0"/>
            <a:ext cx="1431220" cy="101169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69197" y="1329467"/>
            <a:ext cx="3020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LS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54.2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за 2023 год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LS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58.8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за 2024 год</a:t>
            </a:r>
          </a:p>
        </p:txBody>
      </p:sp>
      <p:graphicFrame>
        <p:nvGraphicFramePr>
          <p:cNvPr id="8" name="Диаграмма 1">
            <a:extLst>
              <a:ext uri="{FF2B5EF4-FFF2-40B4-BE49-F238E27FC236}">
                <a16:creationId xmlns:a16="http://schemas.microsoft.com/office/drawing/2014/main" xmlns="" id="{37751A05-332A-47F5-B7FB-4E791F2EA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408192"/>
              </p:ext>
            </p:extLst>
          </p:nvPr>
        </p:nvGraphicFramePr>
        <p:xfrm>
          <a:off x="109091" y="1542858"/>
          <a:ext cx="4780185" cy="311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r:id="rId4" imgW="6194073" imgH="4170025" progId="Excel.Chart.8">
                  <p:embed/>
                </p:oleObj>
              </mc:Choice>
              <mc:Fallback>
                <p:oleObj r:id="rId4" imgW="6194073" imgH="4170025" progId="Excel.Chart.8">
                  <p:embed/>
                  <p:pic>
                    <p:nvPicPr>
                      <p:cNvPr id="3" name="Диаграмма 1">
                        <a:extLst>
                          <a:ext uri="{FF2B5EF4-FFF2-40B4-BE49-F238E27FC236}">
                            <a16:creationId xmlns:a16="http://schemas.microsoft.com/office/drawing/2014/main" xmlns="" id="{37751A05-332A-47F5-B7FB-4E791F2EAB8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91" y="1542858"/>
                        <a:ext cx="4780185" cy="3117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744FAE8A-FCB7-48A1-AA42-D0B3B14B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346" y="1031571"/>
            <a:ext cx="2780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+mn-lt"/>
              </a:rPr>
              <a:t>Ревишвили А. Ш.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1379" y="372757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2023 – 47%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41DBF692-1812-41A8-8025-3BE6EABDF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19" y="-19878"/>
            <a:ext cx="6912768" cy="10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Доля </a:t>
            </a:r>
            <a:r>
              <a:rPr lang="en-US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LS</a:t>
            </a:r>
            <a:r>
              <a:rPr lang="ru-RU" alt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операций от общего числа (%)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D69CB5-262A-4154-9CCF-CD3BE5D0C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604" y="2572544"/>
            <a:ext cx="4123950" cy="2128635"/>
          </a:xfrm>
          <a:prstGeom prst="rect">
            <a:avLst/>
          </a:prstGeom>
        </p:spPr>
      </p:pic>
      <p:sp>
        <p:nvSpPr>
          <p:cNvPr id="11" name="Стрелка вниз 12">
            <a:extLst>
              <a:ext uri="{FF2B5EF4-FFF2-40B4-BE49-F238E27FC236}">
                <a16:creationId xmlns:a16="http://schemas.microsoft.com/office/drawing/2014/main" xmlns="" id="{D950B2A1-05A1-4738-AF91-DAD4F064ABF3}"/>
              </a:ext>
            </a:extLst>
          </p:cNvPr>
          <p:cNvSpPr/>
          <p:nvPr/>
        </p:nvSpPr>
        <p:spPr>
          <a:xfrm>
            <a:off x="8217930" y="2572543"/>
            <a:ext cx="144060" cy="28812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98AFE6-27A1-4703-8767-862551A6D7DA}"/>
              </a:ext>
            </a:extLst>
          </p:cNvPr>
          <p:cNvSpPr/>
          <p:nvPr/>
        </p:nvSpPr>
        <p:spPr>
          <a:xfrm>
            <a:off x="6157763" y="2932584"/>
            <a:ext cx="108012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5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DD919B5E-3CC4-4E26-B3D3-36D385494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19" y="0"/>
            <a:ext cx="7344816" cy="10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Методология расчета рейтинга субъекта РФ, характеризующего уровень оказания помощи взрослому населению по хирургии</a:t>
            </a:r>
            <a:endParaRPr lang="ru-RU" altLang="ru-RU" sz="2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349247" y="916271"/>
            <a:ext cx="5618309" cy="41870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Доля лапароскопической аппендэктомии при ОА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Доля лапароскопической холецистэктомии при ОХ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Доля лапароскопических операций при ПЯ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Доля лапароскопической холецистэктомии при ХрХ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Обеспеченность населения врачами – хирургами 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ЭРХПГ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процедур эндоскопического гемостаза при ЖКК 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процедур под ультразвуковым наведением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аллопластики паховой грыжи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ОКН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ОА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ПЯ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УГ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ОХ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ОП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ЯГДК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</a:t>
            </a:r>
            <a:r>
              <a:rPr lang="en-US" altLang="ru-RU" sz="1400" dirty="0">
                <a:latin typeface="+mn-lt"/>
                <a:cs typeface="Times New Roman" pitchFamily="18" charset="0"/>
              </a:rPr>
              <a:t>R-</a:t>
            </a:r>
            <a:r>
              <a:rPr lang="ru-RU" altLang="ru-RU" sz="1400" dirty="0">
                <a:latin typeface="+mn-lt"/>
                <a:cs typeface="Times New Roman" pitchFamily="18" charset="0"/>
              </a:rPr>
              <a:t>эндоваскулярных вмешательств на конечностях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Госпитальная летальность при хирургической инфекции </a:t>
            </a:r>
          </a:p>
          <a:p>
            <a:pPr marL="228669" indent="-228669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ампутаций на уровне бедра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59" y="1062509"/>
            <a:ext cx="3080701" cy="396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Главный врач\Desktop\PHOTO-2024-05-03-14-07-27.jpg">
            <a:extLst>
              <a:ext uri="{FF2B5EF4-FFF2-40B4-BE49-F238E27FC236}">
                <a16:creationId xmlns:a16="http://schemas.microsoft.com/office/drawing/2014/main" xmlns="" id="{7A690B8B-80DD-4367-802F-93BB24EDE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5" y="0"/>
            <a:ext cx="1431220" cy="1011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15717</TotalTime>
  <Words>496</Words>
  <Application>Microsoft Office PowerPoint</Application>
  <PresentationFormat>Произвольный</PresentationFormat>
  <Paragraphs>186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12_Тема Office</vt:lpstr>
      <vt:lpstr>13_Тема Office</vt:lpstr>
      <vt:lpstr>14_Тема Office</vt:lpstr>
      <vt:lpstr>16_Тема Office</vt:lpstr>
      <vt:lpstr>10_Тема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деятельности неврологического отделения ГБУЗ РМ "Республиканская клиническая  больница" по лечению больных с острыми нарушениями мозгового кровообращения за 9 месяцев 2014 года</dc:title>
  <dc:subject/>
  <dc:creator>Ксения</dc:creator>
  <cp:keywords/>
  <dc:description/>
  <cp:lastModifiedBy>user</cp:lastModifiedBy>
  <cp:revision>1246</cp:revision>
  <cp:lastPrinted>2024-11-22T11:56:31Z</cp:lastPrinted>
  <dcterms:created xsi:type="dcterms:W3CDTF">2014-11-25T07:59:16Z</dcterms:created>
  <dcterms:modified xsi:type="dcterms:W3CDTF">2025-01-21T13:26:56Z</dcterms:modified>
</cp:coreProperties>
</file>