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313" r:id="rId3"/>
    <p:sldId id="315" r:id="rId4"/>
    <p:sldId id="320" r:id="rId5"/>
    <p:sldId id="288" r:id="rId6"/>
    <p:sldId id="312" r:id="rId7"/>
    <p:sldId id="314" r:id="rId8"/>
    <p:sldId id="318" r:id="rId9"/>
    <p:sldId id="323" r:id="rId10"/>
    <p:sldId id="311" r:id="rId11"/>
    <p:sldId id="324" r:id="rId12"/>
    <p:sldId id="322" r:id="rId13"/>
    <p:sldId id="321" r:id="rId14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49E1DA3-F272-4EF2-B2D6-D7AC1A9F8221}">
          <p14:sldIdLst>
            <p14:sldId id="256"/>
            <p14:sldId id="313"/>
            <p14:sldId id="315"/>
            <p14:sldId id="320"/>
            <p14:sldId id="288"/>
            <p14:sldId id="312"/>
            <p14:sldId id="314"/>
            <p14:sldId id="318"/>
            <p14:sldId id="323"/>
            <p14:sldId id="311"/>
            <p14:sldId id="324"/>
            <p14:sldId id="322"/>
            <p14:sldId id="32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 Викторовна Пронькина" initials="ЕВП" lastIdx="0" clrIdx="0">
    <p:extLst>
      <p:ext uri="{19B8F6BF-5375-455C-9EA6-DF929625EA0E}">
        <p15:presenceInfo xmlns:p15="http://schemas.microsoft.com/office/powerpoint/2012/main" userId="S-1-5-21-188797870-4076593988-1584352253-11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2F61"/>
    <a:srgbClr val="FF2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Темный стиль 1 —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—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9" autoAdjust="0"/>
  </p:normalViewPr>
  <p:slideViewPr>
    <p:cSldViewPr snapToGrid="0">
      <p:cViewPr varScale="1">
        <p:scale>
          <a:sx n="75" d="100"/>
          <a:sy n="75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 rtl="0">
              <a:defRPr lang="ru-RU" sz="1400" b="1" i="0" u="none" strike="noStrike" kern="1200" cap="all" spc="120" normalizeH="0" baseline="0" dirty="0" smtClean="0">
                <a:solidFill>
                  <a:prstClr val="white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kern="1200" cap="all" spc="120" normalizeH="0" baseline="0" dirty="0" smtClean="0">
                <a:solidFill>
                  <a:prstClr val="white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Динамика </a:t>
            </a:r>
            <a:r>
              <a:rPr lang="ru-RU" sz="1400" b="1" i="0" u="none" strike="noStrike" kern="1200" cap="all" spc="120" normalizeH="0" baseline="0" dirty="0" err="1" smtClean="0">
                <a:solidFill>
                  <a:prstClr val="white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подушевого</a:t>
            </a:r>
            <a:r>
              <a:rPr lang="ru-RU" sz="1400" b="1" i="0" u="none" strike="noStrike" kern="1200" cap="all" spc="120" normalizeH="0" baseline="0" dirty="0" smtClean="0">
                <a:solidFill>
                  <a:prstClr val="white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норматива+ 53,2%   </a:t>
            </a:r>
          </a:p>
        </c:rich>
      </c:tx>
      <c:layout>
        <c:manualLayout>
          <c:xMode val="edge"/>
          <c:yMode val="edge"/>
          <c:x val="1.5343000378036946E-2"/>
          <c:y val="2.36464174319365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 rtl="0">
            <a:defRPr lang="ru-RU" sz="1400" b="1" i="0" u="none" strike="noStrike" kern="1200" cap="all" spc="120" normalizeH="0" baseline="0" dirty="0" smtClean="0">
              <a:solidFill>
                <a:prstClr val="white">
                  <a:lumMod val="65000"/>
                  <a:lumOff val="3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192288324811042E-2"/>
          <c:y val="1.2657784518199943E-2"/>
          <c:w val="0.97658150683335543"/>
          <c:h val="0.91178850056453165"/>
        </c:manualLayout>
      </c:layout>
      <c:bar3DChart>
        <c:barDir val="col"/>
        <c:grouping val="standar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1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2.1306707666533995E-3"/>
                  <c:y val="0.3399327173696561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9366316204726678E-6"/>
                  <c:y val="0.38278664392161615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3119601965702035E-6"/>
                  <c:y val="0.37749582189586345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9141344367951933E-4"/>
                  <c:y val="0.43227877696284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3119603839593457E-3"/>
                  <c:y val="0.48156655092091477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Лист1!$B$2:$B$6</c:f>
              <c:numCache>
                <c:formatCode>_(* #,##0.00_);_(* \(#,##0.00\);_(* "-"??_);_(@_)</c:formatCode>
                <c:ptCount val="5"/>
                <c:pt idx="0">
                  <c:v>13764.6</c:v>
                </c:pt>
                <c:pt idx="1">
                  <c:v>14173.9</c:v>
                </c:pt>
                <c:pt idx="2">
                  <c:v>15823.6</c:v>
                </c:pt>
                <c:pt idx="3">
                  <c:v>17932.5</c:v>
                </c:pt>
                <c:pt idx="4">
                  <c:v>21080.3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1"/>
        <c:gapDepth val="120"/>
        <c:shape val="box"/>
        <c:axId val="109404176"/>
        <c:axId val="109404568"/>
        <c:axId val="111175176"/>
      </c:bar3DChart>
      <c:dateAx>
        <c:axId val="10940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b" anchorCtr="0"/>
          <a:lstStyle/>
          <a:p>
            <a:pPr algn="ctr">
              <a:defRPr lang="ru-RU" sz="1064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9404568"/>
        <c:crosses val="autoZero"/>
        <c:auto val="0"/>
        <c:lblOffset val="100"/>
        <c:baseTimeUnit val="days"/>
      </c:dateAx>
      <c:valAx>
        <c:axId val="10940456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109404176"/>
        <c:crosses val="autoZero"/>
        <c:crossBetween val="between"/>
        <c:majorUnit val="1000"/>
      </c:valAx>
      <c:serAx>
        <c:axId val="111175176"/>
        <c:scaling>
          <c:orientation val="minMax"/>
        </c:scaling>
        <c:delete val="1"/>
        <c:axPos val="b"/>
        <c:majorTickMark val="out"/>
        <c:minorTickMark val="none"/>
        <c:tickLblPos val="nextTo"/>
        <c:crossAx val="10940456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ЧИСЛЕННОСТИ НАСЕЛЕНИЯ</a:t>
            </a:r>
          </a:p>
        </c:rich>
      </c:tx>
      <c:layout>
        <c:manualLayout>
          <c:xMode val="edge"/>
          <c:yMode val="edge"/>
          <c:x val="9.8098859740313918E-2"/>
          <c:y val="3.33162639291358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0984066501828953E-2"/>
          <c:y val="3.659384017431247E-2"/>
          <c:w val="0.9790159550201688"/>
          <c:h val="0.87251733190678804"/>
        </c:manualLayout>
      </c:layout>
      <c:bar3DChart>
        <c:barDir val="col"/>
        <c:grouping val="standar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1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1.033618329296465E-2"/>
                  <c:y val="0.4322366743177760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750 015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8755502292925548E-3"/>
                  <c:y val="0.384318639588567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735 723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7747078539722797E-3"/>
                  <c:y val="0.3249976621425091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714 512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7124513089953889E-2"/>
                  <c:y val="0.2351282704476539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702 155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8.7785351934051119E-3"/>
                  <c:y val="0.1789783079071177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690 024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Лист1!$B$2:$B$6</c:f>
              <c:numCache>
                <c:formatCode>_-* #\ ##0\ _₽_-;\-* #\ ##0\ _₽_-;_-* "-"??\ _₽_-;_-@_-</c:formatCode>
                <c:ptCount val="5"/>
                <c:pt idx="0">
                  <c:v>750015</c:v>
                </c:pt>
                <c:pt idx="1">
                  <c:v>735723</c:v>
                </c:pt>
                <c:pt idx="2">
                  <c:v>714512</c:v>
                </c:pt>
                <c:pt idx="3">
                  <c:v>702155</c:v>
                </c:pt>
                <c:pt idx="4">
                  <c:v>690024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1"/>
        <c:gapDepth val="120"/>
        <c:shape val="box"/>
        <c:axId val="120461456"/>
        <c:axId val="110833536"/>
        <c:axId val="113196736"/>
      </c:bar3DChart>
      <c:catAx>
        <c:axId val="12046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64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0833536"/>
        <c:crosses val="autoZero"/>
        <c:auto val="1"/>
        <c:lblAlgn val="ctr"/>
        <c:lblOffset val="100"/>
        <c:noMultiLvlLbl val="0"/>
      </c:catAx>
      <c:valAx>
        <c:axId val="110833536"/>
        <c:scaling>
          <c:orientation val="minMax"/>
        </c:scaling>
        <c:delete val="1"/>
        <c:axPos val="l"/>
        <c:numFmt formatCode="_-* #\ ##0\ _₽_-;\-* #\ ##0\ _₽_-;_-* &quot;-&quot;??\ _₽_-;_-@_-" sourceLinked="1"/>
        <c:majorTickMark val="none"/>
        <c:minorTickMark val="none"/>
        <c:tickLblPos val="nextTo"/>
        <c:crossAx val="120461456"/>
        <c:crosses val="autoZero"/>
        <c:crossBetween val="between"/>
        <c:majorUnit val="1000"/>
      </c:valAx>
      <c:serAx>
        <c:axId val="113196736"/>
        <c:scaling>
          <c:orientation val="minMax"/>
        </c:scaling>
        <c:delete val="1"/>
        <c:axPos val="b"/>
        <c:majorTickMark val="none"/>
        <c:minorTickMark val="none"/>
        <c:tickLblPos val="nextTo"/>
        <c:crossAx val="110833536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субвенции</a:t>
            </a:r>
          </a:p>
        </c:rich>
      </c:tx>
      <c:layout>
        <c:manualLayout>
          <c:xMode val="edge"/>
          <c:yMode val="edge"/>
          <c:x val="9.7435280050449186E-2"/>
          <c:y val="2.56327272727272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418469252898894E-2"/>
          <c:y val="3.1594285714285714E-2"/>
          <c:w val="0.97658150683335543"/>
          <c:h val="0.82602233766233768"/>
        </c:manualLayout>
      </c:layout>
      <c:bar3DChart>
        <c:barDir val="col"/>
        <c:grouping val="stack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1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dLbl>
              <c:idx val="0"/>
              <c:layout>
                <c:manualLayout>
                  <c:x val="4.5395347906193196E-3"/>
                  <c:y val="0.1868665053805455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r>
                      <a:rPr lang="en-US" baseline="0" dirty="0" smtClean="0"/>
                      <a:t> 809,15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5395347906193196E-3"/>
                  <c:y val="0.1910190943890021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10 428,06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2697673953096598E-3"/>
                  <c:y val="0.2034768614143716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11 305,47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5396100013922669E-3"/>
                  <c:y val="0.2117818181818181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</a:t>
                    </a:r>
                    <a:r>
                      <a:rPr lang="en-US" baseline="0" dirty="0" smtClean="0"/>
                      <a:t> 591,4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5395347906193196E-3"/>
                  <c:y val="0.24085016249048077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Лист1!$B$2:$B$6</c:f>
              <c:numCache>
                <c:formatCode>_(* #,##0.00_);_(* \(#,##0.00\);_(* "-"??_);_(@_)</c:formatCode>
                <c:ptCount val="5"/>
                <c:pt idx="0">
                  <c:v>9809.15</c:v>
                </c:pt>
                <c:pt idx="1">
                  <c:v>10428.06</c:v>
                </c:pt>
                <c:pt idx="2">
                  <c:v>11305.47</c:v>
                </c:pt>
                <c:pt idx="3">
                  <c:v>12591.4</c:v>
                </c:pt>
                <c:pt idx="4">
                  <c:v>14545.9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1"/>
        <c:gapDepth val="120"/>
        <c:shape val="cylinder"/>
        <c:axId val="110834320"/>
        <c:axId val="110834712"/>
        <c:axId val="0"/>
      </c:bar3DChart>
      <c:catAx>
        <c:axId val="110834320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0834712"/>
        <c:crosses val="autoZero"/>
        <c:auto val="1"/>
        <c:lblAlgn val="ctr"/>
        <c:lblOffset val="100"/>
        <c:noMultiLvlLbl val="0"/>
      </c:catAx>
      <c:valAx>
        <c:axId val="110834712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110834320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год (ФАКТ) 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4913314877733445"/>
          <c:y val="7.83535852986815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3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804844651894665E-3"/>
          <c:y val="0.15414289098752054"/>
          <c:w val="0.7180704583111045"/>
          <c:h val="0.8132483044352979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outerShdw blurRad="25400" sx="102000" sy="102000" algn="ctr" rotWithShape="0">
                <a:prstClr val="black">
                  <a:alpha val="10000"/>
                </a:prst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27000" h="127000"/>
              <a:bevelB w="127000" h="127000" prst="angle"/>
              <a:contourClr>
                <a:srgbClr val="000000"/>
              </a:contourClr>
            </a:sp3d>
          </c:spPr>
          <c:explosion val="22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 prst="angle"/>
                <a:contourClr>
                  <a:schemeClr val="bg1"/>
                </a:contourClr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 prst="angle"/>
                <a:contourClr>
                  <a:schemeClr val="bg1"/>
                </a:contourClr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 prst="angle"/>
                <a:contourClr>
                  <a:schemeClr val="bg1"/>
                </a:contourClr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 prst="angle"/>
                <a:contourClr>
                  <a:schemeClr val="bg1"/>
                </a:contourClr>
              </a:sp3d>
            </c:spPr>
          </c:dPt>
          <c:cat>
            <c:strRef>
              <c:f>Лист1!$A$2:$A$5</c:f>
              <c:strCache>
                <c:ptCount val="4"/>
                <c:pt idx="0">
                  <c:v>Скорая мединская помощь</c:v>
                </c:pt>
                <c:pt idx="1">
                  <c:v>Амбулаторно-поликлиническая помощь</c:v>
                </c:pt>
                <c:pt idx="2">
                  <c:v>Дневной стационар</c:v>
                </c:pt>
                <c:pt idx="3">
                  <c:v>Стационарная медицинская помощь</c:v>
                </c:pt>
              </c:strCache>
            </c:strRef>
          </c:cat>
          <c:val>
            <c:numRef>
              <c:f>Лист1!$B$2:$B$5</c:f>
              <c:numCache>
                <c:formatCode>_(* #,##0.00_);_(* \(#,##0.00\);_(* "-"??_);_(@_)</c:formatCode>
                <c:ptCount val="4"/>
                <c:pt idx="0">
                  <c:v>759516.9</c:v>
                </c:pt>
                <c:pt idx="1">
                  <c:v>4859112.8</c:v>
                </c:pt>
                <c:pt idx="2">
                  <c:v>1547801.5</c:v>
                </c:pt>
                <c:pt idx="3">
                  <c:v>6022738.2999999998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cat>
            <c:strRef>
              <c:f>Лист1!$A$2:$A$5</c:f>
              <c:strCache>
                <c:ptCount val="4"/>
                <c:pt idx="0">
                  <c:v>Скорая мединская помощь</c:v>
                </c:pt>
                <c:pt idx="1">
                  <c:v>Амбулаторно-поликлиническая помощь</c:v>
                </c:pt>
                <c:pt idx="2">
                  <c:v>Дневной стационар</c:v>
                </c:pt>
                <c:pt idx="3">
                  <c:v>Стационарная медицинская помощь</c:v>
                </c:pt>
              </c:strCache>
            </c:strRef>
          </c:cat>
          <c:val>
            <c:numRef>
              <c:f>Лист1!$C$2:$C$5</c:f>
              <c:numCache>
                <c:formatCode>_(* #,##0.00_);_(* \(#,##0.00\);_(* "-"??_);_(@_)</c:formatCode>
                <c:ptCount val="4"/>
                <c:pt idx="0">
                  <c:v>5.7586408302660752</c:v>
                </c:pt>
                <c:pt idx="1">
                  <c:v>36.8416889327262</c:v>
                </c:pt>
                <c:pt idx="2">
                  <c:v>11.735397744338641</c:v>
                </c:pt>
                <c:pt idx="3">
                  <c:v>45.664272492669078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cat>
            <c:strRef>
              <c:f>Лист1!$A$2:$A$5</c:f>
              <c:strCache>
                <c:ptCount val="4"/>
                <c:pt idx="0">
                  <c:v>Скорая мединская помощь</c:v>
                </c:pt>
                <c:pt idx="1">
                  <c:v>Амбулаторно-поликлиническая помощь</c:v>
                </c:pt>
                <c:pt idx="2">
                  <c:v>Дневной стационар</c:v>
                </c:pt>
                <c:pt idx="3">
                  <c:v>Стационарная медицинская помощь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152342943448379"/>
          <c:y val="6.9605821829290232E-2"/>
          <c:w val="0.26567775996716547"/>
          <c:h val="0.814763618555002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dirty="0"/>
              <a:t>2023 год (ФАКТ) </a:t>
            </a:r>
          </a:p>
        </c:rich>
      </c:tx>
      <c:layout>
        <c:manualLayout>
          <c:xMode val="edge"/>
          <c:yMode val="edge"/>
          <c:x val="0.2485358260964084"/>
          <c:y val="8.6335460991387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830664926537593E-3"/>
          <c:y val="0.16067907618320873"/>
          <c:w val="0.7125910367804289"/>
          <c:h val="0.8040012041579394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2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cat>
            <c:strRef>
              <c:f>Лист1!$A$2:$A$5</c:f>
              <c:strCache>
                <c:ptCount val="4"/>
                <c:pt idx="0">
                  <c:v>Скорая мединская помощь</c:v>
                </c:pt>
                <c:pt idx="1">
                  <c:v>Амбулаторно-поликлиническая помощь</c:v>
                </c:pt>
                <c:pt idx="2">
                  <c:v>Дневной стационар</c:v>
                </c:pt>
                <c:pt idx="3">
                  <c:v>Стационарная медицинская помощь</c:v>
                </c:pt>
              </c:strCache>
            </c:strRef>
          </c:cat>
          <c:val>
            <c:numRef>
              <c:f>Лист1!$B$2:$B$5</c:f>
              <c:numCache>
                <c:formatCode>_(* #,##0.00_);_(* \(#,##0.00\);_(* "-"??_);_(@_)</c:formatCode>
                <c:ptCount val="4"/>
                <c:pt idx="0">
                  <c:v>689803.3</c:v>
                </c:pt>
                <c:pt idx="1">
                  <c:v>4233150.2</c:v>
                </c:pt>
                <c:pt idx="2">
                  <c:v>1281894.8999999999</c:v>
                </c:pt>
                <c:pt idx="3">
                  <c:v>5012316.7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cat>
            <c:strRef>
              <c:f>Лист1!$A$2:$A$5</c:f>
              <c:strCache>
                <c:ptCount val="4"/>
                <c:pt idx="0">
                  <c:v>Скорая мединская помощь</c:v>
                </c:pt>
                <c:pt idx="1">
                  <c:v>Амбулаторно-поликлиническая помощь</c:v>
                </c:pt>
                <c:pt idx="2">
                  <c:v>Дневной стационар</c:v>
                </c:pt>
                <c:pt idx="3">
                  <c:v>Стационарная медицинская помощь</c:v>
                </c:pt>
              </c:strCache>
            </c:strRef>
          </c:cat>
          <c:val>
            <c:numRef>
              <c:f>Лист1!$C$2:$C$5</c:f>
              <c:numCache>
                <c:formatCode>_(* #,##0.00_);_(* \(#,##0.00\);_(* "-"??_);_(@_)</c:formatCode>
                <c:ptCount val="4"/>
                <c:pt idx="0">
                  <c:v>6.1495332720029232</c:v>
                </c:pt>
                <c:pt idx="1">
                  <c:v>37.738146512615742</c:v>
                </c:pt>
                <c:pt idx="2">
                  <c:v>11.427975683446077</c:v>
                </c:pt>
                <c:pt idx="3">
                  <c:v>44.684344531935253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317047819101521"/>
          <c:y val="0.14293908892871129"/>
          <c:w val="0.26567797418006267"/>
          <c:h val="0.745153226851224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 (План) 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768513175973380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3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063666796144818"/>
          <c:y val="0"/>
          <c:w val="0.78755537550704058"/>
          <c:h val="0.883667306282546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outerShdw blurRad="25400" sx="102000" sy="102000" algn="ctr" rotWithShape="0">
                <a:prstClr val="black">
                  <a:alpha val="10000"/>
                </a:prst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27000" h="127000"/>
              <a:bevelB w="127000" h="127000" prst="angle"/>
              <a:contourClr>
                <a:srgbClr val="000000"/>
              </a:contourClr>
            </a:sp3d>
          </c:spPr>
          <c:explosion val="22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 prst="angle"/>
                <a:contourClr>
                  <a:schemeClr val="bg1"/>
                </a:contourClr>
              </a:sp3d>
            </c:spPr>
          </c:dPt>
          <c:dPt>
            <c:idx val="1"/>
            <c:bubble3D val="0"/>
            <c:explosion val="23"/>
            <c:spPr>
              <a:solidFill>
                <a:schemeClr val="accent5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 prst="angle"/>
                <a:contourClr>
                  <a:schemeClr val="bg1"/>
                </a:contourClr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 prst="angle"/>
                <a:contourClr>
                  <a:schemeClr val="bg1"/>
                </a:contourClr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 prst="angle"/>
                <a:contourClr>
                  <a:schemeClr val="bg1"/>
                </a:contourClr>
              </a:sp3d>
            </c:spPr>
          </c:dPt>
          <c:cat>
            <c:strRef>
              <c:f>Лист1!$A$2:$A$5</c:f>
              <c:strCache>
                <c:ptCount val="4"/>
                <c:pt idx="0">
                  <c:v>Скорая мединская помощь</c:v>
                </c:pt>
                <c:pt idx="1">
                  <c:v>Амбулаторно-поликлиническая помощь</c:v>
                </c:pt>
                <c:pt idx="2">
                  <c:v>Дневной стационар</c:v>
                </c:pt>
                <c:pt idx="3">
                  <c:v>Стационарная медицинская помощь</c:v>
                </c:pt>
              </c:strCache>
            </c:strRef>
          </c:cat>
          <c:val>
            <c:numRef>
              <c:f>Лист1!$B$2:$B$5</c:f>
              <c:numCache>
                <c:formatCode>_(* #,##0.00_);_(* \(#,##0.00\);_(* "-"??_);_(@_)</c:formatCode>
                <c:ptCount val="4"/>
                <c:pt idx="0">
                  <c:v>859039.3</c:v>
                </c:pt>
                <c:pt idx="1">
                  <c:v>5514631.7000000002</c:v>
                </c:pt>
                <c:pt idx="2">
                  <c:v>1459384.2</c:v>
                </c:pt>
                <c:pt idx="3">
                  <c:v>6478052.7000000002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cat>
            <c:strRef>
              <c:f>Лист1!$A$2:$A$5</c:f>
              <c:strCache>
                <c:ptCount val="4"/>
                <c:pt idx="0">
                  <c:v>Скорая мединская помощь</c:v>
                </c:pt>
                <c:pt idx="1">
                  <c:v>Амбулаторно-поликлиническая помощь</c:v>
                </c:pt>
                <c:pt idx="2">
                  <c:v>Дневной стационар</c:v>
                </c:pt>
                <c:pt idx="3">
                  <c:v>Стационарная медицинская помощь</c:v>
                </c:pt>
              </c:strCache>
            </c:strRef>
          </c:cat>
          <c:val>
            <c:numRef>
              <c:f>Лист1!$C$2:$C$5</c:f>
              <c:numCache>
                <c:formatCode>_(* #,##0.00_);_(* \(#,##0.00\);_(* "-"??_);_(@_)</c:formatCode>
                <c:ptCount val="4"/>
                <c:pt idx="0">
                  <c:v>6.0026051512056577</c:v>
                </c:pt>
                <c:pt idx="1">
                  <c:v>38.533925804584278</c:v>
                </c:pt>
                <c:pt idx="2">
                  <c:v>10.197562691844423</c:v>
                </c:pt>
                <c:pt idx="3">
                  <c:v>45.265906352365626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cat>
            <c:strRef>
              <c:f>Лист1!$A$2:$A$5</c:f>
              <c:strCache>
                <c:ptCount val="4"/>
                <c:pt idx="0">
                  <c:v>Скорая мединская помощь</c:v>
                </c:pt>
                <c:pt idx="1">
                  <c:v>Амбулаторно-поликлиническая помощь</c:v>
                </c:pt>
                <c:pt idx="2">
                  <c:v>Дневной стационар</c:v>
                </c:pt>
                <c:pt idx="3">
                  <c:v>Стационарная медицинская помощь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064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0.74227</cdr:x>
      <cdr:y>0.48791</cdr:y>
    </cdr:from>
    <cdr:to>
      <cdr:x>0.79894</cdr:x>
      <cdr:y>0.54557</cdr:y>
    </cdr:to>
    <cdr:sp macro="" textlink="">
      <cdr:nvSpPr>
        <cdr:cNvPr id="2" name="Стрелка вправо 1"/>
        <cdr:cNvSpPr/>
      </cdr:nvSpPr>
      <cdr:spPr>
        <a:xfrm xmlns:a="http://schemas.openxmlformats.org/drawingml/2006/main">
          <a:off x="3959282" y="1584757"/>
          <a:ext cx="302278" cy="187281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0.19852</cdr:x>
      <cdr:y>0.55103</cdr:y>
    </cdr:from>
    <cdr:to>
      <cdr:x>0.25519</cdr:x>
      <cdr:y>0.60869</cdr:y>
    </cdr:to>
    <cdr:sp macro="" textlink="">
      <cdr:nvSpPr>
        <cdr:cNvPr id="7" name="Стрелка вправо 6"/>
        <cdr:cNvSpPr/>
      </cdr:nvSpPr>
      <cdr:spPr>
        <a:xfrm xmlns:a="http://schemas.openxmlformats.org/drawingml/2006/main">
          <a:off x="1058913" y="1272693"/>
          <a:ext cx="302278" cy="133175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0.56356</cdr:x>
      <cdr:y>0.51885</cdr:y>
    </cdr:from>
    <cdr:to>
      <cdr:x>0.62024</cdr:x>
      <cdr:y>0.57652</cdr:y>
    </cdr:to>
    <cdr:sp macro="" textlink="">
      <cdr:nvSpPr>
        <cdr:cNvPr id="8" name="Стрелка вправо 7"/>
        <cdr:cNvSpPr/>
      </cdr:nvSpPr>
      <cdr:spPr>
        <a:xfrm xmlns:a="http://schemas.openxmlformats.org/drawingml/2006/main">
          <a:off x="3006023" y="1198357"/>
          <a:ext cx="302331" cy="133198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0.38103</cdr:x>
      <cdr:y>0.53508</cdr:y>
    </cdr:from>
    <cdr:to>
      <cdr:x>0.43771</cdr:x>
      <cdr:y>0.59275</cdr:y>
    </cdr:to>
    <cdr:sp macro="" textlink="">
      <cdr:nvSpPr>
        <cdr:cNvPr id="9" name="Стрелка вправо 8"/>
        <cdr:cNvSpPr/>
      </cdr:nvSpPr>
      <cdr:spPr>
        <a:xfrm xmlns:a="http://schemas.openxmlformats.org/drawingml/2006/main">
          <a:off x="2032437" y="1235848"/>
          <a:ext cx="302331" cy="133198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0.87261</cdr:x>
      <cdr:y>0.93653</cdr:y>
    </cdr:from>
    <cdr:to>
      <cdr:x>0.9233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43324" y="3578120"/>
          <a:ext cx="333627" cy="2424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0.71694</cdr:x>
      <cdr:y>0.33141</cdr:y>
    </cdr:from>
    <cdr:to>
      <cdr:x>0.88267</cdr:x>
      <cdr:y>0.46524</cdr:y>
    </cdr:to>
    <cdr:sp macro="" textlink="">
      <cdr:nvSpPr>
        <cdr:cNvPr id="10" name="TextBox 19"/>
        <cdr:cNvSpPr txBox="1"/>
      </cdr:nvSpPr>
      <cdr:spPr>
        <a:xfrm xmlns:a="http://schemas.openxmlformats.org/drawingml/2006/main">
          <a:off x="3760722" y="647826"/>
          <a:ext cx="86934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</a:t>
          </a:r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7,6</a:t>
          </a:r>
          <a:r>
            <a:rPr lang="ru-RU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1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0.53202</cdr:x>
      <cdr:y>0.37038</cdr:y>
    </cdr:from>
    <cdr:to>
      <cdr:x>0.65869</cdr:x>
      <cdr:y>0.50421</cdr:y>
    </cdr:to>
    <cdr:sp macro="" textlink="">
      <cdr:nvSpPr>
        <cdr:cNvPr id="11" name="TextBox 19"/>
        <cdr:cNvSpPr txBox="1"/>
      </cdr:nvSpPr>
      <cdr:spPr>
        <a:xfrm xmlns:a="http://schemas.openxmlformats.org/drawingml/2006/main">
          <a:off x="2790721" y="724003"/>
          <a:ext cx="66445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3,3%</a:t>
          </a:r>
          <a:endParaRPr lang="ru-RU" sz="11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0.35703</cdr:x>
      <cdr:y>0.40622</cdr:y>
    </cdr:from>
    <cdr:to>
      <cdr:x>0.48717</cdr:x>
      <cdr:y>0.54005</cdr:y>
    </cdr:to>
    <cdr:sp macro="" textlink="">
      <cdr:nvSpPr>
        <cdr:cNvPr id="12" name="TextBox 19"/>
        <cdr:cNvSpPr txBox="1"/>
      </cdr:nvSpPr>
      <cdr:spPr>
        <a:xfrm xmlns:a="http://schemas.openxmlformats.org/drawingml/2006/main">
          <a:off x="1872808" y="794061"/>
          <a:ext cx="682651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11,6</a:t>
          </a:r>
          <a:r>
            <a:rPr lang="ru-RU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1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0.17748</cdr:x>
      <cdr:y>0.41525</cdr:y>
    </cdr:from>
    <cdr:to>
      <cdr:x>0.28985</cdr:x>
      <cdr:y>0.54908</cdr:y>
    </cdr:to>
    <cdr:sp macro="" textlink="">
      <cdr:nvSpPr>
        <cdr:cNvPr id="13" name="TextBox 19"/>
        <cdr:cNvSpPr txBox="1"/>
      </cdr:nvSpPr>
      <cdr:spPr>
        <a:xfrm xmlns:a="http://schemas.openxmlformats.org/drawingml/2006/main">
          <a:off x="930975" y="811713"/>
          <a:ext cx="589439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+2,9%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0.74545</cdr:x>
      <cdr:y>0.56145</cdr:y>
    </cdr:from>
    <cdr:to>
      <cdr:x>0.80212</cdr:x>
      <cdr:y>0.61911</cdr:y>
    </cdr:to>
    <cdr:sp macro="" textlink="">
      <cdr:nvSpPr>
        <cdr:cNvPr id="2" name="Стрелка вправо 1"/>
        <cdr:cNvSpPr/>
      </cdr:nvSpPr>
      <cdr:spPr>
        <a:xfrm xmlns:a="http://schemas.openxmlformats.org/drawingml/2006/main">
          <a:off x="3949937" y="1044678"/>
          <a:ext cx="300278" cy="10728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0.19911</cdr:x>
      <cdr:y>0.44234</cdr:y>
    </cdr:from>
    <cdr:to>
      <cdr:x>0.25578</cdr:x>
      <cdr:y>0.5</cdr:y>
    </cdr:to>
    <cdr:sp macro="" textlink="">
      <cdr:nvSpPr>
        <cdr:cNvPr id="7" name="Стрелка вправо 6"/>
        <cdr:cNvSpPr/>
      </cdr:nvSpPr>
      <cdr:spPr>
        <a:xfrm xmlns:a="http://schemas.openxmlformats.org/drawingml/2006/main">
          <a:off x="1038758" y="1101354"/>
          <a:ext cx="295642" cy="143564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0.55696</cdr:x>
      <cdr:y>0.50497</cdr:y>
    </cdr:from>
    <cdr:to>
      <cdr:x>0.61364</cdr:x>
      <cdr:y>0.56264</cdr:y>
    </cdr:to>
    <cdr:sp macro="" textlink="">
      <cdr:nvSpPr>
        <cdr:cNvPr id="8" name="Стрелка вправо 7"/>
        <cdr:cNvSpPr/>
      </cdr:nvSpPr>
      <cdr:spPr>
        <a:xfrm xmlns:a="http://schemas.openxmlformats.org/drawingml/2006/main">
          <a:off x="2951181" y="939587"/>
          <a:ext cx="300332" cy="107305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0.37943</cdr:x>
      <cdr:y>0.47793</cdr:y>
    </cdr:from>
    <cdr:to>
      <cdr:x>0.43611</cdr:x>
      <cdr:y>0.5356</cdr:y>
    </cdr:to>
    <cdr:sp macro="" textlink="">
      <cdr:nvSpPr>
        <cdr:cNvPr id="9" name="Стрелка вправо 8"/>
        <cdr:cNvSpPr/>
      </cdr:nvSpPr>
      <cdr:spPr>
        <a:xfrm xmlns:a="http://schemas.openxmlformats.org/drawingml/2006/main">
          <a:off x="2010515" y="889274"/>
          <a:ext cx="300331" cy="107305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0.87261</cdr:x>
      <cdr:y>0.93653</cdr:y>
    </cdr:from>
    <cdr:to>
      <cdr:x>0.9233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43324" y="3578120"/>
          <a:ext cx="333627" cy="2424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0.72068</cdr:x>
      <cdr:y>0.40902</cdr:y>
    </cdr:from>
    <cdr:to>
      <cdr:x>0.82975</cdr:x>
      <cdr:y>0.54134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3818681" y="761046"/>
          <a:ext cx="577931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-1,7</a:t>
          </a:r>
          <a:r>
            <a: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0.54163</cdr:x>
      <cdr:y>0.3577</cdr:y>
    </cdr:from>
    <cdr:to>
      <cdr:x>0.65407</cdr:x>
      <cdr:y>0.4983</cdr:y>
    </cdr:to>
    <cdr:sp macro="" textlink="">
      <cdr:nvSpPr>
        <cdr:cNvPr id="21" name="TextBox 19"/>
        <cdr:cNvSpPr txBox="1"/>
      </cdr:nvSpPr>
      <cdr:spPr>
        <a:xfrm xmlns:a="http://schemas.openxmlformats.org/drawingml/2006/main">
          <a:off x="2869946" y="665568"/>
          <a:ext cx="595778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1,7%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0.36033</cdr:x>
      <cdr:y>0.34528</cdr:y>
    </cdr:from>
    <cdr:to>
      <cdr:x>0.47095</cdr:x>
      <cdr:y>0.48588</cdr:y>
    </cdr:to>
    <cdr:sp macro="" textlink="">
      <cdr:nvSpPr>
        <cdr:cNvPr id="22" name="TextBox 19"/>
        <cdr:cNvSpPr txBox="1"/>
      </cdr:nvSpPr>
      <cdr:spPr>
        <a:xfrm xmlns:a="http://schemas.openxmlformats.org/drawingml/2006/main">
          <a:off x="1909309" y="642455"/>
          <a:ext cx="586121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2,9%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0.18579</cdr:x>
      <cdr:y>0.27247</cdr:y>
    </cdr:from>
    <cdr:to>
      <cdr:x>0.2873</cdr:x>
      <cdr:y>0.41307</cdr:y>
    </cdr:to>
    <cdr:sp macro="" textlink="">
      <cdr:nvSpPr>
        <cdr:cNvPr id="23" name="TextBox 19"/>
        <cdr:cNvSpPr txBox="1"/>
      </cdr:nvSpPr>
      <cdr:spPr>
        <a:xfrm xmlns:a="http://schemas.openxmlformats.org/drawingml/2006/main" flipH="1">
          <a:off x="984449" y="506979"/>
          <a:ext cx="537873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3,1</a:t>
          </a:r>
          <a:r>
            <a:rPr lang="ru-RU" sz="11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0.69942</cdr:x>
      <cdr:y>0</cdr:y>
    </cdr:from>
    <cdr:to>
      <cdr:x>1</cdr:x>
      <cdr:y>0.13459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706031" y="-4739149"/>
          <a:ext cx="1592689" cy="250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>
            <a:solidFill>
              <a:srgbClr val="FF2F2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0.71777</cdr:x>
      <cdr:y>0.46235</cdr:y>
    </cdr:from>
    <cdr:to>
      <cdr:x>0.77651</cdr:x>
      <cdr:y>0.51523</cdr:y>
    </cdr:to>
    <cdr:sp macro="" textlink="">
      <cdr:nvSpPr>
        <cdr:cNvPr id="2" name="Стрелка вправо 1"/>
        <cdr:cNvSpPr/>
      </cdr:nvSpPr>
      <cdr:spPr>
        <a:xfrm xmlns:a="http://schemas.openxmlformats.org/drawingml/2006/main">
          <a:off x="4382064" y="890030"/>
          <a:ext cx="358619" cy="10178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0.55586</cdr:x>
      <cdr:y>0.48219</cdr:y>
    </cdr:from>
    <cdr:to>
      <cdr:x>0.62213</cdr:x>
      <cdr:y>0.55294</cdr:y>
    </cdr:to>
    <cdr:sp macro="" textlink="">
      <cdr:nvSpPr>
        <cdr:cNvPr id="8" name="Стрелка вправо 7"/>
        <cdr:cNvSpPr/>
      </cdr:nvSpPr>
      <cdr:spPr>
        <a:xfrm xmlns:a="http://schemas.openxmlformats.org/drawingml/2006/main">
          <a:off x="3393629" y="928225"/>
          <a:ext cx="404568" cy="136185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0.40333</cdr:x>
      <cdr:y>0.51873</cdr:y>
    </cdr:from>
    <cdr:to>
      <cdr:x>0.46001</cdr:x>
      <cdr:y>0.5764</cdr:y>
    </cdr:to>
    <cdr:sp macro="" textlink="">
      <cdr:nvSpPr>
        <cdr:cNvPr id="9" name="Стрелка вправо 8"/>
        <cdr:cNvSpPr/>
      </cdr:nvSpPr>
      <cdr:spPr>
        <a:xfrm xmlns:a="http://schemas.openxmlformats.org/drawingml/2006/main">
          <a:off x="2462412" y="998562"/>
          <a:ext cx="346038" cy="11101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0.87261</cdr:x>
      <cdr:y>0.93653</cdr:y>
    </cdr:from>
    <cdr:to>
      <cdr:x>0.9233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43324" y="3578120"/>
          <a:ext cx="333627" cy="2424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0.2484</cdr:x>
      <cdr:y>0.57099</cdr:y>
    </cdr:from>
    <cdr:to>
      <cdr:x>0.30508</cdr:x>
      <cdr:y>0.62866</cdr:y>
    </cdr:to>
    <cdr:sp macro="" textlink="">
      <cdr:nvSpPr>
        <cdr:cNvPr id="10" name="Стрелка вправо 9"/>
        <cdr:cNvSpPr/>
      </cdr:nvSpPr>
      <cdr:spPr>
        <a:xfrm xmlns:a="http://schemas.openxmlformats.org/drawingml/2006/main">
          <a:off x="1516542" y="1099148"/>
          <a:ext cx="346040" cy="111015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0.60487</cdr:x>
      <cdr:y>0</cdr:y>
    </cdr:from>
    <cdr:to>
      <cdr:x>0.87846</cdr:x>
      <cdr:y>0.16465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92822" y="0"/>
          <a:ext cx="1670308" cy="316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+4,7 </a:t>
          </a:r>
          <a:r>
            <a:rPr lang="ru-RU" sz="14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млрд.руб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0.45155</cdr:x>
      <cdr:y>0.46921</cdr:y>
    </cdr:from>
    <cdr:to>
      <cdr:x>0.6253</cdr:x>
      <cdr:y>0.57737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1790671" y="1134831"/>
          <a:ext cx="689027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36,8%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0.12598</cdr:x>
      <cdr:y>0.27481</cdr:y>
    </cdr:from>
    <cdr:to>
      <cdr:x>0.29505</cdr:x>
      <cdr:y>0.37875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588124" y="640849"/>
          <a:ext cx="789257" cy="2423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45,7</a:t>
          </a:r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0.47462</cdr:x>
      <cdr:y>0.22901</cdr:y>
    </cdr:from>
    <cdr:to>
      <cdr:x>0.63215</cdr:x>
      <cdr:y>0.31948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882169" y="553887"/>
          <a:ext cx="624688" cy="2188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5,8%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0.155</cdr:x>
      <cdr:y>0.60841</cdr:y>
    </cdr:from>
    <cdr:to>
      <cdr:x>0.33127</cdr:x>
      <cdr:y>0.72167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703395" y="1610044"/>
          <a:ext cx="799937" cy="2997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11,7%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0.47461</cdr:x>
      <cdr:y>0.42534</cdr:y>
    </cdr:from>
    <cdr:to>
      <cdr:x>0.62219</cdr:x>
      <cdr:y>0.53752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1923233" y="991886"/>
          <a:ext cx="598015" cy="2616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37,7%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0.12392</cdr:x>
      <cdr:y>0.29996</cdr:y>
    </cdr:from>
    <cdr:to>
      <cdr:x>0.28694</cdr:x>
      <cdr:y>0.41214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578499" y="699494"/>
          <a:ext cx="761018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44,7%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0.44619</cdr:x>
      <cdr:y>0.18105</cdr:y>
    </cdr:from>
    <cdr:to>
      <cdr:x>0.57354</cdr:x>
      <cdr:y>0.31938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2032597" y="483551"/>
          <a:ext cx="580135" cy="3694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6,2%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0.2147</cdr:x>
      <cdr:y>0.60841</cdr:y>
    </cdr:from>
    <cdr:to>
      <cdr:x>0.382</cdr:x>
      <cdr:y>0.71107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849350" y="1418802"/>
          <a:ext cx="661819" cy="2394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11,4%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0.49358</cdr:x>
      <cdr:y>0.44803</cdr:y>
    </cdr:from>
    <cdr:to>
      <cdr:x>0.69207</cdr:x>
      <cdr:y>0.54297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1981087" y="1234503"/>
          <a:ext cx="796706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38,5%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0.2026</cdr:x>
      <cdr:y>0.27481</cdr:y>
    </cdr:from>
    <cdr:to>
      <cdr:x>0.36501</cdr:x>
      <cdr:y>0.36975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813191" y="757212"/>
          <a:ext cx="65184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45,</a:t>
          </a:r>
          <a:r>
            <a:rPr lang="ru-RU" sz="1100" b="1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0.59386</cdr:x>
      <cdr:y>0.24337</cdr:y>
    </cdr:from>
    <cdr:to>
      <cdr:x>0.73597</cdr:x>
      <cdr:y>0.33384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2383612" y="666620"/>
          <a:ext cx="570391" cy="2478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6,0%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0.2147</cdr:x>
      <cdr:y>0.56105</cdr:y>
    </cdr:from>
    <cdr:to>
      <cdr:x>0.37468</cdr:x>
      <cdr:y>0.66814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861748" y="1545922"/>
          <a:ext cx="642117" cy="2950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10,2%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DA616-7C78-4072-A01F-E4202D0860E7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45659" cy="495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7317"/>
            <a:ext cx="2945659" cy="495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2143C-2BFF-4C7A-B58F-C426CD9726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496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02143C-2BFF-4C7A-B58F-C426CD9726E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566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6865-01FC-43D9-90E6-EA02B2D1CBA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549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02143C-2BFF-4C7A-B58F-C426CD9726E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846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02143C-2BFF-4C7A-B58F-C426CD9726EE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95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26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98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623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6908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1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3381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76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536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38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10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75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212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57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32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80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77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12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D4C378D-2548-403D-B1EE-92E8516F3A0F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0455D6C-AF36-4F54-AA61-EE671124C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0060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subTitle" idx="1"/>
          </p:nvPr>
        </p:nvSpPr>
        <p:spPr>
          <a:xfrm>
            <a:off x="6615954" y="5661211"/>
            <a:ext cx="5426540" cy="1089213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ТФОМС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Мордовия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В.Н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КАРГАЕВ</a:t>
            </a:r>
          </a:p>
          <a:p>
            <a:pPr algn="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22.01.2025  Саранск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/>
          </a:p>
        </p:txBody>
      </p:sp>
      <p:pic>
        <p:nvPicPr>
          <p:cNvPr id="4" name="Picture 18" descr="m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54238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668758" y="1616574"/>
            <a:ext cx="11109800" cy="27853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5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Предварительные итоги работы системы обязательного медицинского страхования Республики Мордовия за 2024 год и основные новеллы программы государственных гарантий бесплатного оказания медицинской помощи на 2025 год</a:t>
            </a:r>
            <a:endParaRPr lang="ru-RU" sz="35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71" y="5044748"/>
            <a:ext cx="1866667" cy="1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62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m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343"/>
            <a:ext cx="2154238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6038" y="1545768"/>
            <a:ext cx="2946400" cy="14773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В ТЕЧЕНИЕ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СУТОК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аправление информации о пациенте при выписке из стационара в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</a:rPr>
              <a:t>медицинскую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организацию прикрепления 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39192" y="1509525"/>
            <a:ext cx="8263908" cy="14773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МО ПРИКРЕПЛЕНИЯ В ТЕЧЕНИЕ 5 РАБОЧИХ ДНЕЙ ОБЕСПЕЧИВАЮТ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712788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ДИСПАНСЕРНОЕ НАБЛЮДЕНИЕ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в порядке приказа Минздрава России  от 15.03.2022 №168н;</a:t>
            </a:r>
          </a:p>
          <a:p>
            <a:pPr marL="712788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НАПРАВЛЕНИЕ НА МЕДИЦИНСКУЮ РЕАБИЛИТАЦИЮ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в условиях дневного стационара, амбулаторных условиях  или на дому.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633158"/>
              </p:ext>
            </p:extLst>
          </p:nvPr>
        </p:nvGraphicFramePr>
        <p:xfrm>
          <a:off x="347880" y="4904634"/>
          <a:ext cx="11508441" cy="18592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31664"/>
                <a:gridCol w="1872646"/>
                <a:gridCol w="1469194"/>
                <a:gridCol w="1215885"/>
                <a:gridCol w="1702087"/>
                <a:gridCol w="2316965"/>
              </a:tblGrid>
              <a:tr h="414842">
                <a:tc rowSpan="5">
                  <a:txBody>
                    <a:bodyPr/>
                    <a:lstStyle/>
                    <a:p>
                      <a:pPr algn="just"/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ОРГАНИЗАЦИИ, ОКАЗЫВАЮЩИЕ СПЕЦИАЛИЗИРОВАННУЮ  И ПЕРВИЧНУЮ МЕДИКО-САНИТАРНУЮ МЕДИЦИНСКУЮ ПОМОЩЬ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Диспансерное наблюдение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Норматив, рублей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случаев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Стоимость, </a:t>
                      </a:r>
                    </a:p>
                    <a:p>
                      <a:pPr algn="ctr"/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2025/2024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95833">
                <a:tc vMerge="1">
                  <a:txBody>
                    <a:bodyPr/>
                    <a:lstStyle/>
                    <a:p>
                      <a:pPr algn="just"/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2 661,1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180 604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480,6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+19,3 % (70,7 </a:t>
                      </a: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95833">
                <a:tc vMerge="1"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Онкозаболевания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3 757,1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31 086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</a:t>
                      </a:r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+17,5% (+17,4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95833">
                <a:tc vMerge="1"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1 418,5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41 263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58,5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+17,5% (+8,7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68427">
                <a:tc vMerge="1"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БСК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3 154,3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86 398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272,5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+17,5% (+40,6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22438" y="942593"/>
            <a:ext cx="5413973" cy="3288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НОВЕЛЛЫ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7880" y="3666621"/>
            <a:ext cx="5481544" cy="8309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 </a:t>
            </a:r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НЕИСПОЛНЕНИЕ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 СРОКОВ и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ОБЪЕМОВ ДИСПАНСРНОГО НАБЛЮДЕНИЯ, ФИНАНСОВЫЕ ПОТЕРИ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87706" y="124530"/>
            <a:ext cx="9544345" cy="64633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ИЗМЕНЕНИЯ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ГОСУДАРСТВЕННЫХ ГАРАНТИЙ  НА 2025 ГОД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81851" y="3706745"/>
            <a:ext cx="5674470" cy="10772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МЕРЫ -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персонифицированной диспансерной группы, привлечение страховых медицинских организаций к информированию пациентов о необходимости проведения ДН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122438" y="2022117"/>
            <a:ext cx="663043" cy="524629"/>
          </a:xfrm>
          <a:prstGeom prst="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Выгнутая вверх стрелка 16"/>
          <p:cNvSpPr/>
          <p:nvPr/>
        </p:nvSpPr>
        <p:spPr>
          <a:xfrm>
            <a:off x="2755900" y="3023096"/>
            <a:ext cx="6400800" cy="533511"/>
          </a:xfrm>
          <a:prstGeom prst="curvedDownArrow">
            <a:avLst>
              <a:gd name="adj1" fmla="val 66388"/>
              <a:gd name="adj2" fmla="val 107588"/>
              <a:gd name="adj3" fmla="val 36902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59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m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15589" cy="1130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942975" y="1262592"/>
            <a:ext cx="1089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714" y="1562766"/>
            <a:ext cx="4792955" cy="502457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193714" y="973870"/>
            <a:ext cx="4821661" cy="40406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ветерану СВО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7706" y="124530"/>
            <a:ext cx="9544345" cy="64633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ИЗМЕНЕНИЯ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ГОСУДАРСТВЕННЫХ ГАРАНТИЙ  НА 2025 ГОД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739" y="1932238"/>
            <a:ext cx="6851124" cy="89461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algn="just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СВЕДЕНИЯ ПО УЧАСТНИКАМ СВО в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 для организации первичной медико-санитарной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ВНЕОЧЕРЕДНОМ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5258" y="1211793"/>
            <a:ext cx="6854605" cy="6351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pPr lvl="0" algn="just" defTabSz="457200"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 ПОЛУЧАЕТ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еженедельном режиме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ветеранах СВО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ГФ «Защитники отечества»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формирования данных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перс.учета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5257" y="2931802"/>
            <a:ext cx="6854605" cy="106869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ВЫДЕЛЕНИЕ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ОТДЕЛЬНОГО МЕДИЦИНСКОГО РАБОТНИКА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координирующего предоставление первичной медико-санитарной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ВЫЕЗДА  ОСНАЩЕННОЙ МЕДИЦИНСКОЙ БРИГАДЫ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дом к ветерану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8738" y="4096163"/>
            <a:ext cx="6851124" cy="1288637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algn="just"/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диспансеризации: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МЕСЯЦА ПОСЛЕ ПРИБЫТИЯ УЧАСТНИКА СВО; 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первого этапа -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ОДНОГО ДНЯ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дополнительных обследований и консультаций  -  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ДЕНЬ ПЕРВОГО ЭТАПА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не позднее 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РАБОЧИХ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65256" y="5481739"/>
            <a:ext cx="6854605" cy="56346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pPr algn="just"/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Динамическое наблюдение - с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ИСПОЛЬЗОВАНИЕМ ТЕЛЕМЕДИЦИНСКИХ ТЕХНОЛОГИЙ</a:t>
            </a:r>
            <a:endParaRPr lang="ru-RU" sz="1600" dirty="0">
              <a:latin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8738" y="6142139"/>
            <a:ext cx="6851124" cy="55076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lvl="0" algn="just" defTabSz="457200">
              <a:defRPr/>
            </a:pP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САНАТОРНО-КУРОРТНОЕ ЛЕЧЕНИЕ -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приоритетном порядке вне зависимости от наличия инвалидности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61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m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54238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438765" y="196278"/>
            <a:ext cx="9163050" cy="797968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ТФОМС РЕСПУБЛИКИ МОРДОВИЯ ДЛЯ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укрепления ФИНАНСОВОЙ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УСТОЙЧИВОСТИ СИСТЕМЫ  ОМС 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21009" y="5792364"/>
            <a:ext cx="11605559" cy="71003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И ДОСТУПНОСТИ МЕДИЦИНСКОЙ ПОМОЩИ,</a:t>
            </a:r>
          </a:p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ОКАЗЫВАЕМОЙ В РАМКАХ ТЕРРИТОРИАЛЬНОЙ ПРОГРАММЫ ОМС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6023788" y="908209"/>
            <a:ext cx="1228253" cy="618875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792037" y="5178486"/>
            <a:ext cx="1228253" cy="613878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21009" y="2469971"/>
            <a:ext cx="11605560" cy="694863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lvl="0" algn="just" defTabSz="457200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численности медицинского персонала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амбулаторно-поликлинического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457200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стационарного звена  в соответствие с численностью прикрепленного населения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1009" y="1618245"/>
            <a:ext cx="11611457" cy="6351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pPr lvl="0" algn="just" defTabSz="457200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коечного фонда  круглосуточного стационара в соответствие с фактической нагрузкой и маршрутизацией пациентов,  обеспечение работы койки не менее 331 дня в году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21009" y="3409227"/>
            <a:ext cx="11611457" cy="7025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ресурсного потенциала (медицинского оборудования, зданий, земельных участков, автомобильного транспорта)  медицинских организаций в соответствие  с нормативными требованиями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1009" y="4379413"/>
            <a:ext cx="11605560" cy="67177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нагрузки на медицинский персонал в соответствие с нормативными требованиями и оплата труда с учетом фактической нагрузки</a:t>
            </a:r>
          </a:p>
        </p:txBody>
      </p:sp>
    </p:spTree>
    <p:extLst>
      <p:ext uri="{BB962C8B-B14F-4D97-AF65-F5344CB8AC3E}">
        <p14:creationId xmlns:p14="http://schemas.microsoft.com/office/powerpoint/2010/main" val="183684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m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54238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520962" y="2838637"/>
            <a:ext cx="8790255" cy="7128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ru-RU" sz="4000" b="1" dirty="0" smtClean="0">
                <a:ln w="11430"/>
                <a:latin typeface="Times New Roman" panose="02020603050405020304" pitchFamily="18" charset="0"/>
                <a:cs typeface="Arial" charset="0"/>
              </a:rPr>
              <a:t>СПАСИБО ЗА ВНИМАНИЕ!</a:t>
            </a:r>
            <a:endParaRPr lang="ru-RU" sz="4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71" y="5044748"/>
            <a:ext cx="1866667" cy="1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74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4238" y="84940"/>
            <a:ext cx="9835662" cy="883447"/>
          </a:xfrm>
          <a:solidFill>
            <a:schemeClr val="tx1">
              <a:lumMod val="9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РАБОТЫ СИСТЕМЫ ОМС В 2024 ГОДУ </a:t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ДИНАМИКА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ПАРАМЕТРОВ ФОРМИРОВАНИЯ 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ТЕРРИТОРИАЛЬНОГО ФОНДА ОМС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РЕСПУБЛИКИ МОРДОВИЯ</a:t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/>
          </a:p>
        </p:txBody>
      </p:sp>
      <p:pic>
        <p:nvPicPr>
          <p:cNvPr id="5" name="Picture 18" descr="m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54238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Диаграмма 5"/>
          <p:cNvGraphicFramePr/>
          <p:nvPr>
            <p:extLst/>
          </p:nvPr>
        </p:nvGraphicFramePr>
        <p:xfrm>
          <a:off x="6916848" y="2993615"/>
          <a:ext cx="5275152" cy="1951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/>
          </p:nvPr>
        </p:nvGraphicFramePr>
        <p:xfrm>
          <a:off x="6916848" y="4739149"/>
          <a:ext cx="5164232" cy="1860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6364586" y="1178470"/>
            <a:ext cx="5970767" cy="1924999"/>
            <a:chOff x="669915" y="970921"/>
            <a:chExt cx="6407343" cy="2808124"/>
          </a:xfrm>
        </p:grpSpPr>
        <p:graphicFrame>
          <p:nvGraphicFramePr>
            <p:cNvPr id="9" name="Диаграмма 8"/>
            <p:cNvGraphicFramePr/>
            <p:nvPr>
              <p:extLst/>
            </p:nvPr>
          </p:nvGraphicFramePr>
          <p:xfrm>
            <a:off x="669915" y="970921"/>
            <a:ext cx="6407343" cy="280812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0" name="TextBox 9"/>
            <p:cNvSpPr txBox="1"/>
            <p:nvPr/>
          </p:nvSpPr>
          <p:spPr>
            <a:xfrm>
              <a:off x="2171116" y="1943356"/>
              <a:ext cx="832022" cy="381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+6,3%</a:t>
              </a:r>
              <a:endPara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40750" y="1887639"/>
              <a:ext cx="699095" cy="381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+8,4%</a:t>
              </a:r>
              <a:endPara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41212" y="1877465"/>
              <a:ext cx="808642" cy="381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+11,4%</a:t>
              </a:r>
              <a:endPara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086666" y="1734703"/>
              <a:ext cx="740805" cy="381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+15,5%</a:t>
              </a:r>
              <a:endPara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52210" y="-1178469"/>
            <a:ext cx="1670305" cy="2823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*</a:t>
            </a:r>
            <a:r>
              <a:rPr lang="ru-RU" sz="1200" b="1" i="1" dirty="0" smtClean="0"/>
              <a:t>без учета дополнительных МБТ на доп. </a:t>
            </a:r>
            <a:r>
              <a:rPr lang="ru-RU" sz="1200" b="1" i="1" dirty="0"/>
              <a:t>ф</a:t>
            </a:r>
            <a:r>
              <a:rPr lang="ru-RU" sz="1200" b="1" i="1" dirty="0" smtClean="0"/>
              <a:t>инансовое обеспечение  ТПОМС</a:t>
            </a:r>
            <a:endParaRPr lang="ru-RU" sz="1200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224274" y="1443288"/>
            <a:ext cx="6502103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8575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ТЕРРИТОРИАЛЬНАЯ ПРОГРАММА </a:t>
            </a:r>
            <a:r>
              <a:rPr lang="ru-RU" sz="1600" b="1" dirty="0" smtClean="0">
                <a:solidFill>
                  <a:srgbClr val="F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ОМС </a:t>
            </a:r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78,8%</a:t>
            </a:r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государственных гарантий Республики Мордовия</a:t>
            </a:r>
            <a:endParaRPr lang="ru-RU" sz="1600" b="1" dirty="0">
              <a:solidFill>
                <a:srgbClr val="052F6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4274" y="2292881"/>
            <a:ext cx="3595167" cy="9197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600" b="1" dirty="0" smtClean="0">
                <a:solidFill>
                  <a:srgbClr val="F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СТРАХОВОЕ ПОЛЕ</a:t>
            </a:r>
          </a:p>
          <a:p>
            <a:pPr algn="ctr"/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48,4 % - АСП ООО  </a:t>
            </a:r>
            <a:r>
              <a:rPr lang="ru-RU" sz="1600" b="1" dirty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«Капитал </a:t>
            </a:r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МС» </a:t>
            </a:r>
          </a:p>
          <a:p>
            <a:pPr algn="ctr"/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51,6 % АО «СК «СОГАЗ-Мед»  </a:t>
            </a:r>
            <a:endParaRPr lang="ru-RU" sz="1600" dirty="0">
              <a:solidFill>
                <a:srgbClr val="052F6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4273" y="4434327"/>
            <a:ext cx="2563197" cy="180848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400" b="1" dirty="0" smtClean="0">
                <a:solidFill>
                  <a:srgbClr val="F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 МЕДИЦИНСКИХ ОРГАНИЗАЦИЙ</a:t>
            </a:r>
          </a:p>
          <a:p>
            <a:pPr algn="ctr"/>
            <a:endParaRPr lang="ru-RU" sz="1400" b="1" dirty="0" smtClean="0">
              <a:solidFill>
                <a:srgbClr val="FF2F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F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 </a:t>
            </a:r>
            <a:r>
              <a:rPr lang="ru-RU" sz="14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b="1" dirty="0" err="1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подвед</a:t>
            </a:r>
            <a:r>
              <a:rPr lang="ru-RU" sz="14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МЗ РМ  64,3%</a:t>
            </a:r>
          </a:p>
          <a:p>
            <a:r>
              <a:rPr lang="ru-RU" sz="14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неподвед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МЗ РМ 8,9% 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частные МО      26,8%</a:t>
            </a:r>
            <a:endParaRPr lang="ru-RU" sz="1400" b="1" dirty="0">
              <a:solidFill>
                <a:srgbClr val="052F6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151645" y="2292881"/>
            <a:ext cx="2574732" cy="8841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F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МЕЖТЕРРИТОРИАЛЬНЫЕ РАСЧЕТЫ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ru-RU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 субъектов РФ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0777" y="3477428"/>
            <a:ext cx="6552718" cy="7008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600" b="1" dirty="0" smtClean="0">
                <a:solidFill>
                  <a:srgbClr val="FF2F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ТП ОМС ЗА 2024 ГОД</a:t>
            </a:r>
          </a:p>
          <a:p>
            <a:pPr algn="ctr"/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12,7 млрд. рублей ( 5,1 млн. страховых случаев)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930824" y="4434326"/>
            <a:ext cx="3986024" cy="180848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</a:t>
            </a:r>
            <a:endPara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ОМС 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12 802 чел.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Врачи –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2 727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-21,3%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мед. персонал –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5 420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-42,3%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Младший мед. персонал –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876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 -6,8%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Прочий персонал –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3 779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-29,6%</a:t>
            </a:r>
          </a:p>
        </p:txBody>
      </p:sp>
    </p:spTree>
    <p:extLst>
      <p:ext uri="{BB962C8B-B14F-4D97-AF65-F5344CB8AC3E}">
        <p14:creationId xmlns:p14="http://schemas.microsoft.com/office/powerpoint/2010/main" val="66856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m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18923" cy="1367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166939" y="281060"/>
            <a:ext cx="9325556" cy="64633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ФИНАНСОВОГО ОБЕСПЕЧЕНИЯ МЕДИЦИНСКОЙ ПОМОЩИ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ТП ОМС РЕСПУБЛИКИ МОРДОВИЯ ЗА 2024 ГОД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248558"/>
              </p:ext>
            </p:extLst>
          </p:nvPr>
        </p:nvGraphicFramePr>
        <p:xfrm>
          <a:off x="217568" y="3520186"/>
          <a:ext cx="7580232" cy="3291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03432"/>
                <a:gridCol w="876300"/>
                <a:gridCol w="977900"/>
                <a:gridCol w="1066800"/>
                <a:gridCol w="901700"/>
                <a:gridCol w="1054100"/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</a:t>
                      </a:r>
                      <a:r>
                        <a:rPr lang="ru-RU" sz="1200" b="1" i="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МЕДИЦИНСКОЙ ПОМОЩИ</a:t>
                      </a:r>
                      <a:endParaRPr lang="ru-RU" sz="1200" b="1" i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Финансовое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обеспечение, млн. рублей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с учетом МБТ на ТП ОМС – 793, 7 млн. рублей)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2023 года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2024 года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24/23 ,%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2025 год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25/24, %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Скорая медицинская помощь</a:t>
                      </a:r>
                      <a:endParaRPr lang="ru-RU" sz="1200" b="1" i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689, 8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759, 5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+10,1%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+13,1%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Амбулаторная</a:t>
                      </a:r>
                      <a:r>
                        <a:rPr lang="ru-RU" sz="1200" b="1" i="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помощь </a:t>
                      </a:r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 в </a:t>
                      </a:r>
                      <a:r>
                        <a:rPr lang="ru-RU" sz="1200" b="1" i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200" b="1" i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4 233, 1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4 859, 1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+14,8%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5 514, 6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+13,5%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Посещения с </a:t>
                      </a:r>
                      <a:r>
                        <a:rPr lang="ru-RU" sz="1200" b="1" i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проф.целями</a:t>
                      </a:r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 </a:t>
                      </a:r>
                      <a:r>
                        <a:rPr lang="ru-RU" sz="1200" b="1" i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751, 5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1 044, 9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+39,1%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1 438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+37,6%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для проф. медицинских осмотров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284, 3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371, 5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+30,7%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482, 4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+29,9%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для проведения диспансеризации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467, 2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673, 5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+44,1%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955, 6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41,9%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Дневной стационар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1 281, 9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1 547, 8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+24,1 %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1 459, 4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-5,7%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Стационарная медицинская помощь</a:t>
                      </a:r>
                      <a:endParaRPr lang="ru-RU" sz="1200" b="1" i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5 012, 3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6 022, 7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+20,2%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6 478, 1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+7,6%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Итого</a:t>
                      </a:r>
                      <a:endParaRPr lang="ru-RU" sz="1200" b="1" i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11 217, 2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13 189, 2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+17,6</a:t>
                      </a:r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14 311, 1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+8,5%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667970108"/>
              </p:ext>
            </p:extLst>
          </p:nvPr>
        </p:nvGraphicFramePr>
        <p:xfrm>
          <a:off x="6045740" y="1135416"/>
          <a:ext cx="4538031" cy="2646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1668964971"/>
              </p:ext>
            </p:extLst>
          </p:nvPr>
        </p:nvGraphicFramePr>
        <p:xfrm>
          <a:off x="516956" y="1135416"/>
          <a:ext cx="4555439" cy="2670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2829048877"/>
              </p:ext>
            </p:extLst>
          </p:nvPr>
        </p:nvGraphicFramePr>
        <p:xfrm>
          <a:off x="7959912" y="3704170"/>
          <a:ext cx="3977505" cy="3056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21450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m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54238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724150" y="240257"/>
            <a:ext cx="9163050" cy="393486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трансформация ОМС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2024-2025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545" y="1558264"/>
            <a:ext cx="3139454" cy="271676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МЕДИЦИНСКИЙ ПРОФИЛЬ-28,0 </a:t>
            </a:r>
            <a:r>
              <a:rPr lang="ru-RU" sz="15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млн.случаев</a:t>
            </a:r>
            <a:endParaRPr lang="ru-RU" sz="1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5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Исторические данные:</a:t>
            </a: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2019 -4,6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млн.случаев</a:t>
            </a:r>
            <a:endParaRPr lang="ru-RU" sz="15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2020-3,9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млн.случаев</a:t>
            </a:r>
            <a:endParaRPr lang="ru-RU" sz="15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2021-4,6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млн.случаев</a:t>
            </a:r>
            <a:endParaRPr lang="ru-RU" sz="15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2022-4,7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млн.случаев</a:t>
            </a:r>
            <a:endParaRPr lang="ru-RU" sz="15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2023-5,1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млн.случаев</a:t>
            </a:r>
            <a:endParaRPr lang="ru-RU" sz="15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2024-5,1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млн.случаев</a:t>
            </a:r>
            <a:endParaRPr lang="ru-RU" sz="15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500" b="1" dirty="0">
              <a:solidFill>
                <a:srgbClr val="C00000"/>
              </a:solidFill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666717"/>
              </p:ext>
            </p:extLst>
          </p:nvPr>
        </p:nvGraphicFramePr>
        <p:xfrm>
          <a:off x="259512" y="4641865"/>
          <a:ext cx="2921253" cy="185682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21253"/>
              </a:tblGrid>
              <a:tr h="185682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Запросы граждан о стоимости полученных по ОМС </a:t>
                      </a:r>
                      <a:r>
                        <a:rPr lang="ru-RU" sz="16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мед. услуг на портале ЕПГУ</a:t>
                      </a:r>
                    </a:p>
                    <a:p>
                      <a:pPr algn="ctr" fontAlgn="t"/>
                      <a:endParaRPr lang="ru-RU" sz="1600" b="1" i="0" u="none" strike="noStrike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en-US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r>
                        <a:rPr lang="en-US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- 10 419  </a:t>
                      </a:r>
                      <a:r>
                        <a:rPr lang="ru-RU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+19,6%</a:t>
                      </a:r>
                      <a:endParaRPr lang="en-US" sz="1800" b="1" i="0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RU" sz="1800" b="1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 – 8 715  </a:t>
                      </a:r>
                      <a:r>
                        <a:rPr lang="ru-RU" sz="18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+ 36,0%</a:t>
                      </a:r>
                    </a:p>
                    <a:p>
                      <a:pPr algn="ctr" fontAlgn="t"/>
                      <a:r>
                        <a:rPr lang="ru-RU" sz="1800" b="1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 – 6 400</a:t>
                      </a:r>
                      <a:endParaRPr lang="ru-RU" sz="18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3485584" y="1495425"/>
            <a:ext cx="2489667" cy="50032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системы ОМС</a:t>
            </a:r>
          </a:p>
          <a:p>
            <a:endParaRPr lang="ru-RU" sz="1200" b="1" dirty="0" smtClean="0">
              <a:solidFill>
                <a:srgbClr val="00206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использования средств ОМС </a:t>
            </a: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Проактивное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персонифицированное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выделение пациентов подлежащих/состоящих на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страхового сопровождения </a:t>
            </a: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Доставка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сведений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страховому представителю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всех страховых случаях </a:t>
            </a: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Рискориентированный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отбор случаев оказания МП для проведения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ЭКМП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охвата информирования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выделяемых на профилактику с учетом страховых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рисков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43612" y="1495425"/>
            <a:ext cx="2567035" cy="9446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всех застрахованных</a:t>
            </a:r>
            <a:endParaRPr lang="en-US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Проактивное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приглашение на профилактические мероприятия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84889" y="5299078"/>
            <a:ext cx="2567035" cy="11996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домена здравоохранения</a:t>
            </a:r>
            <a:endParaRPr lang="en-US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 инструмент для формирования и предоставления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ракурсов</a:t>
            </a:r>
            <a:r>
              <a:rPr lang="en-US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отчетности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запросу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15603" y="1475625"/>
            <a:ext cx="2359935" cy="21729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застрахованных с хроническими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заболеваниями</a:t>
            </a:r>
            <a:endParaRPr lang="en-US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Персональные маршруты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endParaRPr lang="en-US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Приглашение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мероприятия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endParaRPr lang="en-US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Проактивное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приглашение на диспансеризацию </a:t>
            </a: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415603" y="3974471"/>
            <a:ext cx="2359935" cy="252422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врача / МО</a:t>
            </a:r>
            <a:endParaRPr lang="en-US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Ранжирование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застрахованных в целевых группах на основании расчет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рисков</a:t>
            </a:r>
            <a:endParaRPr lang="en-US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сведений к визиту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</a:t>
            </a:r>
            <a:endParaRPr lang="en-US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Консолидация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сведений независимо от региона и уровня оказания МП</a:t>
            </a:r>
            <a:endParaRPr lang="ru-RU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475301" y="2866569"/>
            <a:ext cx="2503661" cy="200597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 fontAlgn="b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ЭКОСИСТЕМА </a:t>
            </a: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ЦИФРОВОГО </a:t>
            </a: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</a:t>
            </a: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ПРОФИЛЯ</a:t>
            </a:r>
          </a:p>
          <a:p>
            <a:pPr algn="ctr" fontAlgn="b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</a:t>
            </a:r>
          </a:p>
          <a:p>
            <a:pPr algn="ctr" fontAlgn="b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85584" y="1093444"/>
            <a:ext cx="8289954" cy="261610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rgbClr val="B0EAF8"/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no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ОБЛАКО УПРАВЛЕНЧЕСКИХ СЕРВИСОВ: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Стрелка влево 40"/>
          <p:cNvSpPr/>
          <p:nvPr/>
        </p:nvSpPr>
        <p:spPr>
          <a:xfrm>
            <a:off x="6035132" y="3783906"/>
            <a:ext cx="376760" cy="171299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лево 44"/>
          <p:cNvSpPr/>
          <p:nvPr/>
        </p:nvSpPr>
        <p:spPr>
          <a:xfrm rot="5400000">
            <a:off x="7574070" y="2556832"/>
            <a:ext cx="285163" cy="158407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лево 46"/>
          <p:cNvSpPr/>
          <p:nvPr/>
        </p:nvSpPr>
        <p:spPr>
          <a:xfrm rot="8996001">
            <a:off x="8981668" y="2712467"/>
            <a:ext cx="376760" cy="171299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лево 47"/>
          <p:cNvSpPr/>
          <p:nvPr/>
        </p:nvSpPr>
        <p:spPr>
          <a:xfrm rot="11718655">
            <a:off x="8980036" y="4822237"/>
            <a:ext cx="376760" cy="171299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лево 20"/>
          <p:cNvSpPr/>
          <p:nvPr/>
        </p:nvSpPr>
        <p:spPr>
          <a:xfrm rot="16200000">
            <a:off x="7574071" y="5002751"/>
            <a:ext cx="285163" cy="158407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22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m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54238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487706" y="124530"/>
            <a:ext cx="8215193" cy="64633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ИЗМЕНЕНИЯ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ГОСУДАРСТВЕННЫХ ГАРАНТИЙ  НА 2025 ГОД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0854" y="2797260"/>
            <a:ext cx="11388649" cy="73145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20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СРЕДСТВ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фонде оплаты врачей и среднего медицинского персонала  -  83%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итогам 2024 года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врачи -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91,1%, средний. мед персонал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- 93,4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0855" y="1790018"/>
            <a:ext cx="11388648" cy="86974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субвенцией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СООТНОШЕНИЯ ЗАРАБОТНОЙ ПЛАТЫ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среднемесячному доходу от трудовой деятельности в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регионе : для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врачей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200%,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среднего медицинского персонала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100%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858473" y="1075417"/>
            <a:ext cx="2525633" cy="32915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НОВЕЛЛЫ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54238" y="3822663"/>
            <a:ext cx="7934104" cy="10288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</a:t>
            </a:r>
          </a:p>
          <a:p>
            <a:pPr algn="ctr"/>
            <a:r>
              <a:rPr lang="ru-RU" sz="16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РАСХОДОВ МЕДИЦИНСКИХ ОРГАНИЗАЦИЙ НА МЕДИКАМЕНТЫ, ЛЕКАРСТВЕННЫЕ ПРЕПАРАТЫ, РАСХОДНЫЕ МАТЕРИАЛЫ, ФОРМИРОВАНИЕ КРЕДИТОРСКОЙ ЗАДОЛЖЕННОСТИ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154238" y="5156033"/>
            <a:ext cx="7959503" cy="131979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МЕРЫ</a:t>
            </a:r>
          </a:p>
          <a:p>
            <a:pPr algn="ctr"/>
            <a:r>
              <a:rPr lang="ru-RU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финансовой дисциплины в медицинских организациях,   контроль исполнения планов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финансово-хозяйственной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и закупочных процедур, оплата труда  медицинских работников с учетом фактической нагрузки</a:t>
            </a:r>
            <a:endParaRPr lang="ru-RU" b="1" dirty="0" smtClean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727364" y="4183397"/>
            <a:ext cx="1206189" cy="1765957"/>
          </a:xfrm>
          <a:prstGeom prst="curvedRightArrow">
            <a:avLst>
              <a:gd name="adj1" fmla="val 25000"/>
              <a:gd name="adj2" fmla="val 55075"/>
              <a:gd name="adj3" fmla="val 24276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10309027" y="4183396"/>
            <a:ext cx="1206189" cy="1765957"/>
          </a:xfrm>
          <a:prstGeom prst="curvedLeftArrow">
            <a:avLst>
              <a:gd name="adj1" fmla="val 30474"/>
              <a:gd name="adj2" fmla="val 63575"/>
              <a:gd name="adj3" fmla="val 25000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66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1530" y="1644523"/>
            <a:ext cx="4051596" cy="88588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ДИСПАНСЕРИЗАЦИЯ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298 362 человека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(+25 211 чел.)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955,6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(+209,3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8" descr="m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54238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93440" y="2679505"/>
            <a:ext cx="4014719" cy="123058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ХРОНИЧЕСКИЙ ВИРУСНЫМ  ГЕПАТИТ С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480 чел.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(рост в 2,5 раза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54,5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(+26,8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16762" y="4380886"/>
            <a:ext cx="3988688" cy="923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 ЦЕНТРОВ ЗДОРОВЬЯ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22 985 посещений, 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53,3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31713" y="1644523"/>
            <a:ext cx="3975687" cy="923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 БОЛЬНЫХ с ХНИЗ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145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096 посещений,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272,5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31713" y="2807922"/>
            <a:ext cx="3975687" cy="144657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anchor="ctr"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ДИСПАНСЕРИЗАЦИЯ   ГРАЖДАН РЕПРОДУКТИВНОГО ВОЗРАСТА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92 933 человека,  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171,2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6889" y="4011692"/>
            <a:ext cx="4016237" cy="115720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РЕАБИЛИТАЦИЯ 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7 997 случаев,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+2,2%, 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320,6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(+48,0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1530" y="5267528"/>
            <a:ext cx="4026630" cy="15042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ОНКОЛОГИЯ 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дневной стационар- 9 026 случая, 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687,4 млн. рублей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(+92,3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круглосуточный – 7 083 случая,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686,5 млн. руб.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(+95,2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16762" y="5457404"/>
            <a:ext cx="3990638" cy="12509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anchor="ctr">
            <a:no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ИССЛЕДОВАНИЯ</a:t>
            </a:r>
          </a:p>
          <a:p>
            <a:r>
              <a:rPr lang="ru-RU" sz="17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ОФЭКТ КТ-</a:t>
            </a:r>
            <a:r>
              <a:rPr lang="ru-RU" sz="1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2499случаев, 12,1млн.руб.</a:t>
            </a:r>
          </a:p>
          <a:p>
            <a:pPr algn="just"/>
            <a:r>
              <a:rPr lang="ru-RU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ПЭТ-КТ -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1439случаев, 50,9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01844" y="979652"/>
            <a:ext cx="8594756" cy="45273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 – НЕИСПОЛНЕНИЕ УСТАНОВЛЕННЫХ ОБЪЕМОВ</a:t>
            </a:r>
            <a:endParaRPr lang="ru-RU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37743" y="184223"/>
            <a:ext cx="8215193" cy="64633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НОВЕЛЛЫ – УВЕЛИЧЕНИЕ ОБЪЕМОВ МЕДИЦИНСКОЙ ПОМОЩИ НА 2025 ГОД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529653" y="1644523"/>
            <a:ext cx="2522647" cy="50739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МЕРЫ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1.Установление личной ответственности главного врача за организацией профилактических мероприятий, диспансерного наблюдения.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Повышение доли стимулирующих выплат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оплате труда медицинских работников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исполнение установленных плановых показателей  </a:t>
            </a:r>
          </a:p>
          <a:p>
            <a:pPr algn="ctr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Выгнутая влево стрелка 8"/>
          <p:cNvSpPr/>
          <p:nvPr/>
        </p:nvSpPr>
        <p:spPr>
          <a:xfrm rot="20978700">
            <a:off x="8571979" y="1638342"/>
            <a:ext cx="553822" cy="2759698"/>
          </a:xfrm>
          <a:prstGeom prst="curvedRightArrow">
            <a:avLst>
              <a:gd name="adj1" fmla="val 25000"/>
              <a:gd name="adj2" fmla="val 94450"/>
              <a:gd name="adj3" fmla="val 27668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35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m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54238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295116"/>
              </p:ext>
            </p:extLst>
          </p:nvPr>
        </p:nvGraphicFramePr>
        <p:xfrm>
          <a:off x="409575" y="3812173"/>
          <a:ext cx="5343525" cy="28489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6026"/>
                <a:gridCol w="2037124"/>
                <a:gridCol w="1085850"/>
                <a:gridCol w="1009650"/>
                <a:gridCol w="904875"/>
              </a:tblGrid>
              <a:tr h="57951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cap="none" spc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МО </a:t>
                      </a:r>
                      <a:endParaRPr lang="ru-RU" sz="14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0">
                          <a:schemeClr val="bg2">
                            <a:tint val="97000"/>
                            <a:hueMod val="92000"/>
                            <a:satMod val="169000"/>
                            <a:lumMod val="164000"/>
                          </a:schemeClr>
                        </a:gs>
                        <a:gs pos="100000">
                          <a:schemeClr val="bg2">
                            <a:shade val="96000"/>
                            <a:satMod val="120000"/>
                            <a:lumMod val="90000"/>
                          </a:schemeClr>
                        </a:gs>
                      </a:gsLst>
                      <a:lin ang="612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Численность </a:t>
                      </a:r>
                      <a:endParaRPr lang="ru-RU" sz="1400" b="1" u="none" strike="noStrike" cap="none" spc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1" u="none" strike="noStrike" cap="none" spc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населения </a:t>
                      </a:r>
                      <a:endParaRPr lang="ru-RU" sz="14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койки в 2023 году</a:t>
                      </a:r>
                      <a:endParaRPr lang="ru-RU" sz="14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</a:t>
                      </a:r>
                      <a:r>
                        <a:rPr lang="ru-RU" sz="1400" b="1" i="0" u="none" strike="noStrike" cap="none" spc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койки в 2024 году</a:t>
                      </a:r>
                      <a:endParaRPr lang="ru-RU" sz="14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72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Ардатовская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19 420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84,9%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92,7%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72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Атяшевская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13 680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68,3%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201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Зубово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-Полянская 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25 231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65,6%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78,2%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72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Ичалковская</a:t>
                      </a:r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18 535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41,1%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68,3%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72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Темниковская</a:t>
                      </a:r>
                      <a:r>
                        <a:rPr lang="ru-RU" sz="1400" b="1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11 498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51,7%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65,9%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72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Ковылкинская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34 362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73,7%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72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Дубенская 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9 333 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59,8%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73,1%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7255"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/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Старошайговская</a:t>
                      </a:r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8 481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41,1%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61,9%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725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 smtClean="0"/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Торбеевская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21 489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83,1%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7255"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/>
                    </a:p>
                  </a:txBody>
                  <a:tcPr marL="6840" marR="6840" marT="684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Теньгушевская</a:t>
                      </a:r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7 300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41,7%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70,1%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79116" y="1180587"/>
            <a:ext cx="9085783" cy="10772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ru-RU" sz="16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НЕ </a:t>
            </a:r>
            <a:r>
              <a:rPr lang="ru-RU" sz="16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НАПРАВЛЕНИЕ НА ОПЛАТУ СОДЕРЖАНИЯ НЕИСПОЛЬЗУЕМОГО КОЕЧНОГО ФОНДА 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ОМС </a:t>
            </a:r>
          </a:p>
          <a:p>
            <a:pPr lvl="0" algn="ctr" defTabSz="457200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исключением простоя коек, связанного с проведением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санитарно-эпидемиологических мероприятий и оплатой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медицинских работников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54238" y="2395571"/>
            <a:ext cx="9085783" cy="132343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КРИТЕРИИ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ДОСТУПНОСТИ И КАЧЕСТВА МЕДИЦИНСКОЙ ПОМОЩИ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установление числа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случаев лечения в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стационаре на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одну занятую должность врача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подразделения, оказывающего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специализированную медицинскую помощь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оперативная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на одну занятую должность врача хирургической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специальности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7676" y="3002077"/>
            <a:ext cx="1371600" cy="4133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</a:t>
            </a:r>
            <a:endParaRPr lang="ru-RU" sz="16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9149" y="1976239"/>
            <a:ext cx="1397527" cy="4000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НОВЕЛЛЫ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87706" y="124530"/>
            <a:ext cx="9544345" cy="64633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ИЗМЕНЕНИЯ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ГОСУДАРСТВЕННЫХ ГАРАНТИЙ  НА 2025 ГОД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61750" y="4251052"/>
            <a:ext cx="5115588" cy="197116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МЕРЫ</a:t>
            </a:r>
          </a:p>
          <a:p>
            <a:pPr marL="342900" indent="-342900" algn="ctr">
              <a:buAutoNum type="arabicPeriod"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в 2025 году реализации Плана мероприятий по повышению эффективности деятельности медицинских организаций </a:t>
            </a:r>
          </a:p>
          <a:p>
            <a:pPr marL="342900" indent="-342900" algn="ctr">
              <a:buAutoNum type="arabicPeriod"/>
            </a:pPr>
            <a:endParaRPr lang="ru-RU" sz="5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Приведение сети медицинских организаций в соответствие  с требованиями приказов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 России №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132н и 168н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гнутая вправо стрелка 3"/>
          <p:cNvSpPr/>
          <p:nvPr/>
        </p:nvSpPr>
        <p:spPr>
          <a:xfrm>
            <a:off x="11289777" y="2257805"/>
            <a:ext cx="742274" cy="3722436"/>
          </a:xfrm>
          <a:prstGeom prst="curvedLeftArrow">
            <a:avLst>
              <a:gd name="adj1" fmla="val 33768"/>
              <a:gd name="adj2" fmla="val 82078"/>
              <a:gd name="adj3" fmla="val 25000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834803" y="3571176"/>
            <a:ext cx="484632" cy="36324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6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m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85167" cy="1447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Овал 30"/>
          <p:cNvSpPr/>
          <p:nvPr/>
        </p:nvSpPr>
        <p:spPr>
          <a:xfrm>
            <a:off x="2397573" y="3785279"/>
            <a:ext cx="1674513" cy="558281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5 175 852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2401627" y="4761942"/>
            <a:ext cx="1674513" cy="558281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93 571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2397573" y="5882477"/>
            <a:ext cx="1674513" cy="46660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30 220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4531767" y="3735133"/>
            <a:ext cx="1674513" cy="5729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9 796 </a:t>
            </a:r>
          </a:p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0,2%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4471180" y="4790865"/>
            <a:ext cx="1795692" cy="5445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4 471</a:t>
            </a:r>
          </a:p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4,7%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4471180" y="5808307"/>
            <a:ext cx="1795692" cy="56906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10 577</a:t>
            </a:r>
          </a:p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5,0%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341178" y="4947391"/>
            <a:ext cx="4593045" cy="15696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МЕРЫ</a:t>
            </a: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Руководителям МО : обеспечить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медицинской помощи на основе клинических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рекомендаций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действующей маршрутизации пациентов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использованием возможностей ГИСЗ РМ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7279" y="5669774"/>
            <a:ext cx="1870605" cy="8309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Экспертиза качества мед. помощи-ЭКМП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7279" y="4665244"/>
            <a:ext cx="1870605" cy="8309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Медико-экономическая экспертиза-МЭЭ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15471" y="3660714"/>
            <a:ext cx="1854223" cy="8309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Медико-экономический контроль- МЭК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391036" y="2895401"/>
            <a:ext cx="1883384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ПРОВЕДЕНО ЭКСПЕРТИЗ 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471180" y="2895401"/>
            <a:ext cx="179569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ВЫЯВЛЕНО НАРУШЕНИЙ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413220" y="1955467"/>
            <a:ext cx="3793060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232 врача-эксперта</a:t>
            </a:r>
            <a:r>
              <a:rPr lang="ru-RU" sz="1600" b="1" dirty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 34  </a:t>
            </a:r>
            <a:r>
              <a:rPr lang="ru-RU" sz="1600" b="1" dirty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клиническим </a:t>
            </a:r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специальностям </a:t>
            </a:r>
            <a:endParaRPr lang="ru-RU" sz="1600" b="1" dirty="0">
              <a:solidFill>
                <a:srgbClr val="052F6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53809" y="957073"/>
            <a:ext cx="1915333" cy="74381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НОВЕЛЛЫ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179187"/>
              </p:ext>
            </p:extLst>
          </p:nvPr>
        </p:nvGraphicFramePr>
        <p:xfrm>
          <a:off x="7320557" y="2875523"/>
          <a:ext cx="4613666" cy="191601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10603"/>
                <a:gridCol w="2554897"/>
                <a:gridCol w="1548166"/>
              </a:tblGrid>
              <a:tr h="29613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МО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0">
                          <a:schemeClr val="bg2">
                            <a:tint val="97000"/>
                            <a:hueMod val="92000"/>
                            <a:satMod val="169000"/>
                            <a:lumMod val="164000"/>
                          </a:schemeClr>
                        </a:gs>
                        <a:gs pos="100000">
                          <a:schemeClr val="bg2">
                            <a:shade val="96000"/>
                            <a:satMod val="120000"/>
                            <a:lumMod val="90000"/>
                          </a:schemeClr>
                        </a:gs>
                      </a:gsLst>
                      <a:lin ang="612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ДОЛЯ НАРУШЕНИЙ ПРИ ЭКМП,.%</a:t>
                      </a:r>
                      <a:endParaRPr lang="ru-RU" sz="1100" b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275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Ардатовская</a:t>
                      </a:r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РБ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61,9%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65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Ичалковская</a:t>
                      </a:r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ЦРБ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58,7%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39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Темниковская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РБ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73,1%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620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Старошайговская</a:t>
                      </a:r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РБ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65,7%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38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Теньгушевская</a:t>
                      </a:r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РБ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68,7%</a:t>
                      </a:r>
                      <a:endParaRPr lang="ru-RU" sz="1600" b="1" u="none" strike="noStrike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7320557" y="2096487"/>
            <a:ext cx="4613666" cy="45547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</a:t>
            </a:r>
            <a:endParaRPr lang="ru-RU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87706" y="124530"/>
            <a:ext cx="9544345" cy="64633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ИЗМЕНЕНИЯ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ГОСУДАРСТВЕННЫХ ГАРАНТИЙ  НА 2025 ГОД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514895" y="957073"/>
            <a:ext cx="6715080" cy="74381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января 2025 года обязательное исполнение клинических рекомендаций при оказании медицинской помощи</a:t>
            </a:r>
            <a:endParaRPr lang="ru-RU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Выгнутая влево стрелка 1"/>
          <p:cNvSpPr/>
          <p:nvPr/>
        </p:nvSpPr>
        <p:spPr>
          <a:xfrm>
            <a:off x="1540516" y="2199387"/>
            <a:ext cx="625937" cy="1028700"/>
          </a:xfrm>
          <a:prstGeom prst="curved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Выгнутая влево стрелка 26"/>
          <p:cNvSpPr/>
          <p:nvPr/>
        </p:nvSpPr>
        <p:spPr>
          <a:xfrm>
            <a:off x="6414415" y="2222874"/>
            <a:ext cx="779219" cy="3683090"/>
          </a:xfrm>
          <a:prstGeom prst="curved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1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m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866568" cy="1295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479295" y="1230149"/>
            <a:ext cx="4232588" cy="10772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 </a:t>
            </a:r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  ГБУЗ «</a:t>
            </a:r>
            <a:r>
              <a:rPr lang="ru-RU" sz="1600" b="1" dirty="0" smtClean="0">
                <a:solidFill>
                  <a:srgbClr val="052F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Республиканский онкологический диспансер» </a:t>
            </a:r>
            <a:endParaRPr lang="ru-RU" sz="1600" b="1" dirty="0" smtClean="0">
              <a:solidFill>
                <a:srgbClr val="052F6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НЕИСПОЛНЕНИЕ ТРЕБОВАНИЙ,  ФИНАНСОВЫЕ ПОТЕРИ  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37488" y="1235477"/>
            <a:ext cx="4912652" cy="3208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НОВЕЛЛЫ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xmlns="" id="{DE32BDE7-6557-774F-9F68-655D078D3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611639"/>
              </p:ext>
            </p:extLst>
          </p:nvPr>
        </p:nvGraphicFramePr>
        <p:xfrm>
          <a:off x="7481465" y="2464872"/>
          <a:ext cx="4230418" cy="718441"/>
        </p:xfrm>
        <a:graphic>
          <a:graphicData uri="http://schemas.openxmlformats.org/drawingml/2006/table">
            <a:tbl>
              <a:tblPr firstRow="1" firstCol="1" bandRow="1"/>
              <a:tblGrid>
                <a:gridCol w="4230418">
                  <a:extLst>
                    <a:ext uri="{9D8B030D-6E8A-4147-A177-3AD203B41FA5}">
                      <a16:colId xmlns:a16="http://schemas.microsoft.com/office/drawing/2014/main" xmlns="" val="15605331"/>
                    </a:ext>
                  </a:extLst>
                </a:gridCol>
              </a:tblGrid>
              <a:tr h="71844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 СЛУЧАЯ ЛЕЧЕНИЯ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373,0 - 551,0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87706" y="124530"/>
            <a:ext cx="9544345" cy="64633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ИЗМЕНЕНИЯ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ГОСУДАРСТВЕННЫХ ГАРАНТИЙ  НА 2025 ГОД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479295" y="3445409"/>
            <a:ext cx="4232588" cy="294555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МЕРЫ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Республиканский онкологический диспансер»</a:t>
            </a:r>
            <a:endParaRPr lang="ru-RU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линейки исследований по проведению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ИГХ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приоритетным локализациям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Своевременное направление  материала для проведения ИГХ и МГ исследований в лаборатории ФГБУ и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-центров </a:t>
            </a:r>
          </a:p>
          <a:p>
            <a:pPr algn="ctr"/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0786" y="2937720"/>
            <a:ext cx="6082463" cy="1685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noAutofit/>
          </a:bodyPr>
          <a:lstStyle/>
          <a:p>
            <a:pPr lvl="0" algn="just" defTabSz="457200">
              <a:defRPr/>
            </a:pPr>
            <a:r>
              <a:rPr lang="ru-RU" sz="1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7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</a:t>
            </a:r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молекулярно-генетических (МГ) или </a:t>
            </a:r>
            <a:r>
              <a:rPr lang="ru-RU" sz="17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иммуногистохимических</a:t>
            </a: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исследований (ИГХ)  с получением результата </a:t>
            </a:r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НАЗНАЧЕНИЯ СХЕМЫ </a:t>
            </a: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противоопухолевой лекарственной терапии. </a:t>
            </a:r>
          </a:p>
          <a:p>
            <a:pPr lvl="0" algn="just" defTabSz="457200">
              <a:defRPr/>
            </a:pPr>
            <a:r>
              <a:rPr lang="ru-RU" sz="17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</a:t>
            </a: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оплата случая лечения при отсутствии исследований</a:t>
            </a:r>
            <a:endParaRPr lang="ru-RU" sz="1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7695" y="1792996"/>
            <a:ext cx="6085554" cy="9583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pPr lvl="0" algn="just">
              <a:defRPr/>
            </a:pPr>
            <a:r>
              <a:rPr lang="ru-RU" sz="1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</a:t>
            </a:r>
            <a:r>
              <a:rPr lang="ru-RU" sz="17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НЕЗАРЕГИСТРИРОВАННЫХ ЛЕКАРСТВЕННЫХ ПРЕПАРАТОВ</a:t>
            </a: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гражданам с тяжелыми </a:t>
            </a:r>
            <a:r>
              <a:rPr lang="ru-RU" sz="17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жизнеугрожающими</a:t>
            </a: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хроническими заболеваниями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17695" y="4809190"/>
            <a:ext cx="6085554" cy="16893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noAutofit/>
          </a:bodyPr>
          <a:lstStyle/>
          <a:p>
            <a:pPr algn="just"/>
            <a:r>
              <a:rPr lang="ru-RU" sz="1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</a:t>
            </a:r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СВЕДЕНИЙ </a:t>
            </a: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количестве и стоимости введенного противоопухолевого лекарственного препарата</a:t>
            </a:r>
            <a:endParaRPr lang="ru-RU" sz="1700" dirty="0">
              <a:latin typeface="Arial" panose="020B0604020202020204" pitchFamily="34" charset="0"/>
            </a:endParaRPr>
          </a:p>
          <a:p>
            <a:pPr algn="just"/>
            <a:r>
              <a:rPr lang="ru-RU" sz="17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7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en-US" sz="17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sz="17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лечения</a:t>
            </a:r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проведением противоопухолевой </a:t>
            </a:r>
            <a:r>
              <a:rPr lang="ru-RU" sz="1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терапии </a:t>
            </a: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 учетом количества фактически использованного лекарственного препарата</a:t>
            </a:r>
            <a:endParaRPr lang="ru-RU" sz="1700" dirty="0">
              <a:latin typeface="Arial" panose="020B0604020202020204" pitchFamily="34" charset="0"/>
            </a:endParaRPr>
          </a:p>
        </p:txBody>
      </p:sp>
      <p:sp>
        <p:nvSpPr>
          <p:cNvPr id="2" name="Выгнутая влево стрелка 1"/>
          <p:cNvSpPr/>
          <p:nvPr/>
        </p:nvSpPr>
        <p:spPr>
          <a:xfrm>
            <a:off x="6337299" y="1556345"/>
            <a:ext cx="1050327" cy="3587155"/>
          </a:xfrm>
          <a:prstGeom prst="curved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28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4460</TotalTime>
  <Words>1899</Words>
  <Application>Microsoft Office PowerPoint</Application>
  <PresentationFormat>Широкоэкранный</PresentationFormat>
  <Paragraphs>413</Paragraphs>
  <Slides>13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</vt:lpstr>
      <vt:lpstr>Wingdings 3</vt:lpstr>
      <vt:lpstr>Сектор</vt:lpstr>
      <vt:lpstr>Презентация PowerPoint</vt:lpstr>
      <vt:lpstr> ОСНОВНЫЕ ХАРАКТЕРИСТИКИ РАБОТЫ СИСТЕМЫ ОМС В 2024 ГОДУ  и ДИНАМИКА ОСНОВНЫХ ПАРАМЕТРОВ ФОРМИРОВАНИЯ  БЮДЖЕТА ТЕРРИТОРИАЛЬНОГО ФОНДА ОМС  РЕСПУБЛИКИ МОРДОВИЯ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ОТДЕЛЬНЫЕ ВОПРОСЫ ФИНАНСОВОГО ОБЕСПЕЧЕНИЯ ГОСУДАРСТВЕННЫХ  МЕДИЦИНСКИХ ОРГАНИЗАЦИЙ</dc:title>
  <dc:creator>Марат Фаилевич Салякаев</dc:creator>
  <cp:lastModifiedBy>Елена Викторовна Пронькина</cp:lastModifiedBy>
  <cp:revision>455</cp:revision>
  <cp:lastPrinted>2025-01-20T15:40:52Z</cp:lastPrinted>
  <dcterms:created xsi:type="dcterms:W3CDTF">2024-05-23T11:34:40Z</dcterms:created>
  <dcterms:modified xsi:type="dcterms:W3CDTF">2025-01-21T12:02:27Z</dcterms:modified>
</cp:coreProperties>
</file>