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  <p:sldMasterId id="2147484925" r:id="rId2"/>
  </p:sldMasterIdLst>
  <p:notesMasterIdLst>
    <p:notesMasterId r:id="rId20"/>
  </p:notesMasterIdLst>
  <p:handoutMasterIdLst>
    <p:handoutMasterId r:id="rId21"/>
  </p:handoutMasterIdLst>
  <p:sldIdLst>
    <p:sldId id="435" r:id="rId3"/>
    <p:sldId id="381" r:id="rId4"/>
    <p:sldId id="439" r:id="rId5"/>
    <p:sldId id="446" r:id="rId6"/>
    <p:sldId id="443" r:id="rId7"/>
    <p:sldId id="261" r:id="rId8"/>
    <p:sldId id="260" r:id="rId9"/>
    <p:sldId id="448" r:id="rId10"/>
    <p:sldId id="441" r:id="rId11"/>
    <p:sldId id="319" r:id="rId12"/>
    <p:sldId id="265" r:id="rId13"/>
    <p:sldId id="450" r:id="rId14"/>
    <p:sldId id="451" r:id="rId15"/>
    <p:sldId id="257" r:id="rId16"/>
    <p:sldId id="258" r:id="rId17"/>
    <p:sldId id="267" r:id="rId18"/>
    <p:sldId id="438" r:id="rId19"/>
  </p:sldIdLst>
  <p:sldSz cx="12192000" cy="6858000"/>
  <p:notesSz cx="6797675" cy="9928225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FC98"/>
    <a:srgbClr val="4A7DBA"/>
    <a:srgbClr val="FF0000"/>
    <a:srgbClr val="ED6F11"/>
    <a:srgbClr val="FFCC00"/>
    <a:srgbClr val="009900"/>
    <a:srgbClr val="15FF7F"/>
    <a:srgbClr val="CC3300"/>
    <a:srgbClr val="993300"/>
    <a:srgbClr val="394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9" autoAdjust="0"/>
    <p:restoredTop sz="97029" autoAdjust="0"/>
  </p:normalViewPr>
  <p:slideViewPr>
    <p:cSldViewPr snapToGrid="0">
      <p:cViewPr>
        <p:scale>
          <a:sx n="110" d="100"/>
          <a:sy n="110" d="100"/>
        </p:scale>
        <p:origin x="-72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5274239514867"/>
          <c:y val="0.11543603832025162"/>
          <c:w val="0.91418036060709806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2022*</c:v>
                </c:pt>
                <c:pt idx="20">
                  <c:v>2023*</c:v>
                </c:pt>
                <c:pt idx="21">
                  <c:v>2024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530539</c:v>
                </c:pt>
                <c:pt idx="1">
                  <c:v>520921</c:v>
                </c:pt>
                <c:pt idx="2">
                  <c:v>510946</c:v>
                </c:pt>
                <c:pt idx="3">
                  <c:v>507712</c:v>
                </c:pt>
                <c:pt idx="4">
                  <c:v>505233</c:v>
                </c:pt>
                <c:pt idx="5">
                  <c:v>504304</c:v>
                </c:pt>
                <c:pt idx="6">
                  <c:v>504012</c:v>
                </c:pt>
                <c:pt idx="7">
                  <c:v>503976</c:v>
                </c:pt>
                <c:pt idx="8">
                  <c:v>504671</c:v>
                </c:pt>
                <c:pt idx="9">
                  <c:v>503123</c:v>
                </c:pt>
                <c:pt idx="10">
                  <c:v>502039</c:v>
                </c:pt>
                <c:pt idx="11">
                  <c:v>492739</c:v>
                </c:pt>
                <c:pt idx="12">
                  <c:v>495165</c:v>
                </c:pt>
                <c:pt idx="13">
                  <c:v>499419</c:v>
                </c:pt>
                <c:pt idx="14">
                  <c:v>505332</c:v>
                </c:pt>
                <c:pt idx="15">
                  <c:v>507034</c:v>
                </c:pt>
                <c:pt idx="16">
                  <c:v>504261</c:v>
                </c:pt>
                <c:pt idx="17">
                  <c:v>503534</c:v>
                </c:pt>
                <c:pt idx="18">
                  <c:v>498861</c:v>
                </c:pt>
                <c:pt idx="19">
                  <c:v>495722</c:v>
                </c:pt>
                <c:pt idx="20">
                  <c:v>490388</c:v>
                </c:pt>
                <c:pt idx="21">
                  <c:v>488006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B-42D1-B979-9C7D647160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0567E-3"/>
                  <c:y val="-0.148850767281236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886165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43B-42D1-B979-9C7D64716017}"/>
                </c:ext>
              </c:extLst>
            </c:dLbl>
            <c:dLbl>
              <c:idx val="20"/>
              <c:layout>
                <c:manualLayout>
                  <c:x val="0"/>
                  <c:y val="2.3503318517351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771373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7167047667428674E-2"/>
                      <c:h val="4.54413200733247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43B-42D1-B979-9C7D64716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2022*</c:v>
                </c:pt>
                <c:pt idx="20">
                  <c:v>2023*</c:v>
                </c:pt>
                <c:pt idx="21">
                  <c:v>2024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355626</c:v>
                </c:pt>
                <c:pt idx="1">
                  <c:v>357378</c:v>
                </c:pt>
                <c:pt idx="2">
                  <c:v>360902</c:v>
                </c:pt>
                <c:pt idx="3">
                  <c:v>356992</c:v>
                </c:pt>
                <c:pt idx="4">
                  <c:v>352670</c:v>
                </c:pt>
                <c:pt idx="5">
                  <c:v>347354</c:v>
                </c:pt>
                <c:pt idx="6">
                  <c:v>340950</c:v>
                </c:pt>
                <c:pt idx="7">
                  <c:v>335208</c:v>
                </c:pt>
                <c:pt idx="8">
                  <c:v>328592</c:v>
                </c:pt>
                <c:pt idx="9">
                  <c:v>322331</c:v>
                </c:pt>
                <c:pt idx="10">
                  <c:v>316527</c:v>
                </c:pt>
                <c:pt idx="11">
                  <c:v>319417</c:v>
                </c:pt>
                <c:pt idx="12">
                  <c:v>313723</c:v>
                </c:pt>
                <c:pt idx="13">
                  <c:v>308034</c:v>
                </c:pt>
                <c:pt idx="14">
                  <c:v>303209</c:v>
                </c:pt>
                <c:pt idx="15">
                  <c:v>298022</c:v>
                </c:pt>
                <c:pt idx="16">
                  <c:v>291243</c:v>
                </c:pt>
                <c:pt idx="17">
                  <c:v>285663</c:v>
                </c:pt>
                <c:pt idx="18">
                  <c:v>280104</c:v>
                </c:pt>
                <c:pt idx="19">
                  <c:v>285718</c:v>
                </c:pt>
                <c:pt idx="20">
                  <c:v>280985</c:v>
                </c:pt>
                <c:pt idx="21">
                  <c:v>277885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3B-42D1-B979-9C7D64716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703488"/>
        <c:axId val="274705024"/>
      </c:barChart>
      <c:catAx>
        <c:axId val="2747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705024"/>
        <c:crosses val="autoZero"/>
        <c:auto val="1"/>
        <c:lblAlgn val="ctr"/>
        <c:lblOffset val="100"/>
        <c:noMultiLvlLbl val="0"/>
      </c:catAx>
      <c:valAx>
        <c:axId val="27470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7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741992971964396E-2"/>
          <c:y val="7.7824176510435591E-2"/>
          <c:w val="0.86766453510893315"/>
          <c:h val="0.68318170503127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99-426A-8498-205364DDAE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99-426A-8498-205364DDAE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99-426A-8498-205364DDAE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99-426A-8498-205364DDAE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99-426A-8498-205364DDAE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99-426A-8498-205364DDAE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99-426A-8498-205364DDAE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4"/>
                <c:pt idx="0">
                  <c:v>Кировская область</c:v>
                </c:pt>
                <c:pt idx="1">
                  <c:v>Республика Татарстан</c:v>
                </c:pt>
                <c:pt idx="2">
                  <c:v>Ульяновская область</c:v>
                </c:pt>
                <c:pt idx="3">
                  <c:v>Нижегородская область</c:v>
                </c:pt>
                <c:pt idx="4">
                  <c:v>Удмуртская Республика</c:v>
                </c:pt>
                <c:pt idx="5">
                  <c:v>Пензенская область</c:v>
                </c:pt>
                <c:pt idx="6">
                  <c:v>Республика Мордовия</c:v>
                </c:pt>
                <c:pt idx="7">
                  <c:v>Республика Марий Эл</c:v>
                </c:pt>
                <c:pt idx="8">
                  <c:v>Чувашская Республика</c:v>
                </c:pt>
                <c:pt idx="9">
                  <c:v>Республика Башкортостан</c:v>
                </c:pt>
                <c:pt idx="10">
                  <c:v>Пермский край</c:v>
                </c:pt>
                <c:pt idx="11">
                  <c:v>Оренбургская область</c:v>
                </c:pt>
                <c:pt idx="12">
                  <c:v>Саратовская область</c:v>
                </c:pt>
                <c:pt idx="13">
                  <c:v>Самарская область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4"/>
                <c:pt idx="0">
                  <c:v>83.279759999999996</c:v>
                </c:pt>
                <c:pt idx="1">
                  <c:v>83.550529999999995</c:v>
                </c:pt>
                <c:pt idx="2">
                  <c:v>84.758340000000004</c:v>
                </c:pt>
                <c:pt idx="3">
                  <c:v>85.104929999999996</c:v>
                </c:pt>
                <c:pt idx="4">
                  <c:v>88.370019999999997</c:v>
                </c:pt>
                <c:pt idx="5">
                  <c:v>88.52655</c:v>
                </c:pt>
                <c:pt idx="6">
                  <c:v>89.2</c:v>
                </c:pt>
                <c:pt idx="7">
                  <c:v>89.365139999999997</c:v>
                </c:pt>
                <c:pt idx="8">
                  <c:v>93.252539999999996</c:v>
                </c:pt>
                <c:pt idx="9">
                  <c:v>94.437640000000002</c:v>
                </c:pt>
                <c:pt idx="10">
                  <c:v>94.603260000000006</c:v>
                </c:pt>
                <c:pt idx="11">
                  <c:v>94.754720000000006</c:v>
                </c:pt>
                <c:pt idx="12">
                  <c:v>100.43510000000001</c:v>
                </c:pt>
                <c:pt idx="13">
                  <c:v>105.5887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499-426A-8498-205364DDA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760"/>
        <c:axId val="1671552"/>
      </c:barChart>
      <c:catAx>
        <c:axId val="166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71552"/>
        <c:crosses val="autoZero"/>
        <c:auto val="1"/>
        <c:lblAlgn val="ctr"/>
        <c:lblOffset val="100"/>
        <c:noMultiLvlLbl val="0"/>
      </c:catAx>
      <c:valAx>
        <c:axId val="16715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6976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прошедших ПМО и ДОГВН по полу и возрасту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42.2</c:v>
                </c:pt>
                <c:pt idx="1">
                  <c:v>57.8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47-44C0-896E-0E9F9A2D0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047169811320753"/>
          <c:y val="0.22251087779550999"/>
          <c:w val="0.24881481206358638"/>
          <c:h val="0.1922424023351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Частота первичного выявления на 100 тыс. населения</a:t>
            </a:r>
          </a:p>
        </c:rich>
      </c:tx>
      <c:layout>
        <c:manualLayout>
          <c:xMode val="edge"/>
          <c:yMode val="edge"/>
          <c:x val="8.155098262864343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9006246769527"/>
          <c:y val="0.24918159145089269"/>
          <c:w val="0.89809937532304729"/>
          <c:h val="0.54114835960425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первичного выявления на 100 тыс.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179.8</c:v>
                </c:pt>
                <c:pt idx="1">
                  <c:v>341.48</c:v>
                </c:pt>
                <c:pt idx="2">
                  <c:v>350.8</c:v>
                </c:pt>
                <c:pt idx="3">
                  <c:v>220.02</c:v>
                </c:pt>
                <c:pt idx="4">
                  <c:v>201.23</c:v>
                </c:pt>
                <c:pt idx="5">
                  <c:v>115.59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0-47BA-B26A-237527FC7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5248"/>
        <c:axId val="6567040"/>
      </c:barChart>
      <c:catAx>
        <c:axId val="656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67040"/>
        <c:crosses val="autoZero"/>
        <c:auto val="1"/>
        <c:lblAlgn val="ctr"/>
        <c:lblOffset val="100"/>
        <c:noMultiLvlLbl val="0"/>
      </c:catAx>
      <c:valAx>
        <c:axId val="656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6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74115658296095"/>
          <c:y val="4.894485033006116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Абсолютные показатели выявления,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700</c:v>
                </c:pt>
                <c:pt idx="1">
                  <c:v>302</c:v>
                </c:pt>
                <c:pt idx="2">
                  <c:v>409</c:v>
                </c:pt>
                <c:pt idx="3">
                  <c:v>1716</c:v>
                </c:pt>
                <c:pt idx="4">
                  <c:v>8321</c:v>
                </c:pt>
                <c:pt idx="5">
                  <c:v>9960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2E-4840-B6D4-6D3D2C9A9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78560"/>
        <c:axId val="6581248"/>
      </c:barChart>
      <c:catAx>
        <c:axId val="657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81248"/>
        <c:crosses val="autoZero"/>
        <c:auto val="1"/>
        <c:lblAlgn val="ctr"/>
        <c:lblOffset val="100"/>
        <c:noMultiLvlLbl val="0"/>
      </c:catAx>
      <c:valAx>
        <c:axId val="6581248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Частота первичного выявления на 100 тыс. населения</a:t>
            </a:r>
          </a:p>
        </c:rich>
      </c:tx>
      <c:layout>
        <c:manualLayout>
          <c:xMode val="edge"/>
          <c:yMode val="edge"/>
          <c:x val="0.14975783142593058"/>
          <c:y val="2.79684859028920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8403407860844"/>
          <c:y val="0.24063413586738089"/>
          <c:w val="0.87545573860720616"/>
          <c:h val="0.53025661636376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первичного выявления на 100 тыс. населения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9.40784121341891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152-98A4-AE5EC1AE63B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189.36</c:v>
                </c:pt>
                <c:pt idx="1">
                  <c:v>328.43</c:v>
                </c:pt>
                <c:pt idx="2">
                  <c:v>429.4</c:v>
                </c:pt>
                <c:pt idx="3">
                  <c:v>1903.3</c:v>
                </c:pt>
                <c:pt idx="4">
                  <c:v>3288.1</c:v>
                </c:pt>
                <c:pt idx="5">
                  <c:v>3457.4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93-4152-98A4-AE5EC1AE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1264"/>
        <c:axId val="8332800"/>
      </c:barChart>
      <c:catAx>
        <c:axId val="83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32800"/>
        <c:crosses val="autoZero"/>
        <c:auto val="1"/>
        <c:lblAlgn val="ctr"/>
        <c:lblOffset val="100"/>
        <c:noMultiLvlLbl val="0"/>
      </c:catAx>
      <c:valAx>
        <c:axId val="833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Абсолютные показатели выявления, чел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8974115658296095"/>
          <c:y val="4.894485033006116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Абсолютные показатели выявления,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665</c:v>
                </c:pt>
                <c:pt idx="1">
                  <c:v>314</c:v>
                </c:pt>
                <c:pt idx="2">
                  <c:v>448</c:v>
                </c:pt>
                <c:pt idx="3">
                  <c:v>490</c:v>
                </c:pt>
                <c:pt idx="4">
                  <c:v>480</c:v>
                </c:pt>
                <c:pt idx="5">
                  <c:v>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0C-416D-B7F9-3A0772E7E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48416"/>
        <c:axId val="8351104"/>
      </c:barChart>
      <c:catAx>
        <c:axId val="83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51104"/>
        <c:crosses val="autoZero"/>
        <c:auto val="1"/>
        <c:lblAlgn val="ctr"/>
        <c:lblOffset val="100"/>
        <c:noMultiLvlLbl val="0"/>
      </c:catAx>
      <c:valAx>
        <c:axId val="835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61745885519835E-2"/>
          <c:y val="3.1909410184898256E-2"/>
          <c:w val="0.91421727281073262"/>
          <c:h val="0.62363960334676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охвата ДН по сравнению с 2023 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1B-4BEB-A73C-4A0E205997B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51B-4BEB-A73C-4A0E205997B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51B-4BEB-A73C-4A0E205997B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51B-4BEB-A73C-4A0E205997B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51B-4BEB-A73C-4A0E205997B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51B-4BEB-A73C-4A0E205997B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51B-4BEB-A73C-4A0E205997B4}"/>
              </c:ext>
            </c:extLst>
          </c:dPt>
          <c:dLbls>
            <c:dLbl>
              <c:idx val="0"/>
              <c:layout>
                <c:manualLayout>
                  <c:x val="0"/>
                  <c:y val="0.1338477430017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B-4BEB-A73C-4A0E205997B4}"/>
                </c:ext>
              </c:extLst>
            </c:dLbl>
            <c:dLbl>
              <c:idx val="3"/>
              <c:layout>
                <c:manualLayout>
                  <c:x val="-2.1160350302101491E-3"/>
                  <c:y val="2.6360396653238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B-4BEB-A73C-4A0E205997B4}"/>
                </c:ext>
              </c:extLst>
            </c:dLbl>
            <c:dLbl>
              <c:idx val="4"/>
              <c:layout>
                <c:manualLayout>
                  <c:x val="-3.8793527407713736E-17"/>
                  <c:y val="0.233660778845160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1B-4BEB-A73C-4A0E205997B4}"/>
                </c:ext>
              </c:extLst>
            </c:dLbl>
            <c:dLbl>
              <c:idx val="6"/>
              <c:layout>
                <c:manualLayout>
                  <c:x val="0"/>
                  <c:y val="0.108434046069620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1B-4BEB-A73C-4A0E205997B4}"/>
                </c:ext>
              </c:extLst>
            </c:dLbl>
            <c:dLbl>
              <c:idx val="7"/>
              <c:layout>
                <c:manualLayout>
                  <c:x val="-2.1160350302101491E-3"/>
                  <c:y val="9.6729676686292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1B-4BEB-A73C-4A0E205997B4}"/>
                </c:ext>
              </c:extLst>
            </c:dLbl>
            <c:dLbl>
              <c:idx val="11"/>
              <c:layout>
                <c:manualLayout>
                  <c:x val="0"/>
                  <c:y val="3.7562751781840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1B-4BEB-A73C-4A0E205997B4}"/>
                </c:ext>
              </c:extLst>
            </c:dLbl>
            <c:dLbl>
              <c:idx val="12"/>
              <c:layout>
                <c:manualLayout>
                  <c:x val="-6.3481050906304464E-3"/>
                  <c:y val="2.2091209585786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1B-4BEB-A73C-4A0E205997B4}"/>
                </c:ext>
              </c:extLst>
            </c:dLbl>
            <c:dLbl>
              <c:idx val="14"/>
              <c:layout>
                <c:manualLayout>
                  <c:x val="-6.3481050906304464E-3"/>
                  <c:y val="0.16875994215473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1B-4BEB-A73C-4A0E20599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Пензенская область</c:v>
                </c:pt>
                <c:pt idx="4">
                  <c:v>Пермский край</c:v>
                </c:pt>
                <c:pt idx="5">
                  <c:v>ПФО</c:v>
                </c:pt>
                <c:pt idx="6">
                  <c:v>Республика Башкортостан</c:v>
                </c:pt>
                <c:pt idx="7">
                  <c:v>Республика Марий Эл</c:v>
                </c:pt>
                <c:pt idx="8">
                  <c:v>Республика Мордовия</c:v>
                </c:pt>
                <c:pt idx="9">
                  <c:v>Республика Татарстан</c:v>
                </c:pt>
                <c:pt idx="10">
                  <c:v>Российская Федерация</c:v>
                </c:pt>
                <c:pt idx="11">
                  <c:v>Самарская область</c:v>
                </c:pt>
                <c:pt idx="12">
                  <c:v>Саратовская область</c:v>
                </c:pt>
                <c:pt idx="13">
                  <c:v>Удмуртская Республика</c:v>
                </c:pt>
                <c:pt idx="14">
                  <c:v>Ульяновская область</c:v>
                </c:pt>
                <c:pt idx="15">
                  <c:v>Чувашская Республика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-5.39</c:v>
                </c:pt>
                <c:pt idx="1">
                  <c:v>1.05</c:v>
                </c:pt>
                <c:pt idx="2">
                  <c:v>0</c:v>
                </c:pt>
                <c:pt idx="3">
                  <c:v>8.43</c:v>
                </c:pt>
                <c:pt idx="4">
                  <c:v>-16.03</c:v>
                </c:pt>
                <c:pt idx="6">
                  <c:v>-2.13</c:v>
                </c:pt>
                <c:pt idx="7">
                  <c:v>-1.47</c:v>
                </c:pt>
                <c:pt idx="8">
                  <c:v>0</c:v>
                </c:pt>
                <c:pt idx="9">
                  <c:v>1.55</c:v>
                </c:pt>
                <c:pt idx="10">
                  <c:v>2.82</c:v>
                </c:pt>
                <c:pt idx="11">
                  <c:v>19.57</c:v>
                </c:pt>
                <c:pt idx="12">
                  <c:v>50.94</c:v>
                </c:pt>
                <c:pt idx="13">
                  <c:v>0.97</c:v>
                </c:pt>
                <c:pt idx="14">
                  <c:v>-10.71</c:v>
                </c:pt>
                <c:pt idx="15">
                  <c:v>3.62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51B-4BEB-A73C-4A0E205997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14944"/>
        <c:axId val="8518272"/>
      </c:barChart>
      <c:catAx>
        <c:axId val="851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>
                    <a:solidFill>
                      <a:srgbClr val="002060"/>
                    </a:solidFill>
                  </a:defRPr>
                </a:pPr>
                <a:r>
                  <a:rPr lang="ru-RU" sz="1050" dirty="0">
                    <a:solidFill>
                      <a:srgbClr val="002060"/>
                    </a:solidFill>
                  </a:rPr>
                  <a:t>Динамика</a:t>
                </a:r>
                <a:r>
                  <a:rPr lang="ru-RU" sz="1050" baseline="0" dirty="0">
                    <a:solidFill>
                      <a:srgbClr val="002060"/>
                    </a:solidFill>
                  </a:rPr>
                  <a:t> ДН в ПФО в 2024 г. по сравнению с 2023 г. </a:t>
                </a:r>
                <a:endParaRPr lang="ru-RU" sz="1050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546989390333651"/>
              <c:y val="0.894559962813758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8518272"/>
        <c:crosses val="autoZero"/>
        <c:auto val="1"/>
        <c:lblAlgn val="ctr"/>
        <c:lblOffset val="100"/>
        <c:noMultiLvlLbl val="0"/>
      </c:catAx>
      <c:valAx>
        <c:axId val="85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5149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74306136285E-2"/>
          <c:y val="3.1909410184898256E-2"/>
          <c:w val="0.86766453510893315"/>
          <c:h val="0.55199669455634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B4-4E4E-AE7D-1628B50B451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B4-4E4E-AE7D-1628B50B451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CB4-4E4E-AE7D-1628B50B451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CB4-4E4E-AE7D-1628B50B451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CB4-4E4E-AE7D-1628B50B451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CB4-4E4E-AE7D-1628B50B451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CB4-4E4E-AE7D-1628B50B4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Пензенская область</c:v>
                </c:pt>
                <c:pt idx="4">
                  <c:v>Пермский край</c:v>
                </c:pt>
                <c:pt idx="5">
                  <c:v>Республика Башкортостан</c:v>
                </c:pt>
                <c:pt idx="6">
                  <c:v>Республика Марий Эл</c:v>
                </c:pt>
                <c:pt idx="7">
                  <c:v>Республика Мордовия</c:v>
                </c:pt>
                <c:pt idx="8">
                  <c:v>Республика Татарстан</c:v>
                </c:pt>
                <c:pt idx="9">
                  <c:v>РФ</c:v>
                </c:pt>
                <c:pt idx="10">
                  <c:v>Самарская область</c:v>
                </c:pt>
                <c:pt idx="11">
                  <c:v>Саратовская область</c:v>
                </c:pt>
                <c:pt idx="12">
                  <c:v>Удмуртская Республика</c:v>
                </c:pt>
                <c:pt idx="13">
                  <c:v>Ульяновская область</c:v>
                </c:pt>
                <c:pt idx="14">
                  <c:v>Чувашская Республика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94.61</c:v>
                </c:pt>
                <c:pt idx="1">
                  <c:v>91.31</c:v>
                </c:pt>
                <c:pt idx="2">
                  <c:v>100</c:v>
                </c:pt>
                <c:pt idx="3">
                  <c:v>91.97</c:v>
                </c:pt>
                <c:pt idx="4">
                  <c:v>83.97</c:v>
                </c:pt>
                <c:pt idx="5">
                  <c:v>97.86</c:v>
                </c:pt>
                <c:pt idx="6">
                  <c:v>98.53</c:v>
                </c:pt>
                <c:pt idx="7">
                  <c:v>86.7</c:v>
                </c:pt>
                <c:pt idx="8">
                  <c:v>100</c:v>
                </c:pt>
                <c:pt idx="9">
                  <c:v>89.33</c:v>
                </c:pt>
                <c:pt idx="10">
                  <c:v>100</c:v>
                </c:pt>
                <c:pt idx="11">
                  <c:v>100</c:v>
                </c:pt>
                <c:pt idx="12">
                  <c:v>98.17</c:v>
                </c:pt>
                <c:pt idx="13">
                  <c:v>89.29</c:v>
                </c:pt>
                <c:pt idx="1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B4-4E4E-AE7D-1628B50B4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5040"/>
        <c:axId val="8616576"/>
      </c:barChart>
      <c:catAx>
        <c:axId val="86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8616576"/>
        <c:crosses val="autoZero"/>
        <c:auto val="1"/>
        <c:lblAlgn val="ctr"/>
        <c:lblOffset val="100"/>
        <c:noMultiLvlLbl val="0"/>
      </c:catAx>
      <c:valAx>
        <c:axId val="861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61504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0.04049</cdr:x>
      <cdr:y>0.29431</cdr:y>
    </cdr:from>
    <cdr:to>
      <cdr:x>1</cdr:x>
      <cdr:y>0.29431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5972A5FD-EE0B-4D87-9CB5-B5536564409D}"/>
            </a:ext>
          </a:extLst>
        </cdr:cNvPr>
        <cdr:cNvCxnSpPr/>
      </cdr:nvCxnSpPr>
      <cdr:spPr>
        <a:xfrm xmlns:a="http://schemas.openxmlformats.org/drawingml/2006/main" flipH="1">
          <a:off x="425824" y="1280646"/>
          <a:ext cx="1008977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0.90989</cdr:x>
      <cdr:y>0.22417</cdr:y>
    </cdr:from>
    <cdr:to>
      <cdr:x>0.99411</cdr:x>
      <cdr:y>0.26766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29953" y="1178189"/>
          <a:ext cx="484057" cy="2286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b="1" dirty="0"/>
            <a:t>765891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0.46557</cdr:x>
      <cdr:y>0.07556</cdr:y>
    </cdr:from>
    <cdr:to>
      <cdr:x>0.53144</cdr:x>
      <cdr:y>0.82916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85261" y="348469"/>
          <a:ext cx="365758" cy="3475384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0.52261</cdr:x>
      <cdr:y>0.31055</cdr:y>
    </cdr:from>
    <cdr:to>
      <cdr:x>0.59356</cdr:x>
      <cdr:y>0.56618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136600" y="601285"/>
          <a:ext cx="425825" cy="49495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0.4723</cdr:x>
      <cdr:y>0.01542</cdr:y>
    </cdr:from>
    <cdr:to>
      <cdr:x>0.53817</cdr:x>
      <cdr:y>0.76902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34622" y="29851"/>
          <a:ext cx="395338" cy="145912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736C8-A64F-4AE8-9958-0B2B862B201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A713-354F-4C8B-937A-BC7E08A33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Для правки формата примечаний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1358900" y="5461000"/>
            <a:ext cx="5438775" cy="4467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r>
              <a:rPr lang="ru-RU" altLang="ru-RU"/>
              <a:t>&lt;верхний колонтитул&gt;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0" y="9431338"/>
            <a:ext cx="2949575" cy="496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r>
              <a:rPr lang="ru-RU" altLang="ru-RU"/>
              <a:t>&lt;дата/время&gt;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r>
              <a:rPr lang="ru-RU" altLang="ru-RU"/>
              <a:t>&lt;нижний колонтитул&gt;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3848100" y="0"/>
            <a:ext cx="2949575" cy="495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69520CC1-FA3F-4C57-8B62-EEBC9C387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1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64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5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Выявлять научились не упустить добились приверженности и отклика населения профосмотров, теперь фокус на ДН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9520CC1-FA3F-4C57-8B62-EEBC9C387FB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23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6:notes"/>
          <p:cNvSpPr txBox="1">
            <a:spLocks noGrp="1"/>
          </p:cNvSpPr>
          <p:nvPr>
            <p:ph type="body" idx="1"/>
          </p:nvPr>
        </p:nvSpPr>
        <p:spPr>
          <a:xfrm>
            <a:off x="673788" y="5217766"/>
            <a:ext cx="5390305" cy="4269080"/>
          </a:xfrm>
          <a:prstGeom prst="rect">
            <a:avLst/>
          </a:prstGeom>
        </p:spPr>
        <p:txBody>
          <a:bodyPr spcFirstLastPara="1" wrap="square" lIns="91422" tIns="45711" rIns="91422" bIns="45711" anchor="t" anchorCtr="0">
            <a:noAutofit/>
          </a:bodyPr>
          <a:lstStyle/>
          <a:p>
            <a:r>
              <a:rPr lang="ru-RU" dirty="0"/>
              <a:t>Наиболее наглядно результат от вмешательств в отношении пациентов с ИБС и АГ демонстрирует схема, представленная на слайде, которая была разработана экспертами НМИЦ ТПМ.</a:t>
            </a:r>
          </a:p>
          <a:p>
            <a:r>
              <a:rPr lang="ru-RU" dirty="0"/>
              <a:t>За основу были взяты данные ФФОМС за 2021 год, расчёт составлялся на основании реестров НМИЦ ТПМ.</a:t>
            </a:r>
          </a:p>
          <a:p>
            <a:r>
              <a:rPr lang="ru-RU" dirty="0"/>
              <a:t>Таким образом, в течение года при наличии вмешательств в отношении </a:t>
            </a:r>
            <a:r>
              <a:rPr lang="ru-RU" dirty="0" err="1"/>
              <a:t>коморбидных</a:t>
            </a:r>
            <a:r>
              <a:rPr lang="ru-RU" dirty="0"/>
              <a:t> пациентов с ИБС и АГ, возможно сохранить около 100 000 жизней.</a:t>
            </a:r>
          </a:p>
          <a:p>
            <a:r>
              <a:rPr lang="ru-RU" dirty="0"/>
              <a:t>Стоит обратить внимание, что достижение данных показателей возможно при условии:</a:t>
            </a:r>
          </a:p>
          <a:p>
            <a:pPr lvl="0"/>
            <a:r>
              <a:rPr lang="ru-RU" dirty="0"/>
              <a:t>приоритезации </a:t>
            </a:r>
            <a:r>
              <a:rPr lang="ru-RU" dirty="0" err="1"/>
              <a:t>коморбидных</a:t>
            </a:r>
            <a:r>
              <a:rPr lang="ru-RU" dirty="0"/>
              <a:t> пациентов; </a:t>
            </a:r>
          </a:p>
          <a:p>
            <a:pPr lvl="0"/>
            <a:r>
              <a:rPr lang="ru-RU" dirty="0"/>
              <a:t>ведения пациентов на основании клинических рекомендаций врачами-терапевтами и врачами общей практики;</a:t>
            </a:r>
          </a:p>
          <a:p>
            <a:pPr lvl="0"/>
            <a:r>
              <a:rPr lang="ru-RU" dirty="0"/>
              <a:t>повышения приверженности к лечению;</a:t>
            </a:r>
          </a:p>
          <a:p>
            <a:pPr lvl="0"/>
            <a:r>
              <a:rPr lang="ru-RU" dirty="0"/>
              <a:t>соблюдения порядков проведения диспансерного наблюдения по соответствующим заболеваниям.</a:t>
            </a:r>
          </a:p>
          <a:p>
            <a:r>
              <a:rPr lang="ru-RU" dirty="0"/>
              <a:t> </a:t>
            </a:r>
          </a:p>
          <a:p>
            <a:endParaRPr dirty="0"/>
          </a:p>
        </p:txBody>
      </p:sp>
      <p:sp>
        <p:nvSpPr>
          <p:cNvPr id="915" name="Google Shape;9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354138"/>
            <a:ext cx="6510338" cy="3662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79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6:notes"/>
          <p:cNvSpPr txBox="1">
            <a:spLocks noGrp="1"/>
          </p:cNvSpPr>
          <p:nvPr>
            <p:ph type="body" idx="1"/>
          </p:nvPr>
        </p:nvSpPr>
        <p:spPr>
          <a:xfrm>
            <a:off x="673788" y="5217766"/>
            <a:ext cx="5390305" cy="4269080"/>
          </a:xfrm>
          <a:prstGeom prst="rect">
            <a:avLst/>
          </a:prstGeom>
        </p:spPr>
        <p:txBody>
          <a:bodyPr spcFirstLastPara="1" wrap="square" lIns="91422" tIns="45711" rIns="91422" bIns="45711" anchor="t" anchorCtr="0">
            <a:noAutofit/>
          </a:bodyPr>
          <a:lstStyle/>
          <a:p>
            <a:r>
              <a:rPr lang="ru-RU" dirty="0"/>
              <a:t>Наиболее наглядно результат от вмешательств в отношении пациентов с ИБС и АГ демонстрирует схема, представленная на слайде, которая была разработана экспертами НМИЦ ТПМ.</a:t>
            </a:r>
          </a:p>
          <a:p>
            <a:r>
              <a:rPr lang="ru-RU" dirty="0"/>
              <a:t>За основу были взяты данные ФФОМС за 2021 год, расчёт составлялся на основании реестров НМИЦ ТПМ.</a:t>
            </a:r>
          </a:p>
          <a:p>
            <a:r>
              <a:rPr lang="ru-RU" dirty="0"/>
              <a:t>Таким образом, в течение года при наличии вмешательств в отношении </a:t>
            </a:r>
            <a:r>
              <a:rPr lang="ru-RU" dirty="0" err="1"/>
              <a:t>коморбидных</a:t>
            </a:r>
            <a:r>
              <a:rPr lang="ru-RU" dirty="0"/>
              <a:t> пациентов с ИБС и АГ, возможно сохранить около 100 000 жизней.</a:t>
            </a:r>
          </a:p>
          <a:p>
            <a:r>
              <a:rPr lang="ru-RU" dirty="0"/>
              <a:t>Стоит обратить внимание, что достижение данных показателей возможно при условии:</a:t>
            </a:r>
          </a:p>
          <a:p>
            <a:pPr lvl="0"/>
            <a:r>
              <a:rPr lang="ru-RU" dirty="0"/>
              <a:t>приоритезации </a:t>
            </a:r>
            <a:r>
              <a:rPr lang="ru-RU" dirty="0" err="1"/>
              <a:t>коморбидных</a:t>
            </a:r>
            <a:r>
              <a:rPr lang="ru-RU" dirty="0"/>
              <a:t> пациентов; </a:t>
            </a:r>
          </a:p>
          <a:p>
            <a:pPr lvl="0"/>
            <a:r>
              <a:rPr lang="ru-RU" dirty="0"/>
              <a:t>ведения пациентов на основании клинических рекомендаций врачами-терапевтами и врачами общей практики;</a:t>
            </a:r>
          </a:p>
          <a:p>
            <a:pPr lvl="0"/>
            <a:r>
              <a:rPr lang="ru-RU" dirty="0"/>
              <a:t>повышения приверженности к лечению;</a:t>
            </a:r>
          </a:p>
          <a:p>
            <a:pPr lvl="0"/>
            <a:r>
              <a:rPr lang="ru-RU" dirty="0"/>
              <a:t>соблюдения порядков проведения диспансерного наблюдения по соответствующим заболеваниям.</a:t>
            </a:r>
          </a:p>
          <a:p>
            <a:r>
              <a:rPr lang="ru-RU" dirty="0"/>
              <a:t> </a:t>
            </a:r>
          </a:p>
          <a:p>
            <a:endParaRPr dirty="0"/>
          </a:p>
        </p:txBody>
      </p:sp>
      <p:sp>
        <p:nvSpPr>
          <p:cNvPr id="915" name="Google Shape;9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354138"/>
            <a:ext cx="6510338" cy="3662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79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69A5165B-8EAD-4A49-A504-CFC6A4B072AD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6D04AB6-F66C-4062-8423-E12C21D7A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58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65033EFF-4070-4825-BC43-8266C8BB6145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2AB7FCD-894D-4EF7-9F34-75B8D1C06A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144B9A9E-FA31-40F4-85E8-23FAC1FB79BB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743BC26-804E-4EFC-A5D0-AF33235616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31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0" y="2"/>
            <a:ext cx="12192000" cy="120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 algn="ctr">
              <a:buNone/>
              <a:defRPr sz="2800" b="1"/>
            </a:lvl4pPr>
          </a:lstStyle>
          <a:p>
            <a:pPr lvl="3"/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87BF2BB-F61E-4A6D-BEDE-596A46301A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EA56FC3-C607-45A7-A835-C928EFDC24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E397D2-FDDE-4D40-9225-8EF88FDF5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7571-76A9-4586-90FE-87850B73F7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280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508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4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95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64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7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1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1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FC5027B9-F216-4010-AAF1-3F0C5841734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970128-B51F-4B11-A134-CD97DE22D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52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79" y="273600"/>
            <a:ext cx="10972441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77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1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0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1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9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1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9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79" y="273600"/>
            <a:ext cx="10972441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2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2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2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2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4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25B4-F20D-41CD-A8F4-79F96ED6E23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088EDA-FA42-4648-8B02-9F5B1551C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52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FC5027B9-F216-4010-AAF1-3F0C5841734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F970128-B51F-4B11-A134-CD97DE22D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64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6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910F7327-66B4-4213-9779-C95FB5183900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3F34F2-2051-4FA6-ACE8-68121123D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15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8F014F74-D191-4C40-9D50-05AE049A7D6A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36AAE7D-4C8A-47F5-8527-C8A3DC364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38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8" indent="0">
              <a:buNone/>
              <a:defRPr sz="2000" b="1"/>
            </a:lvl2pPr>
            <a:lvl3pPr marL="913496" indent="0">
              <a:buNone/>
              <a:defRPr sz="1800" b="1"/>
            </a:lvl3pPr>
            <a:lvl4pPr marL="1370244" indent="0">
              <a:buNone/>
              <a:defRPr sz="1600" b="1"/>
            </a:lvl4pPr>
            <a:lvl5pPr marL="1826992" indent="0">
              <a:buNone/>
              <a:defRPr sz="1600" b="1"/>
            </a:lvl5pPr>
            <a:lvl6pPr marL="2283739" indent="0">
              <a:buNone/>
              <a:defRPr sz="1600" b="1"/>
            </a:lvl6pPr>
            <a:lvl7pPr marL="2740488" indent="0">
              <a:buNone/>
              <a:defRPr sz="1600" b="1"/>
            </a:lvl7pPr>
            <a:lvl8pPr marL="3197235" indent="0">
              <a:buNone/>
              <a:defRPr sz="1600" b="1"/>
            </a:lvl8pPr>
            <a:lvl9pPr marL="36539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7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8" indent="0">
              <a:buNone/>
              <a:defRPr sz="2000" b="1"/>
            </a:lvl2pPr>
            <a:lvl3pPr marL="913496" indent="0">
              <a:buNone/>
              <a:defRPr sz="1800" b="1"/>
            </a:lvl3pPr>
            <a:lvl4pPr marL="1370244" indent="0">
              <a:buNone/>
              <a:defRPr sz="1600" b="1"/>
            </a:lvl4pPr>
            <a:lvl5pPr marL="1826992" indent="0">
              <a:buNone/>
              <a:defRPr sz="1600" b="1"/>
            </a:lvl5pPr>
            <a:lvl6pPr marL="2283739" indent="0">
              <a:buNone/>
              <a:defRPr sz="1600" b="1"/>
            </a:lvl6pPr>
            <a:lvl7pPr marL="2740488" indent="0">
              <a:buNone/>
              <a:defRPr sz="1600" b="1"/>
            </a:lvl7pPr>
            <a:lvl8pPr marL="3197235" indent="0">
              <a:buNone/>
              <a:defRPr sz="1600" b="1"/>
            </a:lvl8pPr>
            <a:lvl9pPr marL="36539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99037149-6541-4314-BDDA-0D29240EF09E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275EC3B-7107-42F7-B9A0-BABB51BF2B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62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B284323E-10AD-42E4-A3A8-D5DF22E9302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0A250A2-06D2-46DC-A2E0-55D7C9BD8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243AE47F-6764-42BB-A11F-999564AE3A53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99DD794-6AAC-4CE9-B4C1-292FE96C3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9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2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8" indent="0">
              <a:buNone/>
              <a:defRPr sz="1200"/>
            </a:lvl2pPr>
            <a:lvl3pPr marL="913496" indent="0">
              <a:buNone/>
              <a:defRPr sz="1000"/>
            </a:lvl3pPr>
            <a:lvl4pPr marL="1370244" indent="0">
              <a:buNone/>
              <a:defRPr sz="900"/>
            </a:lvl4pPr>
            <a:lvl5pPr marL="1826992" indent="0">
              <a:buNone/>
              <a:defRPr sz="900"/>
            </a:lvl5pPr>
            <a:lvl6pPr marL="2283739" indent="0">
              <a:buNone/>
              <a:defRPr sz="900"/>
            </a:lvl6pPr>
            <a:lvl7pPr marL="2740488" indent="0">
              <a:buNone/>
              <a:defRPr sz="900"/>
            </a:lvl7pPr>
            <a:lvl8pPr marL="3197235" indent="0">
              <a:buNone/>
              <a:defRPr sz="900"/>
            </a:lvl8pPr>
            <a:lvl9pPr marL="36539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7326FCC7-2F58-4DEC-90DF-72A33E324B6C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E62CAF-AFC0-4058-9637-538E911F0C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48" indent="0">
              <a:buNone/>
              <a:defRPr sz="2800"/>
            </a:lvl2pPr>
            <a:lvl3pPr marL="913496" indent="0">
              <a:buNone/>
              <a:defRPr sz="2400"/>
            </a:lvl3pPr>
            <a:lvl4pPr marL="1370244" indent="0">
              <a:buNone/>
              <a:defRPr sz="2000"/>
            </a:lvl4pPr>
            <a:lvl5pPr marL="1826992" indent="0">
              <a:buNone/>
              <a:defRPr sz="2000"/>
            </a:lvl5pPr>
            <a:lvl6pPr marL="2283739" indent="0">
              <a:buNone/>
              <a:defRPr sz="2000"/>
            </a:lvl6pPr>
            <a:lvl7pPr marL="2740488" indent="0">
              <a:buNone/>
              <a:defRPr sz="2000"/>
            </a:lvl7pPr>
            <a:lvl8pPr marL="3197235" indent="0">
              <a:buNone/>
              <a:defRPr sz="2000"/>
            </a:lvl8pPr>
            <a:lvl9pPr marL="365398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8" indent="0">
              <a:buNone/>
              <a:defRPr sz="1200"/>
            </a:lvl2pPr>
            <a:lvl3pPr marL="913496" indent="0">
              <a:buNone/>
              <a:defRPr sz="1000"/>
            </a:lvl3pPr>
            <a:lvl4pPr marL="1370244" indent="0">
              <a:buNone/>
              <a:defRPr sz="900"/>
            </a:lvl4pPr>
            <a:lvl5pPr marL="1826992" indent="0">
              <a:buNone/>
              <a:defRPr sz="900"/>
            </a:lvl5pPr>
            <a:lvl6pPr marL="2283739" indent="0">
              <a:buNone/>
              <a:defRPr sz="900"/>
            </a:lvl6pPr>
            <a:lvl7pPr marL="2740488" indent="0">
              <a:buNone/>
              <a:defRPr sz="900"/>
            </a:lvl7pPr>
            <a:lvl8pPr marL="3197235" indent="0">
              <a:buNone/>
              <a:defRPr sz="900"/>
            </a:lvl8pPr>
            <a:lvl9pPr marL="36539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84CC3620-CDA0-4AF1-AF92-D984FB27F224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C215DD9-0B03-43AE-86DE-6710CF35DA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60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350" tIns="45674" rIns="91350" bIns="45674" rtlCol="0" anchor="ctr"/>
          <a:lstStyle>
            <a:lvl1pPr algn="l" defTabSz="91349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D3FDDA9-13EA-4E21-86EE-4A177924C71B}" type="datetime1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350" tIns="45674" rIns="91350" bIns="45674" rtlCol="0" anchor="ctr"/>
          <a:lstStyle>
            <a:lvl1pPr algn="ctr" defTabSz="91349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0B8E6F-1D79-44A5-BF5D-155EABFACA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  <p:sldLayoutId id="2147487113" r:id="rId12"/>
    <p:sldLayoutId id="2147487114" r:id="rId13"/>
    <p:sldLayoutId id="2147487115" r:id="rId14"/>
    <p:sldLayoutId id="2147487117" r:id="rId15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14" indent="-228372" algn="l" defTabSz="913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62" indent="-228372" algn="l" defTabSz="913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10" indent="-228372" algn="l" defTabSz="913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59" indent="-228372" algn="l" defTabSz="913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8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6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4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92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39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88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35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84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Для правки текста заголовка щёлкните мышью</a:t>
            </a:r>
          </a:p>
        </p:txBody>
      </p:sp>
      <p:sp>
        <p:nvSpPr>
          <p:cNvPr id="307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963"/>
            <a:ext cx="109728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Для правки структуры щёлкните мышью</a:t>
            </a:r>
          </a:p>
          <a:p>
            <a:pPr lvl="1"/>
            <a:r>
              <a:rPr lang="en-US" altLang="ru-RU"/>
              <a:t>Второй уровень структуры</a:t>
            </a:r>
          </a:p>
          <a:p>
            <a:pPr lvl="2"/>
            <a:r>
              <a:rPr lang="en-US" altLang="ru-RU"/>
              <a:t>Третий уровень структуры</a:t>
            </a:r>
          </a:p>
          <a:p>
            <a:pPr lvl="3"/>
            <a:r>
              <a:rPr lang="en-US" altLang="ru-RU"/>
              <a:t>Четвёртый уровень структуры</a:t>
            </a:r>
          </a:p>
          <a:p>
            <a:pPr lvl="4"/>
            <a:r>
              <a:rPr lang="en-US" altLang="ru-RU"/>
              <a:t>Пятый уровень структуры</a:t>
            </a:r>
          </a:p>
          <a:p>
            <a:pPr lvl="4"/>
            <a:r>
              <a:rPr lang="en-US" altLang="ru-RU"/>
              <a:t>Шестой уровень структуры</a:t>
            </a:r>
          </a:p>
          <a:p>
            <a:pPr lvl="4"/>
            <a:r>
              <a:rPr lang="en-US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7" r:id="rId1"/>
    <p:sldLayoutId id="2147487078" r:id="rId2"/>
    <p:sldLayoutId id="2147487079" r:id="rId3"/>
    <p:sldLayoutId id="2147487080" r:id="rId4"/>
    <p:sldLayoutId id="2147487081" r:id="rId5"/>
    <p:sldLayoutId id="2147487082" r:id="rId6"/>
    <p:sldLayoutId id="2147487083" r:id="rId7"/>
    <p:sldLayoutId id="2147487084" r:id="rId8"/>
    <p:sldLayoutId id="2147487085" r:id="rId9"/>
    <p:sldLayoutId id="2147487086" r:id="rId10"/>
    <p:sldLayoutId id="2147487087" r:id="rId11"/>
    <p:sldLayoutId id="2147487088" r:id="rId12"/>
    <p:sldLayoutId id="2147487112" r:id="rId13"/>
    <p:sldLayoutId id="2147487116" r:id="rId1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9pPr>
    </p:titleStyle>
    <p:bodyStyle>
      <a:lvl1pPr marL="574675" indent="-431800" algn="l" defTabSz="912813" rtl="0" eaLnBrk="0" fontAlgn="base" hangingPunct="0">
        <a:lnSpc>
          <a:spcPct val="90000"/>
        </a:lnSpc>
        <a:spcBef>
          <a:spcPts val="1888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0" y="1751888"/>
            <a:ext cx="12192000" cy="2593100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bg1"/>
                </a:solidFill>
              </a:rPr>
              <a:t>Первичная медико-санитарная помощь как базовая структура в сохранении жизни и здоровья населения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Республики Мордовия: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 итоги и перспективы развития.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125"/>
            <a:ext cx="12192000" cy="2428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Куняева Т.А.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ГВС по терапии и пульмонологии МЗ РМ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ГВС по терапии МЗ РФ в ПФО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22  января  2025 г.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3" descr="C:\Documents and Settings\Наташа\Мои документы\Мои рисунки\Р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63" y="204481"/>
            <a:ext cx="117951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4C1E66-B2DF-4A5C-8CA6-B34B2FE7D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1" y="-38098"/>
            <a:ext cx="11449050" cy="107632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лечения обострений к их предупреждению </a:t>
            </a:r>
          </a:p>
        </p:txBody>
      </p:sp>
      <p:sp>
        <p:nvSpPr>
          <p:cNvPr id="11267" name="Прямоугольник 13">
            <a:extLst>
              <a:ext uri="{FF2B5EF4-FFF2-40B4-BE49-F238E27FC236}">
                <a16:creationId xmlns:a16="http://schemas.microsoft.com/office/drawing/2014/main" xmlns="" id="{4C89E946-E27D-4873-B576-F52E96C5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44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первичном звене здравоохранения оказывается 60% всего объема медицинской помощи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F02742-F24A-4547-BBAA-0B3D8843460B}"/>
              </a:ext>
            </a:extLst>
          </p:cNvPr>
          <p:cNvSpPr/>
          <p:nvPr/>
        </p:nvSpPr>
        <p:spPr>
          <a:xfrm>
            <a:off x="4953000" y="1857375"/>
            <a:ext cx="5429251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 по поводу обострений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новых заболеваний – 62%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656F73-E708-4CAE-A9C2-8BB330CC980B}"/>
              </a:ext>
            </a:extLst>
          </p:cNvPr>
          <p:cNvSpPr/>
          <p:nvPr/>
        </p:nvSpPr>
        <p:spPr>
          <a:xfrm>
            <a:off x="1666875" y="1857375"/>
            <a:ext cx="3282951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0" name="Прямоугольник 13">
            <a:extLst>
              <a:ext uri="{FF2B5EF4-FFF2-40B4-BE49-F238E27FC236}">
                <a16:creationId xmlns:a16="http://schemas.microsoft.com/office/drawing/2014/main" xmlns="" id="{45BA86DE-EF61-4E3D-A583-D0E605B3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5" y="1857376"/>
            <a:ext cx="2606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Посещения с профилактической целью – 38%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xmlns="" id="{5E83FB6E-EDA3-42F7-B5EA-5FB309DB3774}"/>
              </a:ext>
            </a:extLst>
          </p:cNvPr>
          <p:cNvSpPr/>
          <p:nvPr/>
        </p:nvSpPr>
        <p:spPr>
          <a:xfrm>
            <a:off x="3024189" y="2786063"/>
            <a:ext cx="6173787" cy="85725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проф.осмотры,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7CEB928-9238-4E46-AB5F-1FCF19AA2EC5}"/>
              </a:ext>
            </a:extLst>
          </p:cNvPr>
          <p:cNvSpPr/>
          <p:nvPr/>
        </p:nvSpPr>
        <p:spPr>
          <a:xfrm>
            <a:off x="1738315" y="3643313"/>
            <a:ext cx="5183187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 с профилактической   целью - 60%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D37D491-DC4F-4C9C-B20D-8D131ABD8738}"/>
              </a:ext>
            </a:extLst>
          </p:cNvPr>
          <p:cNvSpPr/>
          <p:nvPr/>
        </p:nvSpPr>
        <p:spPr>
          <a:xfrm>
            <a:off x="6953251" y="3643313"/>
            <a:ext cx="3455988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 по поводу обострений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новых заболеваний – 40%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xmlns="" id="{9A70503D-8309-499E-A309-FFA25C360BC3}"/>
              </a:ext>
            </a:extLst>
          </p:cNvPr>
          <p:cNvSpPr/>
          <p:nvPr/>
        </p:nvSpPr>
        <p:spPr>
          <a:xfrm>
            <a:off x="5381626" y="4572000"/>
            <a:ext cx="1428751" cy="44556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01DB29D-979F-4830-A437-980854E04489}"/>
              </a:ext>
            </a:extLst>
          </p:cNvPr>
          <p:cNvSpPr/>
          <p:nvPr/>
        </p:nvSpPr>
        <p:spPr>
          <a:xfrm>
            <a:off x="1539082" y="5017570"/>
            <a:ext cx="9144000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обострений; снижение числа обращений; вызовов скорой помощи и госпитализаций; повышение качества жизни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числа предотвратимых смертей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6" name="Прямоугольник 16">
            <a:extLst>
              <a:ext uri="{FF2B5EF4-FFF2-40B4-BE49-F238E27FC236}">
                <a16:creationId xmlns:a16="http://schemas.microsoft.com/office/drawing/2014/main" xmlns="" id="{F1994623-72DB-474C-A842-DCE08276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956" y="5862008"/>
            <a:ext cx="8858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смертность в стране можно только снизив ее на терапевтических участках</a:t>
            </a:r>
            <a:endParaRPr lang="ru-RU" alt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07441B8-5444-4E3E-99B2-452A548C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56" b="96096" l="10000" r="95133">
                        <a14:foregroundMark x1="54867" y1="85385" x2="54867" y2="8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6" y="5410476"/>
            <a:ext cx="887894" cy="11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8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10311" y="1386839"/>
            <a:ext cx="2863595" cy="3378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873" y="4950831"/>
            <a:ext cx="2873375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Пр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к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аз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М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нзд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ава</a:t>
            </a:r>
            <a:r>
              <a:rPr sz="1000" spc="2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ос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от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5.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3.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№1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6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8н</a:t>
            </a:r>
            <a:endParaRPr sz="1000">
              <a:latin typeface="Arial"/>
              <a:cs typeface="Arial"/>
            </a:endParaRPr>
          </a:p>
          <a:p>
            <a:pPr marL="152400" marR="146685" indent="635" algn="ctr">
              <a:lnSpc>
                <a:spcPct val="100000"/>
              </a:lnSpc>
            </a:pP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«Об </a:t>
            </a:r>
            <a:r>
              <a:rPr sz="1000" spc="-35" dirty="0">
                <a:solidFill>
                  <a:srgbClr val="6E6E6E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тве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ж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н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3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По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я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дк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пр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ве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ен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я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ди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пан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ного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наб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люд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ен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я</a:t>
            </a:r>
            <a:r>
              <a:rPr sz="1000" spc="2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за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зр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ым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»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в</a:t>
            </a:r>
            <a:r>
              <a:rPr sz="1050" b="1" i="1" spc="-1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ре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.</a:t>
            </a:r>
            <a:r>
              <a:rPr sz="1050" b="1" i="1" spc="-2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П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риказа</a:t>
            </a:r>
            <a:r>
              <a:rPr sz="1050" b="1" i="1" spc="-3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М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инздрава</a:t>
            </a:r>
            <a:r>
              <a:rPr sz="1050" b="1" i="1" spc="-3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России</a:t>
            </a:r>
            <a:r>
              <a:rPr sz="1050" b="1" i="1" spc="-5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от 28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.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02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.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2024</a:t>
            </a:r>
            <a:r>
              <a:rPr sz="1050" b="1" i="1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№</a:t>
            </a:r>
            <a:r>
              <a:rPr sz="1050" b="1" i="1" spc="-3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E6E6E"/>
                </a:solidFill>
                <a:latin typeface="Arial"/>
                <a:cs typeface="Arial"/>
              </a:rPr>
              <a:t>91н)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2404" y="1316736"/>
            <a:ext cx="2863596" cy="3378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920" y="1584960"/>
            <a:ext cx="1972055" cy="2842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5209" y="4938131"/>
            <a:ext cx="255333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Постанов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ен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Пр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в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те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ьства</a:t>
            </a:r>
            <a:r>
              <a:rPr sz="1000" spc="5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Ф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т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27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к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абря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24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.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№1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9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4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«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О Прогр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мме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гос</a:t>
            </a:r>
            <a:r>
              <a:rPr sz="1000" spc="-35" dirty="0">
                <a:solidFill>
                  <a:srgbClr val="6E6E6E"/>
                </a:solidFill>
                <a:latin typeface="Arial"/>
                <a:cs typeface="Arial"/>
              </a:rPr>
              <a:t>у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твенных</a:t>
            </a:r>
            <a:r>
              <a:rPr sz="1000" spc="3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га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ант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й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бесп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атного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о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к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аз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ния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гр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а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ж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анам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м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еди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ц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кой</a:t>
            </a:r>
            <a:r>
              <a:rPr sz="1000" spc="2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пом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ощ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на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25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год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на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ановый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пе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ри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од</a:t>
            </a:r>
            <a:r>
              <a:rPr sz="100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26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6E6E6E"/>
                </a:solidFill>
                <a:latin typeface="Arial"/>
                <a:cs typeface="Arial"/>
              </a:rPr>
              <a:t> 2</a:t>
            </a:r>
            <a:r>
              <a:rPr sz="1000" spc="-15" dirty="0">
                <a:solidFill>
                  <a:srgbClr val="6E6E6E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27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го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ов»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90715" y="1083563"/>
            <a:ext cx="5581015" cy="3779520"/>
          </a:xfrm>
          <a:custGeom>
            <a:avLst/>
            <a:gdLst/>
            <a:ahLst/>
            <a:cxnLst/>
            <a:rect l="l" t="t" r="r" b="b"/>
            <a:pathLst>
              <a:path w="5581015" h="3779520">
                <a:moveTo>
                  <a:pt x="5197602" y="0"/>
                </a:moveTo>
                <a:lnTo>
                  <a:pt x="383286" y="0"/>
                </a:lnTo>
                <a:lnTo>
                  <a:pt x="351847" y="1270"/>
                </a:lnTo>
                <a:lnTo>
                  <a:pt x="291169" y="11137"/>
                </a:lnTo>
                <a:lnTo>
                  <a:pt x="234082" y="30116"/>
                </a:lnTo>
                <a:lnTo>
                  <a:pt x="181375" y="57418"/>
                </a:lnTo>
                <a:lnTo>
                  <a:pt x="133836" y="92255"/>
                </a:lnTo>
                <a:lnTo>
                  <a:pt x="92255" y="133836"/>
                </a:lnTo>
                <a:lnTo>
                  <a:pt x="57418" y="181375"/>
                </a:lnTo>
                <a:lnTo>
                  <a:pt x="30116" y="234082"/>
                </a:lnTo>
                <a:lnTo>
                  <a:pt x="11137" y="291169"/>
                </a:lnTo>
                <a:lnTo>
                  <a:pt x="1270" y="351847"/>
                </a:lnTo>
                <a:lnTo>
                  <a:pt x="0" y="383286"/>
                </a:lnTo>
                <a:lnTo>
                  <a:pt x="0" y="3396234"/>
                </a:lnTo>
                <a:lnTo>
                  <a:pt x="5015" y="3458411"/>
                </a:lnTo>
                <a:lnTo>
                  <a:pt x="19537" y="3517391"/>
                </a:lnTo>
                <a:lnTo>
                  <a:pt x="42776" y="3572387"/>
                </a:lnTo>
                <a:lnTo>
                  <a:pt x="73944" y="3622608"/>
                </a:lnTo>
                <a:lnTo>
                  <a:pt x="112252" y="3667267"/>
                </a:lnTo>
                <a:lnTo>
                  <a:pt x="156911" y="3705575"/>
                </a:lnTo>
                <a:lnTo>
                  <a:pt x="207132" y="3736743"/>
                </a:lnTo>
                <a:lnTo>
                  <a:pt x="262128" y="3759982"/>
                </a:lnTo>
                <a:lnTo>
                  <a:pt x="321108" y="3774504"/>
                </a:lnTo>
                <a:lnTo>
                  <a:pt x="383286" y="3779520"/>
                </a:lnTo>
                <a:lnTo>
                  <a:pt x="5197602" y="3779520"/>
                </a:lnTo>
                <a:lnTo>
                  <a:pt x="5259779" y="3774504"/>
                </a:lnTo>
                <a:lnTo>
                  <a:pt x="5318760" y="3759982"/>
                </a:lnTo>
                <a:lnTo>
                  <a:pt x="5373755" y="3736743"/>
                </a:lnTo>
                <a:lnTo>
                  <a:pt x="5423976" y="3705575"/>
                </a:lnTo>
                <a:lnTo>
                  <a:pt x="5468635" y="3667267"/>
                </a:lnTo>
                <a:lnTo>
                  <a:pt x="5506943" y="3622608"/>
                </a:lnTo>
                <a:lnTo>
                  <a:pt x="5538111" y="3572387"/>
                </a:lnTo>
                <a:lnTo>
                  <a:pt x="5561350" y="3517391"/>
                </a:lnTo>
                <a:lnTo>
                  <a:pt x="5575872" y="3458411"/>
                </a:lnTo>
                <a:lnTo>
                  <a:pt x="5580888" y="3396234"/>
                </a:lnTo>
                <a:lnTo>
                  <a:pt x="5580888" y="383286"/>
                </a:lnTo>
                <a:lnTo>
                  <a:pt x="5575872" y="321108"/>
                </a:lnTo>
                <a:lnTo>
                  <a:pt x="5561350" y="262127"/>
                </a:lnTo>
                <a:lnTo>
                  <a:pt x="5538111" y="207132"/>
                </a:lnTo>
                <a:lnTo>
                  <a:pt x="5506943" y="156911"/>
                </a:lnTo>
                <a:lnTo>
                  <a:pt x="5468635" y="112252"/>
                </a:lnTo>
                <a:lnTo>
                  <a:pt x="5423976" y="73944"/>
                </a:lnTo>
                <a:lnTo>
                  <a:pt x="5373755" y="42776"/>
                </a:lnTo>
                <a:lnTo>
                  <a:pt x="5318760" y="19537"/>
                </a:lnTo>
                <a:lnTo>
                  <a:pt x="5259779" y="5015"/>
                </a:lnTo>
                <a:lnTo>
                  <a:pt x="519760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0715" y="1083563"/>
            <a:ext cx="5581015" cy="3779520"/>
          </a:xfrm>
          <a:custGeom>
            <a:avLst/>
            <a:gdLst/>
            <a:ahLst/>
            <a:cxnLst/>
            <a:rect l="l" t="t" r="r" b="b"/>
            <a:pathLst>
              <a:path w="5581015" h="3779520">
                <a:moveTo>
                  <a:pt x="0" y="383286"/>
                </a:moveTo>
                <a:lnTo>
                  <a:pt x="5015" y="321108"/>
                </a:lnTo>
                <a:lnTo>
                  <a:pt x="19537" y="262127"/>
                </a:lnTo>
                <a:lnTo>
                  <a:pt x="42776" y="207132"/>
                </a:lnTo>
                <a:lnTo>
                  <a:pt x="73944" y="156911"/>
                </a:lnTo>
                <a:lnTo>
                  <a:pt x="112252" y="112252"/>
                </a:lnTo>
                <a:lnTo>
                  <a:pt x="156911" y="73944"/>
                </a:lnTo>
                <a:lnTo>
                  <a:pt x="207132" y="42776"/>
                </a:lnTo>
                <a:lnTo>
                  <a:pt x="262128" y="19537"/>
                </a:lnTo>
                <a:lnTo>
                  <a:pt x="321108" y="5015"/>
                </a:lnTo>
                <a:lnTo>
                  <a:pt x="383286" y="0"/>
                </a:lnTo>
                <a:lnTo>
                  <a:pt x="5197602" y="0"/>
                </a:lnTo>
                <a:lnTo>
                  <a:pt x="5259779" y="5015"/>
                </a:lnTo>
                <a:lnTo>
                  <a:pt x="5318760" y="19537"/>
                </a:lnTo>
                <a:lnTo>
                  <a:pt x="5373755" y="42776"/>
                </a:lnTo>
                <a:lnTo>
                  <a:pt x="5423976" y="73944"/>
                </a:lnTo>
                <a:lnTo>
                  <a:pt x="5468635" y="112252"/>
                </a:lnTo>
                <a:lnTo>
                  <a:pt x="5506943" y="156911"/>
                </a:lnTo>
                <a:lnTo>
                  <a:pt x="5538111" y="207132"/>
                </a:lnTo>
                <a:lnTo>
                  <a:pt x="5561350" y="262127"/>
                </a:lnTo>
                <a:lnTo>
                  <a:pt x="5575872" y="321108"/>
                </a:lnTo>
                <a:lnTo>
                  <a:pt x="5580888" y="383286"/>
                </a:lnTo>
                <a:lnTo>
                  <a:pt x="5580888" y="3396234"/>
                </a:lnTo>
                <a:lnTo>
                  <a:pt x="5575872" y="3458411"/>
                </a:lnTo>
                <a:lnTo>
                  <a:pt x="5561350" y="3517391"/>
                </a:lnTo>
                <a:lnTo>
                  <a:pt x="5538111" y="3572387"/>
                </a:lnTo>
                <a:lnTo>
                  <a:pt x="5506943" y="3622608"/>
                </a:lnTo>
                <a:lnTo>
                  <a:pt x="5468635" y="3667267"/>
                </a:lnTo>
                <a:lnTo>
                  <a:pt x="5423976" y="3705575"/>
                </a:lnTo>
                <a:lnTo>
                  <a:pt x="5373755" y="3736743"/>
                </a:lnTo>
                <a:lnTo>
                  <a:pt x="5318760" y="3759982"/>
                </a:lnTo>
                <a:lnTo>
                  <a:pt x="5259779" y="3774504"/>
                </a:lnTo>
                <a:lnTo>
                  <a:pt x="5197602" y="3779520"/>
                </a:lnTo>
                <a:lnTo>
                  <a:pt x="383286" y="3779520"/>
                </a:lnTo>
                <a:lnTo>
                  <a:pt x="321108" y="3774504"/>
                </a:lnTo>
                <a:lnTo>
                  <a:pt x="262128" y="3759982"/>
                </a:lnTo>
                <a:lnTo>
                  <a:pt x="207132" y="3736743"/>
                </a:lnTo>
                <a:lnTo>
                  <a:pt x="156911" y="3705575"/>
                </a:lnTo>
                <a:lnTo>
                  <a:pt x="112252" y="3667267"/>
                </a:lnTo>
                <a:lnTo>
                  <a:pt x="73944" y="3622608"/>
                </a:lnTo>
                <a:lnTo>
                  <a:pt x="42776" y="3572387"/>
                </a:lnTo>
                <a:lnTo>
                  <a:pt x="19537" y="3517391"/>
                </a:lnTo>
                <a:lnTo>
                  <a:pt x="5015" y="3458411"/>
                </a:lnTo>
                <a:lnTo>
                  <a:pt x="0" y="3396234"/>
                </a:lnTo>
                <a:lnTo>
                  <a:pt x="0" y="383286"/>
                </a:lnTo>
                <a:close/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009650" y="1622466"/>
            <a:ext cx="10972039" cy="324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1100" marR="666115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«…</a:t>
            </a:r>
            <a:r>
              <a:rPr sz="1200" dirty="0"/>
              <a:t>I</a:t>
            </a:r>
            <a:r>
              <a:rPr sz="1200" spc="5" dirty="0"/>
              <a:t>V</a:t>
            </a:r>
            <a:r>
              <a:rPr sz="1200" dirty="0"/>
              <a:t>.</a:t>
            </a:r>
            <a:r>
              <a:rPr sz="1200" spc="-10" dirty="0"/>
              <a:t> </a:t>
            </a:r>
            <a:r>
              <a:rPr sz="1200" dirty="0"/>
              <a:t>Б</a:t>
            </a:r>
            <a:r>
              <a:rPr sz="1200" spc="5" dirty="0"/>
              <a:t>а</a:t>
            </a:r>
            <a:r>
              <a:rPr sz="1200" dirty="0"/>
              <a:t>зовая прогр</a:t>
            </a:r>
            <a:r>
              <a:rPr sz="1200" spc="5" dirty="0"/>
              <a:t>а</a:t>
            </a:r>
            <a:r>
              <a:rPr sz="1200" dirty="0"/>
              <a:t>мма</a:t>
            </a:r>
            <a:r>
              <a:rPr sz="1200" spc="5" dirty="0"/>
              <a:t> </a:t>
            </a:r>
            <a:r>
              <a:rPr sz="1200" dirty="0"/>
              <a:t>о</a:t>
            </a:r>
            <a:r>
              <a:rPr sz="1200" spc="5" dirty="0"/>
              <a:t>б</a:t>
            </a:r>
            <a:r>
              <a:rPr sz="1200" dirty="0"/>
              <a:t>яз</a:t>
            </a:r>
            <a:r>
              <a:rPr sz="1200" spc="5" dirty="0"/>
              <a:t>а</a:t>
            </a:r>
            <a:r>
              <a:rPr sz="1200" dirty="0"/>
              <a:t>т</a:t>
            </a:r>
            <a:r>
              <a:rPr sz="1200" spc="5" dirty="0"/>
              <a:t>е</a:t>
            </a:r>
            <a:r>
              <a:rPr sz="1200" dirty="0"/>
              <a:t>ль</a:t>
            </a:r>
            <a:r>
              <a:rPr sz="1200" spc="-5" dirty="0"/>
              <a:t>н</a:t>
            </a:r>
            <a:r>
              <a:rPr sz="1200" dirty="0"/>
              <a:t>ого</a:t>
            </a:r>
            <a:r>
              <a:rPr sz="1200" spc="10" dirty="0"/>
              <a:t> </a:t>
            </a:r>
            <a:r>
              <a:rPr sz="1200" dirty="0"/>
              <a:t>м</a:t>
            </a:r>
            <a:r>
              <a:rPr sz="1200" spc="5" dirty="0"/>
              <a:t>е</a:t>
            </a:r>
            <a:r>
              <a:rPr sz="1200" dirty="0"/>
              <a:t>ди</a:t>
            </a:r>
            <a:r>
              <a:rPr sz="1200" spc="5" dirty="0"/>
              <a:t>ц</a:t>
            </a:r>
            <a:r>
              <a:rPr sz="1200" dirty="0"/>
              <a:t>инского страхо</a:t>
            </a:r>
            <a:r>
              <a:rPr sz="1200" spc="-10" dirty="0"/>
              <a:t>в</a:t>
            </a:r>
            <a:r>
              <a:rPr sz="1200" dirty="0"/>
              <a:t>а</a:t>
            </a:r>
            <a:r>
              <a:rPr sz="1200" spc="-5" dirty="0"/>
              <a:t>н</a:t>
            </a:r>
            <a:r>
              <a:rPr sz="1200" dirty="0"/>
              <a:t>ия</a:t>
            </a:r>
          </a:p>
          <a:p>
            <a:pPr marL="6248400">
              <a:lnSpc>
                <a:spcPct val="100000"/>
              </a:lnSpc>
              <a:spcBef>
                <a:spcPts val="2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6261100">
              <a:lnSpc>
                <a:spcPct val="100000"/>
              </a:lnSpc>
            </a:pPr>
            <a:r>
              <a:rPr sz="1200" spc="-5" dirty="0"/>
              <a:t>Д</a:t>
            </a:r>
            <a:r>
              <a:rPr sz="1200" dirty="0"/>
              <a:t>испа</a:t>
            </a:r>
            <a:r>
              <a:rPr sz="1200" spc="-5" dirty="0"/>
              <a:t>н</a:t>
            </a:r>
            <a:r>
              <a:rPr sz="1200" dirty="0"/>
              <a:t>с</a:t>
            </a:r>
            <a:r>
              <a:rPr sz="1200" spc="5" dirty="0"/>
              <a:t>е</a:t>
            </a:r>
            <a:r>
              <a:rPr sz="1200" dirty="0"/>
              <a:t>р</a:t>
            </a:r>
            <a:r>
              <a:rPr sz="1200" spc="-10" dirty="0"/>
              <a:t>н</a:t>
            </a:r>
            <a:r>
              <a:rPr sz="1200" dirty="0"/>
              <a:t>ое</a:t>
            </a:r>
            <a:r>
              <a:rPr sz="1200" spc="-10" dirty="0"/>
              <a:t> н</a:t>
            </a:r>
            <a:r>
              <a:rPr sz="1200" dirty="0"/>
              <a:t>абл</a:t>
            </a:r>
            <a:r>
              <a:rPr sz="1200" spc="-10" dirty="0"/>
              <a:t>ю</a:t>
            </a:r>
            <a:r>
              <a:rPr sz="1200" dirty="0"/>
              <a:t>де</a:t>
            </a:r>
            <a:r>
              <a:rPr sz="1200" spc="-10" dirty="0"/>
              <a:t>н</a:t>
            </a:r>
            <a:r>
              <a:rPr sz="1200" dirty="0"/>
              <a:t>ие</a:t>
            </a:r>
            <a:r>
              <a:rPr sz="1200" spc="-10" dirty="0"/>
              <a:t> </a:t>
            </a:r>
            <a:r>
              <a:rPr sz="1200" dirty="0"/>
              <a:t>за</a:t>
            </a:r>
            <a:r>
              <a:rPr sz="1200" spc="-10" dirty="0"/>
              <a:t> г</a:t>
            </a:r>
            <a:r>
              <a:rPr sz="1200" dirty="0"/>
              <a:t>ражда</a:t>
            </a:r>
            <a:r>
              <a:rPr sz="1200" spc="-10" dirty="0"/>
              <a:t>н</a:t>
            </a:r>
            <a:r>
              <a:rPr sz="1200" dirty="0"/>
              <a:t>ами</a:t>
            </a:r>
          </a:p>
          <a:p>
            <a:pPr marL="6261100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…</a:t>
            </a:r>
          </a:p>
          <a:p>
            <a:pPr marL="6261100" marR="254635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В </a:t>
            </a:r>
            <a:r>
              <a:rPr sz="1200" b="0" spc="5" dirty="0">
                <a:latin typeface="Arial"/>
                <a:cs typeface="Arial"/>
              </a:rPr>
              <a:t>о</a:t>
            </a:r>
            <a:r>
              <a:rPr sz="1200" b="0" spc="-20" dirty="0">
                <a:latin typeface="Arial"/>
                <a:cs typeface="Arial"/>
              </a:rPr>
              <a:t>т</a:t>
            </a:r>
            <a:r>
              <a:rPr sz="1200" b="0" dirty="0">
                <a:latin typeface="Arial"/>
                <a:cs typeface="Arial"/>
              </a:rPr>
              <a:t>ношении</a:t>
            </a:r>
            <a:r>
              <a:rPr sz="1200" b="0" spc="-10" dirty="0">
                <a:latin typeface="Arial"/>
                <a:cs typeface="Arial"/>
              </a:rPr>
              <a:t> </a:t>
            </a:r>
            <a:r>
              <a:rPr sz="1200" dirty="0"/>
              <a:t>работа</a:t>
            </a:r>
            <a:r>
              <a:rPr sz="1200" spc="-10" dirty="0"/>
              <a:t>ю</a:t>
            </a:r>
            <a:r>
              <a:rPr sz="1200" dirty="0"/>
              <a:t>щих</a:t>
            </a:r>
            <a:r>
              <a:rPr sz="1200" spc="-20" dirty="0"/>
              <a:t> </a:t>
            </a:r>
            <a:r>
              <a:rPr sz="1200" dirty="0"/>
              <a:t>застрахо</a:t>
            </a:r>
            <a:r>
              <a:rPr sz="1200" spc="-10" dirty="0"/>
              <a:t>в</a:t>
            </a:r>
            <a:r>
              <a:rPr sz="1200" dirty="0"/>
              <a:t>а</a:t>
            </a:r>
            <a:r>
              <a:rPr sz="1200" spc="-5" dirty="0"/>
              <a:t>нны</a:t>
            </a:r>
            <a:r>
              <a:rPr sz="1200" dirty="0"/>
              <a:t>х</a:t>
            </a:r>
            <a:r>
              <a:rPr sz="1200" spc="-20" dirty="0"/>
              <a:t> </a:t>
            </a:r>
            <a:r>
              <a:rPr sz="1200" dirty="0"/>
              <a:t>л</a:t>
            </a:r>
            <a:r>
              <a:rPr sz="1200" spc="-5" dirty="0"/>
              <a:t>и</a:t>
            </a:r>
            <a:r>
              <a:rPr sz="1200" dirty="0"/>
              <a:t>ц</a:t>
            </a:r>
            <a:r>
              <a:rPr sz="1200" spc="30" dirty="0"/>
              <a:t> </a:t>
            </a:r>
            <a:r>
              <a:rPr sz="1200" b="0" u="sng" dirty="0">
                <a:latin typeface="Arial"/>
                <a:cs typeface="Arial"/>
              </a:rPr>
              <a:t>по</a:t>
            </a:r>
            <a:r>
              <a:rPr sz="1200" b="0" u="sng" spc="-10" dirty="0">
                <a:latin typeface="Arial"/>
                <a:cs typeface="Arial"/>
              </a:rPr>
              <a:t> </a:t>
            </a:r>
            <a:r>
              <a:rPr sz="1200" b="0" u="sng" dirty="0">
                <a:latin typeface="Arial"/>
                <a:cs typeface="Arial"/>
              </a:rPr>
              <a:t>мес</a:t>
            </a:r>
            <a:r>
              <a:rPr sz="1200" b="0" u="sng" spc="-20" dirty="0">
                <a:latin typeface="Arial"/>
                <a:cs typeface="Arial"/>
              </a:rPr>
              <a:t>т</a:t>
            </a:r>
            <a:r>
              <a:rPr sz="1200" b="0" u="sng" dirty="0">
                <a:latin typeface="Arial"/>
                <a:cs typeface="Arial"/>
              </a:rPr>
              <a:t>у осущес</a:t>
            </a:r>
            <a:r>
              <a:rPr sz="1200" b="0" u="sng" spc="-15" dirty="0">
                <a:latin typeface="Arial"/>
                <a:cs typeface="Arial"/>
              </a:rPr>
              <a:t>т</a:t>
            </a:r>
            <a:r>
              <a:rPr sz="1200" b="0" u="sng" dirty="0">
                <a:latin typeface="Arial"/>
                <a:cs typeface="Arial"/>
              </a:rPr>
              <a:t>в</a:t>
            </a:r>
            <a:r>
              <a:rPr sz="1200" b="0" u="sng" spc="-10" dirty="0">
                <a:latin typeface="Arial"/>
                <a:cs typeface="Arial"/>
              </a:rPr>
              <a:t>л</a:t>
            </a:r>
            <a:r>
              <a:rPr sz="1200" b="0" u="sng" dirty="0">
                <a:latin typeface="Arial"/>
                <a:cs typeface="Arial"/>
              </a:rPr>
              <a:t>ения</a:t>
            </a:r>
            <a:r>
              <a:rPr sz="1200" b="0" u="sng" spc="-15" dirty="0">
                <a:latin typeface="Arial"/>
                <a:cs typeface="Arial"/>
              </a:rPr>
              <a:t> </a:t>
            </a:r>
            <a:r>
              <a:rPr sz="1200" b="0" u="sng" dirty="0">
                <a:latin typeface="Arial"/>
                <a:cs typeface="Arial"/>
              </a:rPr>
              <a:t>с</a:t>
            </a:r>
            <a:r>
              <a:rPr sz="1200" b="0" u="sng" spc="-5" dirty="0">
                <a:latin typeface="Arial"/>
                <a:cs typeface="Arial"/>
              </a:rPr>
              <a:t>л</a:t>
            </a:r>
            <a:r>
              <a:rPr sz="1200" b="0" u="sng" dirty="0">
                <a:latin typeface="Arial"/>
                <a:cs typeface="Arial"/>
              </a:rPr>
              <a:t>уж</a:t>
            </a:r>
            <a:r>
              <a:rPr sz="1200" b="0" u="sng" spc="5" dirty="0">
                <a:latin typeface="Arial"/>
                <a:cs typeface="Arial"/>
              </a:rPr>
              <a:t>е</a:t>
            </a:r>
            <a:r>
              <a:rPr sz="1200" b="0" u="sng" spc="-5" dirty="0">
                <a:latin typeface="Arial"/>
                <a:cs typeface="Arial"/>
              </a:rPr>
              <a:t>б</a:t>
            </a:r>
            <a:r>
              <a:rPr sz="1200" b="0" u="sng" dirty="0">
                <a:latin typeface="Arial"/>
                <a:cs typeface="Arial"/>
              </a:rPr>
              <a:t>ной</a:t>
            </a:r>
            <a:r>
              <a:rPr sz="1200" b="0" u="sng" spc="-10" dirty="0">
                <a:latin typeface="Arial"/>
                <a:cs typeface="Arial"/>
              </a:rPr>
              <a:t> </a:t>
            </a:r>
            <a:r>
              <a:rPr sz="1200" b="0" u="sng" dirty="0">
                <a:latin typeface="Arial"/>
                <a:cs typeface="Arial"/>
              </a:rPr>
              <a:t>дея</a:t>
            </a:r>
            <a:r>
              <a:rPr sz="1200" b="0" u="sng" spc="-20" dirty="0">
                <a:latin typeface="Arial"/>
                <a:cs typeface="Arial"/>
              </a:rPr>
              <a:t>т</a:t>
            </a:r>
            <a:r>
              <a:rPr sz="1200" b="0" u="sng" dirty="0">
                <a:latin typeface="Arial"/>
                <a:cs typeface="Arial"/>
              </a:rPr>
              <a:t>е</a:t>
            </a:r>
            <a:r>
              <a:rPr sz="1200" b="0" u="sng" spc="-5" dirty="0">
                <a:latin typeface="Arial"/>
                <a:cs typeface="Arial"/>
              </a:rPr>
              <a:t>л</a:t>
            </a:r>
            <a:r>
              <a:rPr sz="1200" b="0" u="sng" dirty="0">
                <a:latin typeface="Arial"/>
                <a:cs typeface="Arial"/>
              </a:rPr>
              <a:t>ьнос</a:t>
            </a:r>
            <a:r>
              <a:rPr sz="1200" b="0" u="sng" spc="-20" dirty="0">
                <a:latin typeface="Arial"/>
                <a:cs typeface="Arial"/>
              </a:rPr>
              <a:t>т</a:t>
            </a:r>
            <a:r>
              <a:rPr sz="1200" b="0" u="sng" dirty="0">
                <a:latin typeface="Arial"/>
                <a:cs typeface="Arial"/>
              </a:rPr>
              <a:t>и</a:t>
            </a:r>
            <a:r>
              <a:rPr sz="1200" b="0" spc="-1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мож</a:t>
            </a:r>
            <a:r>
              <a:rPr sz="1200" b="0" spc="5" dirty="0">
                <a:latin typeface="Arial"/>
                <a:cs typeface="Arial"/>
              </a:rPr>
              <a:t>е</a:t>
            </a:r>
            <a:r>
              <a:rPr sz="1200" b="0" dirty="0">
                <a:latin typeface="Arial"/>
                <a:cs typeface="Arial"/>
              </a:rPr>
              <a:t>т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spc="-5" dirty="0">
                <a:latin typeface="Arial"/>
                <a:cs typeface="Arial"/>
              </a:rPr>
              <a:t>б</a:t>
            </a:r>
            <a:r>
              <a:rPr sz="1200" b="0" dirty="0">
                <a:latin typeface="Arial"/>
                <a:cs typeface="Arial"/>
              </a:rPr>
              <a:t>ы</a:t>
            </a:r>
            <a:r>
              <a:rPr sz="1200" b="0" spc="-20" dirty="0">
                <a:latin typeface="Arial"/>
                <a:cs typeface="Arial"/>
              </a:rPr>
              <a:t>т</a:t>
            </a:r>
            <a:r>
              <a:rPr sz="1200" b="0" dirty="0">
                <a:latin typeface="Arial"/>
                <a:cs typeface="Arial"/>
              </a:rPr>
              <a:t>ь </a:t>
            </a:r>
            <a:r>
              <a:rPr sz="1200" dirty="0"/>
              <a:t>ор</a:t>
            </a:r>
            <a:r>
              <a:rPr sz="1200" spc="-10" dirty="0"/>
              <a:t>г</a:t>
            </a:r>
            <a:r>
              <a:rPr sz="1200" dirty="0"/>
              <a:t>а</a:t>
            </a:r>
            <a:r>
              <a:rPr sz="1200" spc="-5" dirty="0"/>
              <a:t>н</a:t>
            </a:r>
            <a:r>
              <a:rPr sz="1200" dirty="0"/>
              <a:t>изо</a:t>
            </a:r>
            <a:r>
              <a:rPr sz="1200" spc="-10" dirty="0"/>
              <a:t>в</a:t>
            </a:r>
            <a:r>
              <a:rPr sz="1200" dirty="0"/>
              <a:t>а</a:t>
            </a:r>
            <a:r>
              <a:rPr sz="1200" spc="-5" dirty="0"/>
              <a:t>н</a:t>
            </a:r>
            <a:r>
              <a:rPr sz="1200" dirty="0"/>
              <a:t>о</a:t>
            </a:r>
            <a:r>
              <a:rPr sz="1200" spc="20" dirty="0"/>
              <a:t> </a:t>
            </a:r>
            <a:r>
              <a:rPr sz="1200" dirty="0"/>
              <a:t>про</a:t>
            </a:r>
            <a:r>
              <a:rPr sz="1200" spc="-10" dirty="0"/>
              <a:t>в</a:t>
            </a:r>
            <a:r>
              <a:rPr sz="1200" dirty="0"/>
              <a:t>ед</a:t>
            </a:r>
            <a:r>
              <a:rPr sz="1200" spc="5" dirty="0"/>
              <a:t>е</a:t>
            </a:r>
            <a:r>
              <a:rPr sz="1200" spc="-5" dirty="0"/>
              <a:t>н</a:t>
            </a:r>
            <a:r>
              <a:rPr sz="1200" dirty="0"/>
              <a:t>ие диспа</a:t>
            </a:r>
            <a:r>
              <a:rPr sz="1200" spc="-5" dirty="0"/>
              <a:t>н</a:t>
            </a:r>
            <a:r>
              <a:rPr sz="1200" dirty="0"/>
              <a:t>сер</a:t>
            </a:r>
            <a:r>
              <a:rPr sz="1200" spc="-10" dirty="0"/>
              <a:t>н</a:t>
            </a:r>
            <a:r>
              <a:rPr sz="1200" dirty="0"/>
              <a:t>о</a:t>
            </a:r>
            <a:r>
              <a:rPr sz="1200" spc="-10" dirty="0"/>
              <a:t>г</a:t>
            </a:r>
            <a:r>
              <a:rPr sz="1200" dirty="0"/>
              <a:t>о </a:t>
            </a:r>
            <a:r>
              <a:rPr sz="1200" spc="-5" dirty="0"/>
              <a:t>н</a:t>
            </a:r>
            <a:r>
              <a:rPr sz="1200" dirty="0"/>
              <a:t>абл</a:t>
            </a:r>
            <a:r>
              <a:rPr sz="1200" spc="-10" dirty="0"/>
              <a:t>ю</a:t>
            </a:r>
            <a:r>
              <a:rPr sz="1200" dirty="0"/>
              <a:t>д</a:t>
            </a:r>
            <a:r>
              <a:rPr sz="1200" spc="5" dirty="0"/>
              <a:t>е</a:t>
            </a:r>
            <a:r>
              <a:rPr sz="1200" spc="-5" dirty="0"/>
              <a:t>н</a:t>
            </a:r>
            <a:r>
              <a:rPr sz="1200" dirty="0"/>
              <a:t>ия</a:t>
            </a:r>
            <a:r>
              <a:rPr sz="1200" spc="20" dirty="0"/>
              <a:t> </a:t>
            </a:r>
            <a:r>
              <a:rPr sz="1200" b="0" dirty="0">
                <a:latin typeface="Arial"/>
                <a:cs typeface="Arial"/>
              </a:rPr>
              <a:t>в цел</a:t>
            </a:r>
            <a:r>
              <a:rPr sz="1200" b="0" spc="-10" dirty="0">
                <a:latin typeface="Arial"/>
                <a:cs typeface="Arial"/>
              </a:rPr>
              <a:t>я</a:t>
            </a:r>
            <a:r>
              <a:rPr sz="1200" b="0" dirty="0">
                <a:latin typeface="Arial"/>
                <a:cs typeface="Arial"/>
              </a:rPr>
              <a:t>х профи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dirty="0">
                <a:latin typeface="Arial"/>
                <a:cs typeface="Arial"/>
              </a:rPr>
              <a:t>а</a:t>
            </a:r>
            <a:r>
              <a:rPr sz="1200" b="0" spc="-15" dirty="0">
                <a:latin typeface="Arial"/>
                <a:cs typeface="Arial"/>
              </a:rPr>
              <a:t>к</a:t>
            </a:r>
            <a:r>
              <a:rPr sz="1200" b="0" spc="-20" dirty="0">
                <a:latin typeface="Arial"/>
                <a:cs typeface="Arial"/>
              </a:rPr>
              <a:t>т</a:t>
            </a:r>
            <a:r>
              <a:rPr sz="1200" b="0" dirty="0">
                <a:latin typeface="Arial"/>
                <a:cs typeface="Arial"/>
              </a:rPr>
              <a:t>ики</a:t>
            </a:r>
            <a:r>
              <a:rPr sz="1200" b="0" spc="-3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ра</a:t>
            </a:r>
            <a:r>
              <a:rPr sz="1200" b="0" spc="-10" dirty="0">
                <a:latin typeface="Arial"/>
                <a:cs typeface="Arial"/>
              </a:rPr>
              <a:t>з</a:t>
            </a:r>
            <a:r>
              <a:rPr sz="1200" b="0" dirty="0">
                <a:latin typeface="Arial"/>
                <a:cs typeface="Arial"/>
              </a:rPr>
              <a:t>ви</a:t>
            </a:r>
            <a:r>
              <a:rPr sz="1200" b="0" spc="-15" dirty="0">
                <a:latin typeface="Arial"/>
                <a:cs typeface="Arial"/>
              </a:rPr>
              <a:t>т</a:t>
            </a:r>
            <a:r>
              <a:rPr sz="1200" b="0" dirty="0">
                <a:latin typeface="Arial"/>
                <a:cs typeface="Arial"/>
              </a:rPr>
              <a:t>ия</a:t>
            </a:r>
            <a:r>
              <a:rPr sz="1200" b="0" spc="-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п</a:t>
            </a:r>
            <a:r>
              <a:rPr sz="1200" b="0" spc="5" dirty="0">
                <a:latin typeface="Arial"/>
                <a:cs typeface="Arial"/>
              </a:rPr>
              <a:t>р</a:t>
            </a:r>
            <a:r>
              <a:rPr sz="1200" b="0" dirty="0">
                <a:latin typeface="Arial"/>
                <a:cs typeface="Arial"/>
              </a:rPr>
              <a:t>офесс</a:t>
            </a:r>
            <a:r>
              <a:rPr sz="1200" b="0" spc="-10" dirty="0">
                <a:latin typeface="Arial"/>
                <a:cs typeface="Arial"/>
              </a:rPr>
              <a:t>ио</a:t>
            </a:r>
            <a:r>
              <a:rPr sz="1200" b="0" dirty="0">
                <a:latin typeface="Arial"/>
                <a:cs typeface="Arial"/>
              </a:rPr>
              <a:t>на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spc="-10" dirty="0">
                <a:latin typeface="Arial"/>
                <a:cs typeface="Arial"/>
              </a:rPr>
              <a:t>ь</a:t>
            </a:r>
            <a:r>
              <a:rPr sz="1200" b="0" dirty="0">
                <a:latin typeface="Arial"/>
                <a:cs typeface="Arial"/>
              </a:rPr>
              <a:t>ных</a:t>
            </a:r>
            <a:r>
              <a:rPr sz="1200" b="0" spc="-35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з</a:t>
            </a:r>
            <a:r>
              <a:rPr sz="1200" b="0" dirty="0">
                <a:latin typeface="Arial"/>
                <a:cs typeface="Arial"/>
              </a:rPr>
              <a:t>а</a:t>
            </a:r>
            <a:r>
              <a:rPr sz="1200" b="0" spc="-5" dirty="0">
                <a:latin typeface="Arial"/>
                <a:cs typeface="Arial"/>
              </a:rPr>
              <a:t>б</a:t>
            </a:r>
            <a:r>
              <a:rPr sz="1200" b="0" dirty="0">
                <a:latin typeface="Arial"/>
                <a:cs typeface="Arial"/>
              </a:rPr>
              <a:t>о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dirty="0">
                <a:latin typeface="Arial"/>
                <a:cs typeface="Arial"/>
              </a:rPr>
              <a:t>еван</a:t>
            </a:r>
            <a:r>
              <a:rPr sz="1200" b="0" spc="5" dirty="0">
                <a:latin typeface="Arial"/>
                <a:cs typeface="Arial"/>
              </a:rPr>
              <a:t>и</a:t>
            </a:r>
            <a:r>
              <a:rPr sz="1200" b="0" dirty="0">
                <a:latin typeface="Arial"/>
                <a:cs typeface="Arial"/>
              </a:rPr>
              <a:t>й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и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dirty="0">
                <a:latin typeface="Arial"/>
                <a:cs typeface="Arial"/>
              </a:rPr>
              <a:t>и ос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dirty="0">
                <a:latin typeface="Arial"/>
                <a:cs typeface="Arial"/>
              </a:rPr>
              <a:t>ожн</a:t>
            </a:r>
            <a:r>
              <a:rPr sz="1200" b="0" spc="5" dirty="0">
                <a:latin typeface="Arial"/>
                <a:cs typeface="Arial"/>
              </a:rPr>
              <a:t>е</a:t>
            </a:r>
            <a:r>
              <a:rPr sz="1200" b="0" dirty="0">
                <a:latin typeface="Arial"/>
                <a:cs typeface="Arial"/>
              </a:rPr>
              <a:t>ни</a:t>
            </a:r>
            <a:r>
              <a:rPr sz="1200" b="0" spc="-10" dirty="0">
                <a:latin typeface="Arial"/>
                <a:cs typeface="Arial"/>
              </a:rPr>
              <a:t>й</a:t>
            </a:r>
            <a:r>
              <a:rPr sz="1200" b="0" dirty="0">
                <a:latin typeface="Arial"/>
                <a:cs typeface="Arial"/>
              </a:rPr>
              <a:t>,</a:t>
            </a:r>
            <a:r>
              <a:rPr sz="1200" b="0" spc="-2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о</a:t>
            </a:r>
            <a:r>
              <a:rPr sz="1200" b="0" spc="-5" dirty="0">
                <a:latin typeface="Arial"/>
                <a:cs typeface="Arial"/>
              </a:rPr>
              <a:t>б</a:t>
            </a:r>
            <a:r>
              <a:rPr sz="1200" b="0" dirty="0">
                <a:latin typeface="Arial"/>
                <a:cs typeface="Arial"/>
              </a:rPr>
              <a:t>ос</a:t>
            </a:r>
            <a:r>
              <a:rPr sz="1200" b="0" spc="-20" dirty="0">
                <a:latin typeface="Arial"/>
                <a:cs typeface="Arial"/>
              </a:rPr>
              <a:t>т</a:t>
            </a:r>
            <a:r>
              <a:rPr sz="1200" b="0" dirty="0">
                <a:latin typeface="Arial"/>
                <a:cs typeface="Arial"/>
              </a:rPr>
              <a:t>рений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ранее</a:t>
            </a:r>
            <a:r>
              <a:rPr sz="1200" b="0" spc="-30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сформи</a:t>
            </a:r>
            <a:r>
              <a:rPr sz="1200" b="0" spc="-10" dirty="0">
                <a:latin typeface="Arial"/>
                <a:cs typeface="Arial"/>
              </a:rPr>
              <a:t>ро</a:t>
            </a:r>
            <a:r>
              <a:rPr sz="1200" b="0" dirty="0">
                <a:latin typeface="Arial"/>
                <a:cs typeface="Arial"/>
              </a:rPr>
              <a:t>в</a:t>
            </a:r>
            <a:r>
              <a:rPr sz="1200" b="0" spc="-10" dirty="0">
                <a:latin typeface="Arial"/>
                <a:cs typeface="Arial"/>
              </a:rPr>
              <a:t>а</a:t>
            </a:r>
            <a:r>
              <a:rPr sz="1200" b="0" dirty="0">
                <a:latin typeface="Arial"/>
                <a:cs typeface="Arial"/>
              </a:rPr>
              <a:t>нных</a:t>
            </a:r>
            <a:r>
              <a:rPr sz="1200" b="0" spc="-25" dirty="0">
                <a:latin typeface="Arial"/>
                <a:cs typeface="Arial"/>
              </a:rPr>
              <a:t> </a:t>
            </a:r>
            <a:r>
              <a:rPr sz="1200" b="0" dirty="0">
                <a:latin typeface="Arial"/>
                <a:cs typeface="Arial"/>
              </a:rPr>
              <a:t>хронич</a:t>
            </a:r>
            <a:r>
              <a:rPr sz="1200" b="0" spc="5" dirty="0">
                <a:latin typeface="Arial"/>
                <a:cs typeface="Arial"/>
              </a:rPr>
              <a:t>е</a:t>
            </a:r>
            <a:r>
              <a:rPr sz="1200" b="0" dirty="0">
                <a:latin typeface="Arial"/>
                <a:cs typeface="Arial"/>
              </a:rPr>
              <a:t>ск</a:t>
            </a:r>
            <a:r>
              <a:rPr sz="1200" b="0" spc="-10" dirty="0">
                <a:latin typeface="Arial"/>
                <a:cs typeface="Arial"/>
              </a:rPr>
              <a:t>и</a:t>
            </a:r>
            <a:r>
              <a:rPr sz="1200" b="0" dirty="0">
                <a:latin typeface="Arial"/>
                <a:cs typeface="Arial"/>
              </a:rPr>
              <a:t>х неинфек</a:t>
            </a:r>
            <a:r>
              <a:rPr sz="1200" b="0" spc="-5" dirty="0">
                <a:latin typeface="Arial"/>
                <a:cs typeface="Arial"/>
              </a:rPr>
              <a:t>ц</a:t>
            </a:r>
            <a:r>
              <a:rPr sz="1200" b="0" dirty="0">
                <a:latin typeface="Arial"/>
                <a:cs typeface="Arial"/>
              </a:rPr>
              <a:t>и</a:t>
            </a:r>
            <a:r>
              <a:rPr sz="1200" b="0" spc="-10" dirty="0">
                <a:latin typeface="Arial"/>
                <a:cs typeface="Arial"/>
              </a:rPr>
              <a:t>о</a:t>
            </a:r>
            <a:r>
              <a:rPr sz="1200" b="0" dirty="0">
                <a:latin typeface="Arial"/>
                <a:cs typeface="Arial"/>
              </a:rPr>
              <a:t>нных</a:t>
            </a:r>
            <a:r>
              <a:rPr sz="1200" b="0" spc="-35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з</a:t>
            </a:r>
            <a:r>
              <a:rPr sz="1200" b="0" dirty="0">
                <a:latin typeface="Arial"/>
                <a:cs typeface="Arial"/>
              </a:rPr>
              <a:t>а</a:t>
            </a:r>
            <a:r>
              <a:rPr sz="1200" b="0" spc="-5" dirty="0">
                <a:latin typeface="Arial"/>
                <a:cs typeface="Arial"/>
              </a:rPr>
              <a:t>б</a:t>
            </a:r>
            <a:r>
              <a:rPr sz="1200" b="0" dirty="0">
                <a:latin typeface="Arial"/>
                <a:cs typeface="Arial"/>
              </a:rPr>
              <a:t>о</a:t>
            </a:r>
            <a:r>
              <a:rPr sz="1200" b="0" spc="-5" dirty="0">
                <a:latin typeface="Arial"/>
                <a:cs typeface="Arial"/>
              </a:rPr>
              <a:t>л</a:t>
            </a:r>
            <a:r>
              <a:rPr sz="1200" b="0" dirty="0">
                <a:latin typeface="Arial"/>
                <a:cs typeface="Arial"/>
              </a:rPr>
              <a:t>еван</a:t>
            </a:r>
            <a:r>
              <a:rPr sz="1200" b="0" spc="5" dirty="0">
                <a:latin typeface="Arial"/>
                <a:cs typeface="Arial"/>
              </a:rPr>
              <a:t>и</a:t>
            </a:r>
            <a:r>
              <a:rPr sz="1200" b="0" dirty="0">
                <a:latin typeface="Arial"/>
                <a:cs typeface="Arial"/>
              </a:rPr>
              <a:t>й</a:t>
            </a:r>
          </a:p>
          <a:p>
            <a:pPr marL="6261100">
              <a:lnSpc>
                <a:spcPct val="100000"/>
              </a:lnSpc>
            </a:pPr>
            <a:r>
              <a:rPr sz="1200" b="0" dirty="0">
                <a:latin typeface="Arial"/>
                <a:cs typeface="Arial"/>
              </a:rPr>
              <a:t>…</a:t>
            </a:r>
          </a:p>
          <a:p>
            <a:pPr marL="6261100" marR="5080">
              <a:lnSpc>
                <a:spcPct val="100000"/>
              </a:lnSpc>
            </a:pPr>
            <a:r>
              <a:rPr sz="1200" dirty="0">
                <a:solidFill>
                  <a:srgbClr val="0C0C0C"/>
                </a:solidFill>
              </a:rPr>
              <a:t>Д</a:t>
            </a:r>
            <a:r>
              <a:rPr sz="1200" spc="-5" dirty="0">
                <a:solidFill>
                  <a:srgbClr val="0C0C0C"/>
                </a:solidFill>
              </a:rPr>
              <a:t>и</a:t>
            </a:r>
            <a:r>
              <a:rPr sz="1200" dirty="0">
                <a:solidFill>
                  <a:srgbClr val="0C0C0C"/>
                </a:solidFill>
              </a:rPr>
              <a:t>спа</a:t>
            </a:r>
            <a:r>
              <a:rPr sz="1200" spc="-5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сер</a:t>
            </a:r>
            <a:r>
              <a:rPr sz="1200" spc="-10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ое</a:t>
            </a:r>
            <a:r>
              <a:rPr sz="1200" spc="-10" dirty="0">
                <a:solidFill>
                  <a:srgbClr val="0C0C0C"/>
                </a:solidFill>
              </a:rPr>
              <a:t> </a:t>
            </a:r>
            <a:r>
              <a:rPr sz="1200" spc="-5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абл</a:t>
            </a:r>
            <a:r>
              <a:rPr sz="1200" spc="-10" dirty="0">
                <a:solidFill>
                  <a:srgbClr val="0C0C0C"/>
                </a:solidFill>
              </a:rPr>
              <a:t>ю</a:t>
            </a:r>
            <a:r>
              <a:rPr sz="1200" dirty="0">
                <a:solidFill>
                  <a:srgbClr val="0C0C0C"/>
                </a:solidFill>
              </a:rPr>
              <a:t>д</a:t>
            </a:r>
            <a:r>
              <a:rPr sz="1200" spc="5" dirty="0">
                <a:solidFill>
                  <a:srgbClr val="0C0C0C"/>
                </a:solidFill>
              </a:rPr>
              <a:t>е</a:t>
            </a:r>
            <a:r>
              <a:rPr sz="1200" spc="-5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ие</a:t>
            </a:r>
            <a:r>
              <a:rPr sz="1200" spc="-10" dirty="0">
                <a:solidFill>
                  <a:srgbClr val="0C0C0C"/>
                </a:solidFill>
              </a:rPr>
              <a:t> </a:t>
            </a:r>
            <a:r>
              <a:rPr sz="1200" dirty="0">
                <a:solidFill>
                  <a:srgbClr val="0C0C0C"/>
                </a:solidFill>
              </a:rPr>
              <a:t>работа</a:t>
            </a:r>
            <a:r>
              <a:rPr sz="1200" spc="-10" dirty="0">
                <a:solidFill>
                  <a:srgbClr val="0C0C0C"/>
                </a:solidFill>
              </a:rPr>
              <a:t>ю</a:t>
            </a:r>
            <a:r>
              <a:rPr sz="1200" dirty="0">
                <a:solidFill>
                  <a:srgbClr val="0C0C0C"/>
                </a:solidFill>
              </a:rPr>
              <a:t>ще</a:t>
            </a:r>
            <a:r>
              <a:rPr sz="1200" spc="-5" dirty="0">
                <a:solidFill>
                  <a:srgbClr val="0C0C0C"/>
                </a:solidFill>
              </a:rPr>
              <a:t>г</a:t>
            </a:r>
            <a:r>
              <a:rPr sz="1200" dirty="0">
                <a:solidFill>
                  <a:srgbClr val="0C0C0C"/>
                </a:solidFill>
              </a:rPr>
              <a:t>о</a:t>
            </a:r>
            <a:r>
              <a:rPr sz="1200" spc="-25" dirty="0">
                <a:solidFill>
                  <a:srgbClr val="0C0C0C"/>
                </a:solidFill>
              </a:rPr>
              <a:t> </a:t>
            </a:r>
            <a:r>
              <a:rPr sz="1200" u="sng" spc="-5" dirty="0">
                <a:solidFill>
                  <a:srgbClr val="0C0C0C"/>
                </a:solidFill>
              </a:rPr>
              <a:t>г</a:t>
            </a:r>
            <a:r>
              <a:rPr sz="1200" u="sng" dirty="0">
                <a:solidFill>
                  <a:srgbClr val="0C0C0C"/>
                </a:solidFill>
              </a:rPr>
              <a:t>ражд</a:t>
            </a:r>
            <a:r>
              <a:rPr sz="1200" u="sng" spc="5" dirty="0">
                <a:solidFill>
                  <a:srgbClr val="0C0C0C"/>
                </a:solidFill>
              </a:rPr>
              <a:t>а</a:t>
            </a:r>
            <a:r>
              <a:rPr sz="1200" u="sng" spc="-5" dirty="0">
                <a:solidFill>
                  <a:srgbClr val="0C0C0C"/>
                </a:solidFill>
              </a:rPr>
              <a:t>н</a:t>
            </a:r>
            <a:r>
              <a:rPr sz="1200" u="sng" dirty="0">
                <a:solidFill>
                  <a:srgbClr val="0C0C0C"/>
                </a:solidFill>
              </a:rPr>
              <a:t>и</a:t>
            </a:r>
            <a:r>
              <a:rPr sz="1200" u="sng" spc="-10" dirty="0">
                <a:solidFill>
                  <a:srgbClr val="0C0C0C"/>
                </a:solidFill>
              </a:rPr>
              <a:t>н</a:t>
            </a:r>
            <a:r>
              <a:rPr sz="1200" u="sng" dirty="0">
                <a:solidFill>
                  <a:srgbClr val="0C0C0C"/>
                </a:solidFill>
              </a:rPr>
              <a:t>а</a:t>
            </a:r>
            <a:r>
              <a:rPr sz="1200" u="sng" spc="15" dirty="0">
                <a:solidFill>
                  <a:srgbClr val="0C0C0C"/>
                </a:solidFill>
              </a:rPr>
              <a:t> 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акже мож</a:t>
            </a:r>
            <a:r>
              <a:rPr sz="1200" b="0" u="sng" spc="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ы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ь</a:t>
            </a:r>
            <a:r>
              <a:rPr sz="1200" b="0" u="sng" spc="1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проведено</a:t>
            </a:r>
            <a:r>
              <a:rPr sz="1200" b="0" u="sng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си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ами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медицинской</a:t>
            </a:r>
            <a:r>
              <a:rPr sz="1200" b="0" u="sng" spc="-4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ор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ани</a:t>
            </a:r>
            <a:r>
              <a:rPr sz="1200" b="0" u="sng" spc="-10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аци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,</a:t>
            </a:r>
            <a:r>
              <a:rPr sz="1200" b="0" u="sng" spc="-3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к ко</a:t>
            </a:r>
            <a:r>
              <a:rPr sz="1200" b="0" u="sng" spc="-15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орой прикр</a:t>
            </a:r>
            <a:r>
              <a:rPr sz="1200" b="0" u="sng" spc="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ен</a:t>
            </a:r>
            <a:r>
              <a:rPr sz="1200" b="0" u="sng" spc="-3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ра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аю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щ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ий</a:t>
            </a:r>
            <a:r>
              <a:rPr sz="1200" b="0" u="sng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ражданин,</a:t>
            </a:r>
            <a:r>
              <a:rPr sz="1200" b="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C"/>
                </a:solidFill>
              </a:rPr>
              <a:t>с</a:t>
            </a:r>
            <a:r>
              <a:rPr sz="1200" spc="-10" dirty="0">
                <a:solidFill>
                  <a:srgbClr val="0C0C0C"/>
                </a:solidFill>
              </a:rPr>
              <a:t> </a:t>
            </a:r>
            <a:r>
              <a:rPr sz="1200" u="sng" dirty="0">
                <a:solidFill>
                  <a:srgbClr val="0C0C0C"/>
                </a:solidFill>
              </a:rPr>
              <a:t>испо</a:t>
            </a:r>
            <a:r>
              <a:rPr sz="1200" u="sng" spc="-5" dirty="0">
                <a:solidFill>
                  <a:srgbClr val="0C0C0C"/>
                </a:solidFill>
              </a:rPr>
              <a:t>ль</a:t>
            </a:r>
            <a:r>
              <a:rPr sz="1200" u="sng" dirty="0">
                <a:solidFill>
                  <a:srgbClr val="0C0C0C"/>
                </a:solidFill>
              </a:rPr>
              <a:t>зо</a:t>
            </a:r>
            <a:r>
              <a:rPr sz="1200" u="sng" spc="-10" dirty="0">
                <a:solidFill>
                  <a:srgbClr val="0C0C0C"/>
                </a:solidFill>
              </a:rPr>
              <a:t>в</a:t>
            </a:r>
            <a:r>
              <a:rPr sz="1200" u="sng" dirty="0">
                <a:solidFill>
                  <a:srgbClr val="0C0C0C"/>
                </a:solidFill>
              </a:rPr>
              <a:t>а</a:t>
            </a:r>
            <a:r>
              <a:rPr sz="1200" u="sng" spc="-5" dirty="0">
                <a:solidFill>
                  <a:srgbClr val="0C0C0C"/>
                </a:solidFill>
              </a:rPr>
              <a:t>н</a:t>
            </a:r>
            <a:r>
              <a:rPr sz="1200" u="sng" dirty="0">
                <a:solidFill>
                  <a:srgbClr val="0C0C0C"/>
                </a:solidFill>
              </a:rPr>
              <a:t>ием</a:t>
            </a:r>
            <a:r>
              <a:rPr sz="1200" u="sng" spc="25" dirty="0">
                <a:solidFill>
                  <a:srgbClr val="0C0C0C"/>
                </a:solidFill>
              </a:rPr>
              <a:t> </a:t>
            </a:r>
            <a:r>
              <a:rPr sz="1200" u="sng" spc="-5" dirty="0">
                <a:solidFill>
                  <a:srgbClr val="0C0C0C"/>
                </a:solidFill>
              </a:rPr>
              <a:t>вы</a:t>
            </a:r>
            <a:r>
              <a:rPr sz="1200" u="sng" dirty="0">
                <a:solidFill>
                  <a:srgbClr val="0C0C0C"/>
                </a:solidFill>
              </a:rPr>
              <a:t>ездн</a:t>
            </a:r>
            <a:r>
              <a:rPr sz="1200" u="sng" spc="-10" dirty="0">
                <a:solidFill>
                  <a:srgbClr val="0C0C0C"/>
                </a:solidFill>
              </a:rPr>
              <a:t>ы</a:t>
            </a:r>
            <a:r>
              <a:rPr sz="1200" u="sng" dirty="0">
                <a:solidFill>
                  <a:srgbClr val="0C0C0C"/>
                </a:solidFill>
              </a:rPr>
              <a:t>х методов</a:t>
            </a:r>
            <a:r>
              <a:rPr sz="1200" u="sng" spc="-5" dirty="0">
                <a:solidFill>
                  <a:srgbClr val="0C0C0C"/>
                </a:solidFill>
              </a:rPr>
              <a:t> </a:t>
            </a:r>
            <a:r>
              <a:rPr sz="1200" u="sng" dirty="0">
                <a:solidFill>
                  <a:srgbClr val="0C0C0C"/>
                </a:solidFill>
              </a:rPr>
              <a:t>работы</a:t>
            </a:r>
            <a:r>
              <a:rPr sz="1200" u="sng" spc="-10" dirty="0">
                <a:solidFill>
                  <a:srgbClr val="0C0C0C"/>
                </a:solidFill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и </a:t>
            </a:r>
            <a:r>
              <a:rPr sz="1200" b="0" u="sng" spc="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ани</a:t>
            </a:r>
            <a:r>
              <a:rPr sz="1200" b="0" u="sng" spc="-10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ац</a:t>
            </a:r>
            <a:r>
              <a:rPr sz="1200" b="0" u="sng" spc="-1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й</a:t>
            </a:r>
            <a:r>
              <a:rPr sz="1200" b="0" u="sng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осмо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ров</a:t>
            </a:r>
            <a:r>
              <a:rPr sz="1200" b="0" u="sng" spc="-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1200" b="0" u="sng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исс</a:t>
            </a:r>
            <a:r>
              <a:rPr sz="1200" b="0" u="sng" spc="-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1200" b="0" u="sng" dirty="0">
                <a:solidFill>
                  <a:srgbClr val="0C0C0C"/>
                </a:solidFill>
                <a:latin typeface="Arial"/>
                <a:cs typeface="Arial"/>
              </a:rPr>
              <a:t>едований</a:t>
            </a:r>
            <a:r>
              <a:rPr sz="1200" b="0" u="sng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C"/>
                </a:solidFill>
              </a:rPr>
              <a:t>по </a:t>
            </a:r>
            <a:r>
              <a:rPr sz="1200" dirty="0">
                <a:solidFill>
                  <a:srgbClr val="0C0C0C"/>
                </a:solidFill>
              </a:rPr>
              <a:t>месту</a:t>
            </a:r>
            <a:r>
              <a:rPr sz="1200" spc="-30" dirty="0">
                <a:solidFill>
                  <a:srgbClr val="0C0C0C"/>
                </a:solidFill>
              </a:rPr>
              <a:t> </a:t>
            </a:r>
            <a:r>
              <a:rPr sz="1200" dirty="0">
                <a:solidFill>
                  <a:srgbClr val="0C0C0C"/>
                </a:solidFill>
              </a:rPr>
              <a:t>осущест</a:t>
            </a:r>
            <a:r>
              <a:rPr sz="1200" spc="-5" dirty="0">
                <a:solidFill>
                  <a:srgbClr val="0C0C0C"/>
                </a:solidFill>
              </a:rPr>
              <a:t>в</a:t>
            </a:r>
            <a:r>
              <a:rPr sz="1200" dirty="0">
                <a:solidFill>
                  <a:srgbClr val="0C0C0C"/>
                </a:solidFill>
              </a:rPr>
              <a:t>ления</a:t>
            </a:r>
            <a:r>
              <a:rPr sz="1200" spc="-25" dirty="0">
                <a:solidFill>
                  <a:srgbClr val="0C0C0C"/>
                </a:solidFill>
              </a:rPr>
              <a:t> </a:t>
            </a:r>
            <a:r>
              <a:rPr sz="1200" spc="-5" dirty="0">
                <a:solidFill>
                  <a:srgbClr val="0C0C0C"/>
                </a:solidFill>
              </a:rPr>
              <a:t>г</a:t>
            </a:r>
            <a:r>
              <a:rPr sz="1200" dirty="0">
                <a:solidFill>
                  <a:srgbClr val="0C0C0C"/>
                </a:solidFill>
              </a:rPr>
              <a:t>ражд</a:t>
            </a:r>
            <a:r>
              <a:rPr sz="1200" spc="5" dirty="0">
                <a:solidFill>
                  <a:srgbClr val="0C0C0C"/>
                </a:solidFill>
              </a:rPr>
              <a:t>а</a:t>
            </a:r>
            <a:r>
              <a:rPr sz="1200" spc="-5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и</a:t>
            </a:r>
            <a:r>
              <a:rPr sz="1200" spc="-10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ом</a:t>
            </a:r>
            <a:r>
              <a:rPr sz="1200" spc="10" dirty="0">
                <a:solidFill>
                  <a:srgbClr val="0C0C0C"/>
                </a:solidFill>
              </a:rPr>
              <a:t> </a:t>
            </a:r>
            <a:r>
              <a:rPr sz="1200" dirty="0">
                <a:solidFill>
                  <a:srgbClr val="0C0C0C"/>
                </a:solidFill>
              </a:rPr>
              <a:t>слу</a:t>
            </a:r>
            <a:r>
              <a:rPr sz="1200" spc="5" dirty="0">
                <a:solidFill>
                  <a:srgbClr val="0C0C0C"/>
                </a:solidFill>
              </a:rPr>
              <a:t>ж</a:t>
            </a:r>
            <a:r>
              <a:rPr sz="1200" dirty="0">
                <a:solidFill>
                  <a:srgbClr val="0C0C0C"/>
                </a:solidFill>
              </a:rPr>
              <a:t>еб</a:t>
            </a:r>
            <a:r>
              <a:rPr sz="1200" spc="-5" dirty="0">
                <a:solidFill>
                  <a:srgbClr val="0C0C0C"/>
                </a:solidFill>
              </a:rPr>
              <a:t>н</a:t>
            </a:r>
            <a:r>
              <a:rPr sz="1200" dirty="0">
                <a:solidFill>
                  <a:srgbClr val="0C0C0C"/>
                </a:solidFill>
              </a:rPr>
              <a:t>ой </a:t>
            </a:r>
            <a:r>
              <a:rPr sz="1100" dirty="0">
                <a:solidFill>
                  <a:srgbClr val="0C0C0C"/>
                </a:solidFill>
              </a:rPr>
              <a:t>д</a:t>
            </a:r>
            <a:r>
              <a:rPr sz="1100" spc="5" dirty="0">
                <a:solidFill>
                  <a:srgbClr val="0C0C0C"/>
                </a:solidFill>
              </a:rPr>
              <a:t>е</a:t>
            </a:r>
            <a:r>
              <a:rPr sz="1100" dirty="0">
                <a:solidFill>
                  <a:srgbClr val="0C0C0C"/>
                </a:solidFill>
              </a:rPr>
              <a:t>ят</a:t>
            </a:r>
            <a:r>
              <a:rPr sz="1100" spc="5" dirty="0">
                <a:solidFill>
                  <a:srgbClr val="0C0C0C"/>
                </a:solidFill>
              </a:rPr>
              <a:t>е</a:t>
            </a:r>
            <a:r>
              <a:rPr sz="1100" dirty="0">
                <a:solidFill>
                  <a:srgbClr val="0C0C0C"/>
                </a:solidFill>
              </a:rPr>
              <a:t>л</a:t>
            </a:r>
            <a:r>
              <a:rPr sz="1100" spc="-10" dirty="0">
                <a:solidFill>
                  <a:srgbClr val="0C0C0C"/>
                </a:solidFill>
              </a:rPr>
              <a:t>ь</a:t>
            </a:r>
            <a:r>
              <a:rPr sz="1100" spc="-5" dirty="0">
                <a:solidFill>
                  <a:srgbClr val="0C0C0C"/>
                </a:solidFill>
              </a:rPr>
              <a:t>н</a:t>
            </a:r>
            <a:r>
              <a:rPr sz="1100" dirty="0">
                <a:solidFill>
                  <a:srgbClr val="0C0C0C"/>
                </a:solidFill>
              </a:rPr>
              <a:t>ост</a:t>
            </a:r>
            <a:r>
              <a:rPr sz="1100" spc="5" dirty="0">
                <a:solidFill>
                  <a:srgbClr val="0C0C0C"/>
                </a:solidFill>
              </a:rPr>
              <a:t>и</a:t>
            </a:r>
            <a:r>
              <a:rPr sz="1100" b="0" dirty="0">
                <a:solidFill>
                  <a:srgbClr val="0C0C0C"/>
                </a:solidFill>
                <a:latin typeface="Arial"/>
                <a:cs typeface="Arial"/>
              </a:rPr>
              <a:t>…»</a:t>
            </a:r>
            <a:endParaRPr sz="1400" b="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0715" y="4986528"/>
            <a:ext cx="5581015" cy="1327785"/>
          </a:xfrm>
          <a:custGeom>
            <a:avLst/>
            <a:gdLst/>
            <a:ahLst/>
            <a:cxnLst/>
            <a:rect l="l" t="t" r="r" b="b"/>
            <a:pathLst>
              <a:path w="5581015" h="1327785">
                <a:moveTo>
                  <a:pt x="5359654" y="0"/>
                </a:moveTo>
                <a:lnTo>
                  <a:pt x="221234" y="0"/>
                </a:lnTo>
                <a:lnTo>
                  <a:pt x="203090" y="733"/>
                </a:lnTo>
                <a:lnTo>
                  <a:pt x="151310" y="11279"/>
                </a:lnTo>
                <a:lnTo>
                  <a:pt x="104701" y="33148"/>
                </a:lnTo>
                <a:lnTo>
                  <a:pt x="64801" y="64801"/>
                </a:lnTo>
                <a:lnTo>
                  <a:pt x="33148" y="104701"/>
                </a:lnTo>
                <a:lnTo>
                  <a:pt x="11279" y="151310"/>
                </a:lnTo>
                <a:lnTo>
                  <a:pt x="733" y="203090"/>
                </a:lnTo>
                <a:lnTo>
                  <a:pt x="0" y="221234"/>
                </a:lnTo>
                <a:lnTo>
                  <a:pt x="0" y="1106170"/>
                </a:lnTo>
                <a:lnTo>
                  <a:pt x="6430" y="1159335"/>
                </a:lnTo>
                <a:lnTo>
                  <a:pt x="24695" y="1207840"/>
                </a:lnTo>
                <a:lnTo>
                  <a:pt x="53258" y="1250147"/>
                </a:lnTo>
                <a:lnTo>
                  <a:pt x="90580" y="1284719"/>
                </a:lnTo>
                <a:lnTo>
                  <a:pt x="135124" y="1310018"/>
                </a:lnTo>
                <a:lnTo>
                  <a:pt x="185351" y="1324508"/>
                </a:lnTo>
                <a:lnTo>
                  <a:pt x="221234" y="1327404"/>
                </a:lnTo>
                <a:lnTo>
                  <a:pt x="5359654" y="1327404"/>
                </a:lnTo>
                <a:lnTo>
                  <a:pt x="5412815" y="1320974"/>
                </a:lnTo>
                <a:lnTo>
                  <a:pt x="5461319" y="1302710"/>
                </a:lnTo>
                <a:lnTo>
                  <a:pt x="5503626" y="1274149"/>
                </a:lnTo>
                <a:lnTo>
                  <a:pt x="5538199" y="1236829"/>
                </a:lnTo>
                <a:lnTo>
                  <a:pt x="5563500" y="1192285"/>
                </a:lnTo>
                <a:lnTo>
                  <a:pt x="5577992" y="1142055"/>
                </a:lnTo>
                <a:lnTo>
                  <a:pt x="5580888" y="1106170"/>
                </a:lnTo>
                <a:lnTo>
                  <a:pt x="5580888" y="221234"/>
                </a:lnTo>
                <a:lnTo>
                  <a:pt x="5574457" y="168072"/>
                </a:lnTo>
                <a:lnTo>
                  <a:pt x="5556192" y="119568"/>
                </a:lnTo>
                <a:lnTo>
                  <a:pt x="5527629" y="77261"/>
                </a:lnTo>
                <a:lnTo>
                  <a:pt x="5490307" y="42688"/>
                </a:lnTo>
                <a:lnTo>
                  <a:pt x="5445763" y="17387"/>
                </a:lnTo>
                <a:lnTo>
                  <a:pt x="5395536" y="2895"/>
                </a:lnTo>
                <a:lnTo>
                  <a:pt x="5359654" y="0"/>
                </a:lnTo>
                <a:close/>
              </a:path>
            </a:pathLst>
          </a:custGeom>
          <a:solidFill>
            <a:srgbClr val="C8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35622" y="5110050"/>
            <a:ext cx="51149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21272E"/>
                </a:solidFill>
                <a:latin typeface="Arial"/>
                <a:cs typeface="Arial"/>
              </a:rPr>
              <a:t>«…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VIII.</a:t>
            </a:r>
            <a:r>
              <a:rPr sz="1200" b="1" i="1" spc="-10" dirty="0">
                <a:solidFill>
                  <a:srgbClr val="21272E"/>
                </a:solidFill>
                <a:latin typeface="Arial"/>
                <a:cs typeface="Arial"/>
              </a:rPr>
              <a:t> К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ри</a:t>
            </a:r>
            <a:r>
              <a:rPr sz="1200" b="1" i="1" spc="-15" dirty="0">
                <a:solidFill>
                  <a:srgbClr val="21272E"/>
                </a:solidFill>
                <a:latin typeface="Arial"/>
                <a:cs typeface="Arial"/>
              </a:rPr>
              <a:t>т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ерии</a:t>
            </a:r>
            <a:r>
              <a:rPr sz="1200" b="1" i="1" spc="20" dirty="0">
                <a:solidFill>
                  <a:srgbClr val="21272E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дос</a:t>
            </a:r>
            <a:r>
              <a:rPr sz="1200" b="1" i="1" spc="-25" dirty="0">
                <a:solidFill>
                  <a:srgbClr val="21272E"/>
                </a:solidFill>
                <a:latin typeface="Arial"/>
                <a:cs typeface="Arial"/>
              </a:rPr>
              <a:t>т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уп</a:t>
            </a:r>
            <a:r>
              <a:rPr sz="1200" b="1" i="1" spc="-10" dirty="0">
                <a:solidFill>
                  <a:srgbClr val="21272E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ости</a:t>
            </a:r>
            <a:r>
              <a:rPr sz="1200" b="1" i="1" spc="-25" dirty="0">
                <a:solidFill>
                  <a:srgbClr val="21272E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и </a:t>
            </a:r>
            <a:r>
              <a:rPr sz="1200" b="1" i="1" spc="15" dirty="0">
                <a:solidFill>
                  <a:srgbClr val="21272E"/>
                </a:solidFill>
                <a:latin typeface="Arial"/>
                <a:cs typeface="Arial"/>
              </a:rPr>
              <a:t>к</a:t>
            </a:r>
            <a:r>
              <a:rPr sz="1200" b="1" i="1" spc="-45" dirty="0">
                <a:solidFill>
                  <a:srgbClr val="21272E"/>
                </a:solidFill>
                <a:latin typeface="Arial"/>
                <a:cs typeface="Arial"/>
              </a:rPr>
              <a:t>а</a:t>
            </a:r>
            <a:r>
              <a:rPr sz="1200" b="1" i="1" spc="-5" dirty="0">
                <a:solidFill>
                  <a:srgbClr val="21272E"/>
                </a:solidFill>
                <a:latin typeface="Arial"/>
                <a:cs typeface="Arial"/>
              </a:rPr>
              <a:t>ч</a:t>
            </a:r>
            <a:r>
              <a:rPr sz="1200" b="1" i="1" spc="15" dirty="0">
                <a:solidFill>
                  <a:srgbClr val="21272E"/>
                </a:solidFill>
                <a:latin typeface="Arial"/>
                <a:cs typeface="Arial"/>
              </a:rPr>
              <a:t>е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ст</a:t>
            </a:r>
            <a:r>
              <a:rPr sz="1200" b="1" i="1" spc="-20" dirty="0">
                <a:solidFill>
                  <a:srgbClr val="21272E"/>
                </a:solidFill>
                <a:latin typeface="Arial"/>
                <a:cs typeface="Arial"/>
              </a:rPr>
              <a:t>в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а</a:t>
            </a:r>
            <a:r>
              <a:rPr sz="1200" b="1" i="1" spc="-20" dirty="0">
                <a:solidFill>
                  <a:srgbClr val="21272E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м</a:t>
            </a:r>
            <a:r>
              <a:rPr sz="1200" b="1" i="1" spc="15" dirty="0">
                <a:solidFill>
                  <a:srgbClr val="21272E"/>
                </a:solidFill>
                <a:latin typeface="Arial"/>
                <a:cs typeface="Arial"/>
              </a:rPr>
              <a:t>е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дици</a:t>
            </a:r>
            <a:r>
              <a:rPr sz="1200" b="1" i="1" spc="-10" dirty="0">
                <a:solidFill>
                  <a:srgbClr val="21272E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21272E"/>
                </a:solidFill>
                <a:latin typeface="Arial"/>
                <a:cs typeface="Arial"/>
              </a:rPr>
              <a:t>ской помощи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5622" y="5475785"/>
            <a:ext cx="497649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Clr>
                <a:srgbClr val="0C0C0C"/>
              </a:buClr>
              <a:buFont typeface="Arial"/>
              <a:buChar char="•"/>
              <a:tabLst>
                <a:tab pos="185420" algn="l"/>
              </a:tabLst>
            </a:pP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доля</a:t>
            </a:r>
            <a:r>
              <a:rPr sz="1200" b="1" i="1" spc="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работа</a:t>
            </a:r>
            <a:r>
              <a:rPr sz="1200" b="1" i="1" spc="-10" dirty="0">
                <a:solidFill>
                  <a:srgbClr val="0C0C0C"/>
                </a:solidFill>
                <a:latin typeface="Arial"/>
                <a:cs typeface="Arial"/>
              </a:rPr>
              <a:t>ю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щих</a:t>
            </a:r>
            <a:r>
              <a:rPr sz="1200" b="1" i="1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ражд</a:t>
            </a:r>
            <a:r>
              <a:rPr sz="1200" b="1" i="1" spc="5" dirty="0">
                <a:solidFill>
                  <a:srgbClr val="0C0C0C"/>
                </a:solidFill>
                <a:latin typeface="Arial"/>
                <a:cs typeface="Arial"/>
              </a:rPr>
              <a:t>ан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,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сос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я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щих на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уч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е по</a:t>
            </a:r>
            <a:r>
              <a:rPr sz="1200" i="1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1200" i="1" spc="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д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у хронич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ск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4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неин</a:t>
            </a:r>
            <a:r>
              <a:rPr sz="1200" i="1" spc="15" dirty="0">
                <a:solidFill>
                  <a:srgbClr val="0C0C0C"/>
                </a:solidFill>
                <a:latin typeface="Arial"/>
                <a:cs typeface="Arial"/>
              </a:rPr>
              <a:t>ф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ек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ц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нно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4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ани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я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,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ко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орым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про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дено 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диспа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сер</a:t>
            </a:r>
            <a:r>
              <a:rPr sz="1200" b="1" i="1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ое</a:t>
            </a:r>
            <a:r>
              <a:rPr sz="1200" b="1" i="1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1200" b="1" i="1" spc="-15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1200" b="1" i="1" spc="-25" dirty="0">
                <a:solidFill>
                  <a:srgbClr val="0C0C0C"/>
                </a:solidFill>
                <a:latin typeface="Arial"/>
                <a:cs typeface="Arial"/>
              </a:rPr>
              <a:t>ю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д</a:t>
            </a:r>
            <a:r>
              <a:rPr sz="1200" b="1" i="1" spc="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1200" b="1" i="1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работа</a:t>
            </a:r>
            <a:r>
              <a:rPr sz="1200" b="1" i="1" spc="-10" dirty="0">
                <a:solidFill>
                  <a:srgbClr val="0C0C0C"/>
                </a:solidFill>
                <a:latin typeface="Arial"/>
                <a:cs typeface="Arial"/>
              </a:rPr>
              <a:t>ю</a:t>
            </a:r>
            <a:r>
              <a:rPr sz="1200" b="1" i="1" spc="-20" dirty="0">
                <a:solidFill>
                  <a:srgbClr val="0C0C0C"/>
                </a:solidFill>
                <a:latin typeface="Arial"/>
                <a:cs typeface="Arial"/>
              </a:rPr>
              <a:t>щ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b="1" i="1" spc="-4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b="1" i="1" spc="-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ражд</a:t>
            </a:r>
            <a:r>
              <a:rPr sz="1200" b="1" i="1" spc="5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1200" b="1" i="1" spc="-5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1200" b="1" i="1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1200" b="1" i="1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1200" b="1" i="1" spc="1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в соо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1200" i="1" spc="-3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с</a:t>
            </a:r>
            <a:r>
              <a:rPr sz="1200" i="1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вии</a:t>
            </a:r>
            <a:r>
              <a:rPr sz="1200" i="1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с 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ро</a:t>
            </a:r>
            <a:r>
              <a:rPr sz="1200" i="1" spc="-5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рамм</a:t>
            </a:r>
            <a:r>
              <a:rPr sz="1200" i="1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C0C0C"/>
                </a:solidFill>
                <a:latin typeface="Arial"/>
                <a:cs typeface="Arial"/>
              </a:rPr>
              <a:t>й…»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1920" y="1584960"/>
            <a:ext cx="1952244" cy="2849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DE1F932F-3CA4-4358-8336-4C1ABBF9BC2D}"/>
              </a:ext>
            </a:extLst>
          </p:cNvPr>
          <p:cNvSpPr txBox="1">
            <a:spLocks/>
          </p:cNvSpPr>
          <p:nvPr/>
        </p:nvSpPr>
        <p:spPr>
          <a:xfrm>
            <a:off x="461873" y="105009"/>
            <a:ext cx="11449050" cy="1076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4225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2114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8862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5610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2359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9842" indent="0">
              <a:lnSpc>
                <a:spcPct val="100000"/>
              </a:lnSpc>
              <a:buNone/>
            </a:pPr>
            <a:r>
              <a:rPr lang="ru-RU" sz="2800" dirty="0"/>
              <a:t>Н</a:t>
            </a:r>
            <a:r>
              <a:rPr lang="ru-RU" sz="2800" spc="-10" dirty="0"/>
              <a:t>П</a:t>
            </a:r>
            <a:r>
              <a:rPr lang="ru-RU" sz="2800" dirty="0"/>
              <a:t>А, РЕГЛАМЕНТИРУЮ</a:t>
            </a:r>
            <a:r>
              <a:rPr lang="ru-RU" sz="2800" spc="5" dirty="0"/>
              <a:t>Щ</a:t>
            </a:r>
            <a:r>
              <a:rPr lang="ru-RU" sz="2800" spc="-10" dirty="0"/>
              <a:t>И</a:t>
            </a:r>
            <a:r>
              <a:rPr lang="ru-RU" sz="2800" dirty="0"/>
              <a:t>Е</a:t>
            </a:r>
            <a:r>
              <a:rPr lang="ru-RU" sz="2800" spc="-15" dirty="0"/>
              <a:t> </a:t>
            </a:r>
            <a:r>
              <a:rPr lang="ru-RU" sz="2800" dirty="0"/>
              <a:t>ПРО</a:t>
            </a:r>
            <a:r>
              <a:rPr lang="ru-RU" sz="2800" spc="-10" dirty="0"/>
              <a:t>В</a:t>
            </a:r>
            <a:r>
              <a:rPr lang="ru-RU" sz="2800" dirty="0"/>
              <a:t>ЕДЕН</a:t>
            </a:r>
            <a:r>
              <a:rPr lang="ru-RU" sz="2800" spc="-10" dirty="0"/>
              <a:t>И</a:t>
            </a:r>
            <a:r>
              <a:rPr lang="ru-RU" sz="2800" dirty="0"/>
              <a:t>Е ДИС</a:t>
            </a:r>
            <a:r>
              <a:rPr lang="ru-RU" sz="2800" spc="-10" dirty="0"/>
              <a:t>П</a:t>
            </a:r>
            <a:r>
              <a:rPr lang="ru-RU" sz="2800" dirty="0"/>
              <a:t>АНС</a:t>
            </a:r>
            <a:r>
              <a:rPr lang="ru-RU" sz="2800" spc="-10" dirty="0"/>
              <a:t>Е</a:t>
            </a:r>
            <a:r>
              <a:rPr lang="ru-RU" sz="2800" dirty="0"/>
              <a:t>РНОГО</a:t>
            </a:r>
            <a:r>
              <a:rPr lang="ru-RU" sz="2800" spc="-30" dirty="0"/>
              <a:t> </a:t>
            </a:r>
            <a:r>
              <a:rPr lang="ru-RU" sz="2800" dirty="0"/>
              <a:t>НА</a:t>
            </a:r>
            <a:r>
              <a:rPr lang="ru-RU" sz="2800" spc="-10" dirty="0"/>
              <a:t>Б</a:t>
            </a:r>
            <a:r>
              <a:rPr lang="ru-RU" sz="2800" dirty="0"/>
              <a:t>Л</a:t>
            </a:r>
            <a:r>
              <a:rPr lang="ru-RU" sz="2800" spc="5" dirty="0"/>
              <a:t>Ю</a:t>
            </a:r>
            <a:r>
              <a:rPr lang="ru-RU" sz="2800" dirty="0"/>
              <a:t>ДЕН</a:t>
            </a:r>
            <a:r>
              <a:rPr lang="ru-RU" sz="2800" spc="-10" dirty="0"/>
              <a:t>И</a:t>
            </a:r>
            <a:r>
              <a:rPr lang="ru-RU" sz="2800" dirty="0"/>
              <a:t>Я</a:t>
            </a:r>
          </a:p>
          <a:p>
            <a:pPr marL="1279842" indent="0">
              <a:lnSpc>
                <a:spcPct val="100000"/>
              </a:lnSpc>
              <a:buNone/>
            </a:pPr>
            <a:r>
              <a:rPr lang="ru-RU" sz="2800" dirty="0"/>
              <a:t>ВЗРОСЛЫ</a:t>
            </a:r>
            <a:r>
              <a:rPr lang="ru-RU" sz="2800" spc="-10" dirty="0"/>
              <a:t>Х</a:t>
            </a:r>
            <a:r>
              <a:rPr lang="ru-RU" sz="2800" dirty="0"/>
              <a:t>,</a:t>
            </a:r>
            <a:r>
              <a:rPr lang="ru-RU" sz="2800" spc="15" dirty="0"/>
              <a:t> </a:t>
            </a:r>
            <a:r>
              <a:rPr lang="ru-RU" sz="2800" dirty="0"/>
              <a:t>в т.</a:t>
            </a:r>
            <a:r>
              <a:rPr lang="ru-RU" sz="2800" spc="-10" dirty="0"/>
              <a:t>ч</a:t>
            </a:r>
            <a:r>
              <a:rPr lang="ru-RU" sz="2800" dirty="0"/>
              <a:t>.</a:t>
            </a:r>
            <a:r>
              <a:rPr lang="ru-RU" sz="2800" spc="15" dirty="0"/>
              <a:t> </a:t>
            </a:r>
            <a:r>
              <a:rPr lang="ru-RU" sz="2800" dirty="0"/>
              <a:t>раб</a:t>
            </a:r>
            <a:r>
              <a:rPr lang="ru-RU" sz="2800" spc="-10" dirty="0"/>
              <a:t>о</a:t>
            </a:r>
            <a:r>
              <a:rPr lang="ru-RU" sz="2800" dirty="0"/>
              <a:t>тающ</a:t>
            </a:r>
            <a:r>
              <a:rPr lang="ru-RU" sz="2800" spc="5" dirty="0"/>
              <a:t>и</a:t>
            </a:r>
            <a:r>
              <a:rPr lang="ru-RU" sz="2800" dirty="0"/>
              <a:t>х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6"/>
          <p:cNvSpPr txBox="1">
            <a:spLocks noGrp="1"/>
          </p:cNvSpPr>
          <p:nvPr>
            <p:ph type="sldNum" idx="12"/>
          </p:nvPr>
        </p:nvSpPr>
        <p:spPr>
          <a:xfrm>
            <a:off x="8610599" y="5973711"/>
            <a:ext cx="2743200" cy="317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6728" tIns="43352" rIns="86728" bIns="43352" rtlCol="0" anchor="ctr" anchorCtr="0">
            <a:noAutofit/>
          </a:bodyPr>
          <a:lstStyle/>
          <a:p>
            <a:pPr defTabSz="432013">
              <a:defRPr/>
            </a:pPr>
            <a:fld id="{00000000-1234-1234-1234-123412341234}" type="slidenum">
              <a:rPr lang="ru-RU" sz="1333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2013">
                <a:defRPr/>
              </a:pPr>
              <a:t>12</a:t>
            </a:fld>
            <a:endParaRPr sz="133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18" name="Google Shape;918;p36"/>
          <p:cNvSpPr/>
          <p:nvPr/>
        </p:nvSpPr>
        <p:spPr>
          <a:xfrm>
            <a:off x="880843" y="40903"/>
            <a:ext cx="11235253" cy="968738"/>
          </a:xfrm>
          <a:prstGeom prst="rect">
            <a:avLst/>
          </a:prstGeom>
          <a:solidFill>
            <a:srgbClr val="4A7DBA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Прогнозирование снижения преждевременной смертности (РФ)</a:t>
            </a:r>
            <a:endParaRPr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37471F4-9D97-4201-B9D4-9A6AE39A2607}"/>
              </a:ext>
            </a:extLst>
          </p:cNvPr>
          <p:cNvSpPr/>
          <p:nvPr/>
        </p:nvSpPr>
        <p:spPr>
          <a:xfrm>
            <a:off x="339611" y="5970053"/>
            <a:ext cx="3947966" cy="333471"/>
          </a:xfrm>
          <a:prstGeom prst="rect">
            <a:avLst/>
          </a:prstGeom>
        </p:spPr>
        <p:txBody>
          <a:bodyPr wrap="none" lIns="86405" tIns="43203" rIns="86405" bIns="43203">
            <a:spAutoFit/>
          </a:bodyPr>
          <a:lstStyle/>
          <a:p>
            <a:pPr defTabSz="432013">
              <a:defRPr/>
            </a:pPr>
            <a:r>
              <a:rPr lang="ru-RU" sz="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*по данным ФФОМС за 2021 год </a:t>
            </a:r>
          </a:p>
          <a:p>
            <a:pPr defTabSz="432013">
              <a:defRPr/>
            </a:pPr>
            <a:r>
              <a:rPr lang="ru-RU" sz="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**рассчитано на основании регистров ФГБУ «НМИЦ ТПМ» Минздрава России </a:t>
            </a:r>
            <a:endParaRPr lang="ru-RU" sz="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56DACE-4DC6-4487-A66A-5BC4C72274D1}"/>
              </a:ext>
            </a:extLst>
          </p:cNvPr>
          <p:cNvGraphicFramePr>
            <a:graphicFrameLocks noGrp="1"/>
          </p:cNvGraphicFramePr>
          <p:nvPr/>
        </p:nvGraphicFramePr>
        <p:xfrm>
          <a:off x="919742" y="1511502"/>
          <a:ext cx="2260076" cy="2748271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892135">
                  <a:extLst>
                    <a:ext uri="{9D8B030D-6E8A-4147-A177-3AD203B41FA5}">
                      <a16:colId xmlns:a16="http://schemas.microsoft.com/office/drawing/2014/main" xmlns="" val="4018358392"/>
                    </a:ext>
                  </a:extLst>
                </a:gridCol>
                <a:gridCol w="1367941">
                  <a:extLst>
                    <a:ext uri="{9D8B030D-6E8A-4147-A177-3AD203B41FA5}">
                      <a16:colId xmlns:a16="http://schemas.microsoft.com/office/drawing/2014/main" xmlns="" val="2167597030"/>
                    </a:ext>
                  </a:extLst>
                </a:gridCol>
              </a:tblGrid>
              <a:tr h="1600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Заболевание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лиц, подлежащих диспансерному наблюдению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.)*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1150496087"/>
                  </a:ext>
                </a:extLst>
              </a:tr>
              <a:tr h="6809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ИБС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6 029 687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692882252"/>
                  </a:ext>
                </a:extLst>
              </a:tr>
              <a:tr h="467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АГ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19 448 352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152235635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09DDD4C-1284-4FD8-8FD6-7296AA996DD2}"/>
              </a:ext>
            </a:extLst>
          </p:cNvPr>
          <p:cNvGraphicFramePr>
            <a:graphicFrameLocks noGrp="1"/>
          </p:cNvGraphicFramePr>
          <p:nvPr/>
        </p:nvGraphicFramePr>
        <p:xfrm>
          <a:off x="3875662" y="1484451"/>
          <a:ext cx="1258791" cy="2778270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1258791">
                  <a:extLst>
                    <a:ext uri="{9D8B030D-6E8A-4147-A177-3AD203B41FA5}">
                      <a16:colId xmlns:a16="http://schemas.microsoft.com/office/drawing/2014/main" xmlns="" val="1086351929"/>
                    </a:ext>
                  </a:extLst>
                </a:gridCol>
              </a:tblGrid>
              <a:tr h="16300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Общее число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 с ИБС/АГ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02707"/>
                  </a:ext>
                </a:extLst>
              </a:tr>
              <a:tr h="6809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2 363 637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22831"/>
                  </a:ext>
                </a:extLst>
              </a:tr>
              <a:tr h="467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3 371 385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(без ИБС)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95573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B0DA63AE-D727-42AE-B7EB-AD21A6EF9914}"/>
              </a:ext>
            </a:extLst>
          </p:cNvPr>
          <p:cNvCxnSpPr>
            <a:cxnSpLocks/>
          </p:cNvCxnSpPr>
          <p:nvPr/>
        </p:nvCxnSpPr>
        <p:spPr>
          <a:xfrm>
            <a:off x="5685893" y="4040240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8F85F8C-1A5B-48C2-951B-C0AF6BE36DB1}"/>
              </a:ext>
            </a:extLst>
          </p:cNvPr>
          <p:cNvGraphicFramePr>
            <a:graphicFrameLocks noGrp="1"/>
          </p:cNvGraphicFramePr>
          <p:nvPr/>
        </p:nvGraphicFramePr>
        <p:xfrm>
          <a:off x="6075688" y="1503431"/>
          <a:ext cx="1964446" cy="2771340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982223">
                  <a:extLst>
                    <a:ext uri="{9D8B030D-6E8A-4147-A177-3AD203B41FA5}">
                      <a16:colId xmlns:a16="http://schemas.microsoft.com/office/drawing/2014/main" xmlns="" val="2335844793"/>
                    </a:ext>
                  </a:extLst>
                </a:gridCol>
                <a:gridCol w="982223">
                  <a:extLst>
                    <a:ext uri="{9D8B030D-6E8A-4147-A177-3AD203B41FA5}">
                      <a16:colId xmlns:a16="http://schemas.microsoft.com/office/drawing/2014/main" xmlns="" val="1267755858"/>
                    </a:ext>
                  </a:extLst>
                </a:gridCol>
              </a:tblGrid>
              <a:tr h="71634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вмешательств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0" marR="43750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673750"/>
                  </a:ext>
                </a:extLst>
              </a:tr>
              <a:tr h="9137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Смертность в течение года (от общего числа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пациентов)**</a:t>
                      </a:r>
                      <a:endParaRPr lang="ru-RU"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пациентов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853390"/>
                  </a:ext>
                </a:extLst>
              </a:tr>
              <a:tr h="6773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189 091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735402"/>
                  </a:ext>
                </a:extLst>
              </a:tr>
              <a:tr h="4639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4,2%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141 598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51481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19E3181D-FA7C-4D8E-951B-EABEF16463F0}"/>
              </a:ext>
            </a:extLst>
          </p:cNvPr>
          <p:cNvGraphicFramePr>
            <a:graphicFrameLocks noGrp="1"/>
          </p:cNvGraphicFramePr>
          <p:nvPr/>
        </p:nvGraphicFramePr>
        <p:xfrm>
          <a:off x="8591572" y="1496505"/>
          <a:ext cx="1745237" cy="2778267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927424">
                  <a:extLst>
                    <a:ext uri="{9D8B030D-6E8A-4147-A177-3AD203B41FA5}">
                      <a16:colId xmlns:a16="http://schemas.microsoft.com/office/drawing/2014/main" xmlns="" val="4025402984"/>
                    </a:ext>
                  </a:extLst>
                </a:gridCol>
                <a:gridCol w="817813">
                  <a:extLst>
                    <a:ext uri="{9D8B030D-6E8A-4147-A177-3AD203B41FA5}">
                      <a16:colId xmlns:a16="http://schemas.microsoft.com/office/drawing/2014/main" xmlns="" val="353637713"/>
                    </a:ext>
                  </a:extLst>
                </a:gridCol>
              </a:tblGrid>
              <a:tr h="7023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фоне вмешательств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0" marR="437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326822"/>
                  </a:ext>
                </a:extLst>
              </a:tr>
              <a:tr h="958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Смертность (от общего числа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пациентов)**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пациентов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640936"/>
                  </a:ext>
                </a:extLst>
              </a:tr>
              <a:tr h="662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6,4%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151 273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52038"/>
                  </a:ext>
                </a:extLst>
              </a:tr>
              <a:tr h="4548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80 913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52507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B2339861-83C6-4ECC-978C-FE31A8D23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20276"/>
              </p:ext>
            </p:extLst>
          </p:nvPr>
        </p:nvGraphicFramePr>
        <p:xfrm>
          <a:off x="10752778" y="1503431"/>
          <a:ext cx="1363319" cy="2778264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1363319">
                  <a:extLst>
                    <a:ext uri="{9D8B030D-6E8A-4147-A177-3AD203B41FA5}">
                      <a16:colId xmlns:a16="http://schemas.microsoft.com/office/drawing/2014/main" xmlns="" val="528238094"/>
                    </a:ext>
                  </a:extLst>
                </a:gridCol>
              </a:tblGrid>
              <a:tr h="163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предотвращенных смертей 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568332"/>
                  </a:ext>
                </a:extLst>
              </a:tr>
              <a:tr h="6763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37 819</a:t>
                      </a: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974575"/>
                  </a:ext>
                </a:extLst>
              </a:tr>
              <a:tr h="4641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60 685</a:t>
                      </a: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100897"/>
                  </a:ext>
                </a:extLst>
              </a:tr>
            </a:tbl>
          </a:graphicData>
        </a:graphic>
      </p:graphicFrame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CD6C148-DC1D-47F5-BF4C-05A7CFFE459C}"/>
              </a:ext>
            </a:extLst>
          </p:cNvPr>
          <p:cNvCxnSpPr>
            <a:cxnSpLocks/>
          </p:cNvCxnSpPr>
          <p:nvPr/>
        </p:nvCxnSpPr>
        <p:spPr>
          <a:xfrm>
            <a:off x="3406102" y="3485327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27CB643-11CD-424D-B712-3D9E062A4246}"/>
              </a:ext>
            </a:extLst>
          </p:cNvPr>
          <p:cNvCxnSpPr>
            <a:cxnSpLocks/>
          </p:cNvCxnSpPr>
          <p:nvPr/>
        </p:nvCxnSpPr>
        <p:spPr>
          <a:xfrm>
            <a:off x="5668174" y="3459656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37112739-E407-4B02-B3F8-7AEF95EC362C}"/>
              </a:ext>
            </a:extLst>
          </p:cNvPr>
          <p:cNvCxnSpPr>
            <a:cxnSpLocks/>
          </p:cNvCxnSpPr>
          <p:nvPr/>
        </p:nvCxnSpPr>
        <p:spPr>
          <a:xfrm flipV="1">
            <a:off x="8300577" y="3495307"/>
            <a:ext cx="146892" cy="6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6BABF5E1-060B-4001-80C4-BBB4F4044D17}"/>
              </a:ext>
            </a:extLst>
          </p:cNvPr>
          <p:cNvCxnSpPr>
            <a:cxnSpLocks/>
          </p:cNvCxnSpPr>
          <p:nvPr/>
        </p:nvCxnSpPr>
        <p:spPr>
          <a:xfrm>
            <a:off x="10565631" y="3485327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EB074C8B-85B7-4A03-8447-1E99ABB3791A}"/>
              </a:ext>
            </a:extLst>
          </p:cNvPr>
          <p:cNvCxnSpPr>
            <a:cxnSpLocks/>
          </p:cNvCxnSpPr>
          <p:nvPr/>
        </p:nvCxnSpPr>
        <p:spPr>
          <a:xfrm>
            <a:off x="3406102" y="4040240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ABA0DFCC-12E8-4311-A55C-40F94E42B445}"/>
              </a:ext>
            </a:extLst>
          </p:cNvPr>
          <p:cNvCxnSpPr>
            <a:cxnSpLocks/>
          </p:cNvCxnSpPr>
          <p:nvPr/>
        </p:nvCxnSpPr>
        <p:spPr>
          <a:xfrm>
            <a:off x="10565631" y="4004672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0F47A0A1-140B-41E9-B53F-36CEB54404F0}"/>
              </a:ext>
            </a:extLst>
          </p:cNvPr>
          <p:cNvCxnSpPr>
            <a:cxnSpLocks/>
          </p:cNvCxnSpPr>
          <p:nvPr/>
        </p:nvCxnSpPr>
        <p:spPr>
          <a:xfrm flipV="1">
            <a:off x="8268953" y="4077142"/>
            <a:ext cx="146892" cy="6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войные круглые скобки 15">
            <a:extLst>
              <a:ext uri="{FF2B5EF4-FFF2-40B4-BE49-F238E27FC236}">
                <a16:creationId xmlns:a16="http://schemas.microsoft.com/office/drawing/2014/main" xmlns="" id="{01473F39-EAB2-4B2D-86AE-3AEF9AE80F16}"/>
              </a:ext>
            </a:extLst>
          </p:cNvPr>
          <p:cNvSpPr/>
          <p:nvPr/>
        </p:nvSpPr>
        <p:spPr>
          <a:xfrm>
            <a:off x="5988579" y="4844578"/>
            <a:ext cx="5663061" cy="1505980"/>
          </a:xfrm>
          <a:prstGeom prst="bracketPair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405" tIns="43203" rIns="86405" bIns="43203" rtlCol="0" anchor="ctr"/>
          <a:lstStyle/>
          <a:p>
            <a:pPr algn="ctr" defTabSz="432013">
              <a:lnSpc>
                <a:spcPct val="150000"/>
              </a:lnSpc>
              <a:defRPr/>
            </a:pPr>
            <a:r>
              <a:rPr lang="ru-RU" sz="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данных показателей возможно при условии</a:t>
            </a: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приоритезации </a:t>
            </a:r>
            <a:r>
              <a:rPr lang="ru-RU" sz="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коморбидных</a:t>
            </a: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пациентов; 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пациентов на основании клинических рекомендаций врачами-терапевтами и врачами общей практики;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приверженности к лечению;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соблюдения порядков проведения диспансерного наблюдения по соответствующим заболеваниям.</a:t>
            </a:r>
          </a:p>
          <a:p>
            <a:pPr algn="ctr" defTabSz="432013">
              <a:defRPr/>
            </a:pPr>
            <a:endParaRPr lang="ru-RU" sz="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68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86728" tIns="43352" rIns="86728" bIns="43352" rtlCol="0" anchor="ctr" anchorCtr="0">
            <a:noAutofit/>
          </a:bodyPr>
          <a:lstStyle/>
          <a:p>
            <a:pPr defTabSz="432013">
              <a:defRPr/>
            </a:pPr>
            <a:fld id="{00000000-1234-1234-1234-123412341234}" type="slidenum">
              <a:rPr lang="ru-RU" sz="1333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2013">
                <a:defRPr/>
              </a:pPr>
              <a:t>13</a:t>
            </a:fld>
            <a:endParaRPr sz="133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37471F4-9D97-4201-B9D4-9A6AE39A2607}"/>
              </a:ext>
            </a:extLst>
          </p:cNvPr>
          <p:cNvSpPr/>
          <p:nvPr/>
        </p:nvSpPr>
        <p:spPr>
          <a:xfrm>
            <a:off x="339611" y="5970054"/>
            <a:ext cx="4579550" cy="374380"/>
          </a:xfrm>
          <a:prstGeom prst="rect">
            <a:avLst/>
          </a:prstGeom>
        </p:spPr>
        <p:txBody>
          <a:bodyPr wrap="none" lIns="86405" tIns="43203" rIns="86405" bIns="43203">
            <a:spAutoFit/>
          </a:bodyPr>
          <a:lstStyle/>
          <a:p>
            <a:pPr defTabSz="432013">
              <a:defRPr/>
            </a:pPr>
            <a:r>
              <a:rPr lang="ru-RU" sz="93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*по данным ФФОМС за 2021 год </a:t>
            </a:r>
          </a:p>
          <a:p>
            <a:pPr defTabSz="432013">
              <a:defRPr/>
            </a:pPr>
            <a:r>
              <a:rPr lang="ru-RU" sz="933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**рассчитано на основании регистров ФГБУ «НМИЦ ТПМ» Минздрава России </a:t>
            </a:r>
            <a:endParaRPr lang="ru-RU" sz="933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56DACE-4DC6-4487-A66A-5BC4C7227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3459"/>
              </p:ext>
            </p:extLst>
          </p:nvPr>
        </p:nvGraphicFramePr>
        <p:xfrm>
          <a:off x="919742" y="1511503"/>
          <a:ext cx="2260076" cy="2722569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892135">
                  <a:extLst>
                    <a:ext uri="{9D8B030D-6E8A-4147-A177-3AD203B41FA5}">
                      <a16:colId xmlns:a16="http://schemas.microsoft.com/office/drawing/2014/main" xmlns="" val="4018358392"/>
                    </a:ext>
                  </a:extLst>
                </a:gridCol>
                <a:gridCol w="1367941">
                  <a:extLst>
                    <a:ext uri="{9D8B030D-6E8A-4147-A177-3AD203B41FA5}">
                      <a16:colId xmlns:a16="http://schemas.microsoft.com/office/drawing/2014/main" xmlns="" val="2167597030"/>
                    </a:ext>
                  </a:extLst>
                </a:gridCol>
              </a:tblGrid>
              <a:tr h="15850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Заболевание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лиц, подлежащих диспансерному наблюдению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.)*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1150496087"/>
                  </a:ext>
                </a:extLst>
              </a:tr>
              <a:tr h="6745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ИБС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29 873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692882252"/>
                  </a:ext>
                </a:extLst>
              </a:tr>
              <a:tr h="4629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АГ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118 812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/>
                </a:tc>
                <a:extLst>
                  <a:ext uri="{0D108BD9-81ED-4DB2-BD59-A6C34878D82A}">
                    <a16:rowId xmlns:a16="http://schemas.microsoft.com/office/drawing/2014/main" xmlns="" val="152235635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09DDD4C-1284-4FD8-8FD6-7296AA996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00228"/>
              </p:ext>
            </p:extLst>
          </p:nvPr>
        </p:nvGraphicFramePr>
        <p:xfrm>
          <a:off x="3875662" y="1484451"/>
          <a:ext cx="1258791" cy="2778270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1258791">
                  <a:extLst>
                    <a:ext uri="{9D8B030D-6E8A-4147-A177-3AD203B41FA5}">
                      <a16:colId xmlns:a16="http://schemas.microsoft.com/office/drawing/2014/main" xmlns="" val="1086351929"/>
                    </a:ext>
                  </a:extLst>
                </a:gridCol>
              </a:tblGrid>
              <a:tr h="16300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Общее число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 с ИБС/АГ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02707"/>
                  </a:ext>
                </a:extLst>
              </a:tr>
              <a:tr h="680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11 650 </a:t>
                      </a:r>
                      <a:r>
                        <a:rPr lang="ru-RU" sz="900" b="1" i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(39%)</a:t>
                      </a:r>
                      <a:endParaRPr lang="ru-RU" sz="1200" b="1" i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22831"/>
                  </a:ext>
                </a:extLst>
              </a:tr>
              <a:tr h="467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4 752 </a:t>
                      </a:r>
                      <a:r>
                        <a:rPr lang="ru-RU" sz="11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(4%)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(без ИБС)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95573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B0DA63AE-D727-42AE-B7EB-AD21A6EF9914}"/>
              </a:ext>
            </a:extLst>
          </p:cNvPr>
          <p:cNvCxnSpPr>
            <a:cxnSpLocks/>
          </p:cNvCxnSpPr>
          <p:nvPr/>
        </p:nvCxnSpPr>
        <p:spPr>
          <a:xfrm>
            <a:off x="5685893" y="4040240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8F85F8C-1A5B-48C2-951B-C0AF6BE36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84163"/>
              </p:ext>
            </p:extLst>
          </p:nvPr>
        </p:nvGraphicFramePr>
        <p:xfrm>
          <a:off x="6075688" y="1503431"/>
          <a:ext cx="1964446" cy="2771340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982223">
                  <a:extLst>
                    <a:ext uri="{9D8B030D-6E8A-4147-A177-3AD203B41FA5}">
                      <a16:colId xmlns:a16="http://schemas.microsoft.com/office/drawing/2014/main" xmlns="" val="2335844793"/>
                    </a:ext>
                  </a:extLst>
                </a:gridCol>
                <a:gridCol w="982223">
                  <a:extLst>
                    <a:ext uri="{9D8B030D-6E8A-4147-A177-3AD203B41FA5}">
                      <a16:colId xmlns:a16="http://schemas.microsoft.com/office/drawing/2014/main" xmlns="" val="1267755858"/>
                    </a:ext>
                  </a:extLst>
                </a:gridCol>
              </a:tblGrid>
              <a:tr h="71634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вмешательств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0" marR="43750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673750"/>
                  </a:ext>
                </a:extLst>
              </a:tr>
              <a:tr h="9137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Смертность в течение года (от общего числа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пациентов)**</a:t>
                      </a:r>
                      <a:endParaRPr lang="ru-RU"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пациентов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853390"/>
                  </a:ext>
                </a:extLst>
              </a:tr>
              <a:tr h="6773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932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735402"/>
                  </a:ext>
                </a:extLst>
              </a:tr>
              <a:tr h="4639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4,2%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51481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19E3181D-FA7C-4D8E-951B-EABEF1646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25350"/>
              </p:ext>
            </p:extLst>
          </p:nvPr>
        </p:nvGraphicFramePr>
        <p:xfrm>
          <a:off x="8591572" y="1496505"/>
          <a:ext cx="1745237" cy="2778267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927424">
                  <a:extLst>
                    <a:ext uri="{9D8B030D-6E8A-4147-A177-3AD203B41FA5}">
                      <a16:colId xmlns:a16="http://schemas.microsoft.com/office/drawing/2014/main" xmlns="" val="4025402984"/>
                    </a:ext>
                  </a:extLst>
                </a:gridCol>
                <a:gridCol w="817813">
                  <a:extLst>
                    <a:ext uri="{9D8B030D-6E8A-4147-A177-3AD203B41FA5}">
                      <a16:colId xmlns:a16="http://schemas.microsoft.com/office/drawing/2014/main" xmlns="" val="353637713"/>
                    </a:ext>
                  </a:extLst>
                </a:gridCol>
              </a:tblGrid>
              <a:tr h="7023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фоне вмешательств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0" marR="437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326822"/>
                  </a:ext>
                </a:extLst>
              </a:tr>
              <a:tr h="958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Смертность (от общего числа 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коморбидных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пациентов)**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пациентов 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640936"/>
                  </a:ext>
                </a:extLst>
              </a:tr>
              <a:tr h="662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6,4%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745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52038"/>
                  </a:ext>
                </a:extLst>
              </a:tr>
              <a:tr h="4548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2,4%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52507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B2339861-83C6-4ECC-978C-FE31A8D23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04669"/>
              </p:ext>
            </p:extLst>
          </p:nvPr>
        </p:nvGraphicFramePr>
        <p:xfrm>
          <a:off x="10752778" y="1503431"/>
          <a:ext cx="1363319" cy="2778264"/>
        </p:xfrm>
        <a:graphic>
          <a:graphicData uri="http://schemas.openxmlformats.org/drawingml/2006/table">
            <a:tbl>
              <a:tblPr firstRow="1" firstCol="1" bandRow="1" bandCol="1">
                <a:noFill/>
              </a:tblPr>
              <a:tblGrid>
                <a:gridCol w="1363319">
                  <a:extLst>
                    <a:ext uri="{9D8B030D-6E8A-4147-A177-3AD203B41FA5}">
                      <a16:colId xmlns:a16="http://schemas.microsoft.com/office/drawing/2014/main" xmlns="" val="528238094"/>
                    </a:ext>
                  </a:extLst>
                </a:gridCol>
              </a:tblGrid>
              <a:tr h="163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предотвращенных смертей 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ru-RU" sz="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</a:t>
                      </a:r>
                      <a:r>
                        <a:rPr lang="ru-RU" sz="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.)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568332"/>
                  </a:ext>
                </a:extLst>
              </a:tr>
              <a:tr h="6763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187</a:t>
                      </a: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974575"/>
                  </a:ext>
                </a:extLst>
              </a:tr>
              <a:tr h="4641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149</a:t>
                      </a:r>
                    </a:p>
                  </a:txBody>
                  <a:tcPr marL="43751" marR="43751" marT="0" marB="0" anchor="ctr">
                    <a:solidFill>
                      <a:srgbClr val="8EF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100897"/>
                  </a:ext>
                </a:extLst>
              </a:tr>
            </a:tbl>
          </a:graphicData>
        </a:graphic>
      </p:graphicFrame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CD6C148-DC1D-47F5-BF4C-05A7CFFE459C}"/>
              </a:ext>
            </a:extLst>
          </p:cNvPr>
          <p:cNvCxnSpPr>
            <a:cxnSpLocks/>
          </p:cNvCxnSpPr>
          <p:nvPr/>
        </p:nvCxnSpPr>
        <p:spPr>
          <a:xfrm>
            <a:off x="3406102" y="3485327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27CB643-11CD-424D-B712-3D9E062A4246}"/>
              </a:ext>
            </a:extLst>
          </p:cNvPr>
          <p:cNvCxnSpPr>
            <a:cxnSpLocks/>
          </p:cNvCxnSpPr>
          <p:nvPr/>
        </p:nvCxnSpPr>
        <p:spPr>
          <a:xfrm>
            <a:off x="5668174" y="3459656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37112739-E407-4B02-B3F8-7AEF95EC362C}"/>
              </a:ext>
            </a:extLst>
          </p:cNvPr>
          <p:cNvCxnSpPr>
            <a:cxnSpLocks/>
          </p:cNvCxnSpPr>
          <p:nvPr/>
        </p:nvCxnSpPr>
        <p:spPr>
          <a:xfrm flipV="1">
            <a:off x="8300577" y="3495307"/>
            <a:ext cx="146892" cy="6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6BABF5E1-060B-4001-80C4-BBB4F4044D17}"/>
              </a:ext>
            </a:extLst>
          </p:cNvPr>
          <p:cNvCxnSpPr>
            <a:cxnSpLocks/>
          </p:cNvCxnSpPr>
          <p:nvPr/>
        </p:nvCxnSpPr>
        <p:spPr>
          <a:xfrm>
            <a:off x="10565631" y="3485327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EB074C8B-85B7-4A03-8447-1E99ABB3791A}"/>
              </a:ext>
            </a:extLst>
          </p:cNvPr>
          <p:cNvCxnSpPr>
            <a:cxnSpLocks/>
          </p:cNvCxnSpPr>
          <p:nvPr/>
        </p:nvCxnSpPr>
        <p:spPr>
          <a:xfrm>
            <a:off x="3406102" y="4040240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ABA0DFCC-12E8-4311-A55C-40F94E42B445}"/>
              </a:ext>
            </a:extLst>
          </p:cNvPr>
          <p:cNvCxnSpPr>
            <a:cxnSpLocks/>
          </p:cNvCxnSpPr>
          <p:nvPr/>
        </p:nvCxnSpPr>
        <p:spPr>
          <a:xfrm>
            <a:off x="10565631" y="4004672"/>
            <a:ext cx="1871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0F47A0A1-140B-41E9-B53F-36CEB54404F0}"/>
              </a:ext>
            </a:extLst>
          </p:cNvPr>
          <p:cNvCxnSpPr>
            <a:cxnSpLocks/>
          </p:cNvCxnSpPr>
          <p:nvPr/>
        </p:nvCxnSpPr>
        <p:spPr>
          <a:xfrm flipV="1">
            <a:off x="8268953" y="4077142"/>
            <a:ext cx="146892" cy="6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войные круглые скобки 15">
            <a:extLst>
              <a:ext uri="{FF2B5EF4-FFF2-40B4-BE49-F238E27FC236}">
                <a16:creationId xmlns:a16="http://schemas.microsoft.com/office/drawing/2014/main" xmlns="" id="{01473F39-EAB2-4B2D-86AE-3AEF9AE80F16}"/>
              </a:ext>
            </a:extLst>
          </p:cNvPr>
          <p:cNvSpPr/>
          <p:nvPr/>
        </p:nvSpPr>
        <p:spPr>
          <a:xfrm>
            <a:off x="5988579" y="4677140"/>
            <a:ext cx="5663061" cy="1673419"/>
          </a:xfrm>
          <a:prstGeom prst="bracketPair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405" tIns="43203" rIns="86405" bIns="43203" rtlCol="0" anchor="ctr"/>
          <a:lstStyle/>
          <a:p>
            <a:pPr algn="ctr" defTabSz="432013">
              <a:lnSpc>
                <a:spcPct val="150000"/>
              </a:lnSpc>
              <a:defRPr/>
            </a:pPr>
            <a:r>
              <a:rPr lang="ru-RU" sz="10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данных показателей возможно при условии</a:t>
            </a:r>
            <a:r>
              <a:rPr lang="ru-RU" sz="1067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6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приоритезации </a:t>
            </a:r>
            <a:r>
              <a:rPr lang="ru-RU" sz="1067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коморбидных</a:t>
            </a:r>
            <a:r>
              <a:rPr lang="ru-RU" sz="106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пациентов; 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6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пациентов на основании клинических рекомендаций врачами-терапевтами и врачами общей практики;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6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приверженности к лечению;</a:t>
            </a:r>
          </a:p>
          <a:p>
            <a:pPr marL="162637" indent="-162637" defTabSz="4320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6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соблюдения порядков проведения диспансерного наблюдения по соответствующим заболеваниям.</a:t>
            </a:r>
          </a:p>
          <a:p>
            <a:pPr algn="ctr" defTabSz="432013">
              <a:defRPr/>
            </a:pPr>
            <a:endParaRPr lang="ru-RU" sz="1067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5354" y="4375722"/>
            <a:ext cx="10128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336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</a:rPr>
              <a:t>сохраненных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</a:rPr>
              <a:t>Жизней!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6"/>
          <p:cNvSpPr txBox="1">
            <a:spLocks/>
          </p:cNvSpPr>
          <p:nvPr/>
        </p:nvSpPr>
        <p:spPr>
          <a:xfrm>
            <a:off x="935646" y="3418"/>
            <a:ext cx="11180451" cy="9616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Прогнозирование снижения преждевременной смертности</a:t>
            </a:r>
          </a:p>
          <a:p>
            <a:r>
              <a:rPr lang="ru-RU" sz="3200" dirty="0"/>
              <a:t>Республика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43026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850" y="1"/>
            <a:ext cx="11106150" cy="6155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ФЕД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lang="ru-RU" sz="2000" b="1" spc="-190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2000" b="1" spc="25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Ь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НЫЙ</a:t>
            </a:r>
            <a:r>
              <a:rPr lang="ru-RU" sz="20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П</a:t>
            </a:r>
            <a:r>
              <a:rPr lang="ru-RU" sz="2000" b="1" spc="-35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lang="ru-RU" sz="2000" b="1" spc="45" dirty="0">
                <a:solidFill>
                  <a:schemeClr val="bg1"/>
                </a:solidFill>
                <a:latin typeface="Arial"/>
                <a:cs typeface="Arial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lang="ru-RU"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«ЗДО</a:t>
            </a:r>
            <a:r>
              <a:rPr lang="ru-RU" sz="2000" b="1" spc="-30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ОВЬЕ</a:t>
            </a:r>
            <a:r>
              <a:rPr lang="ru-RU" sz="20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ДЛЯ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КАЖДО</a:t>
            </a:r>
            <a:r>
              <a:rPr lang="ru-RU" sz="2000" b="1" spc="-30" dirty="0">
                <a:solidFill>
                  <a:schemeClr val="bg1"/>
                </a:solidFill>
                <a:latin typeface="Arial"/>
                <a:cs typeface="Arial"/>
              </a:rPr>
              <a:t>Г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О»</a:t>
            </a:r>
            <a:endParaRPr lang="ru-RU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lang="ru-RU" sz="2000" b="1" spc="5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ЦИОН</a:t>
            </a:r>
            <a:r>
              <a:rPr lang="ru-RU" sz="2000" b="1" spc="25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ЛЬНО</a:t>
            </a:r>
            <a:r>
              <a:rPr lang="ru-RU" sz="2000" b="1" spc="-30" dirty="0">
                <a:solidFill>
                  <a:schemeClr val="bg1"/>
                </a:solidFill>
                <a:latin typeface="Arial"/>
                <a:cs typeface="Arial"/>
              </a:rPr>
              <a:t>Г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20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П</a:t>
            </a:r>
            <a:r>
              <a:rPr lang="ru-RU" sz="2000" b="1" spc="-30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ОЕ</a:t>
            </a:r>
            <a:r>
              <a:rPr lang="ru-RU" sz="2000" b="1" spc="40" dirty="0">
                <a:solidFill>
                  <a:schemeClr val="bg1"/>
                </a:solidFill>
                <a:latin typeface="Arial"/>
                <a:cs typeface="Arial"/>
              </a:rPr>
              <a:t>К</a:t>
            </a:r>
            <a:r>
              <a:rPr lang="ru-RU" sz="2000" b="1" spc="-125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0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«П</a:t>
            </a:r>
            <a:r>
              <a:rPr lang="ru-RU" sz="2000" b="1" spc="-30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2000" b="1" spc="-25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Д</a:t>
            </a:r>
            <a:r>
              <a:rPr lang="ru-RU" sz="2000" b="1" spc="-50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ЛЖИТ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ЛЬНАЯ</a:t>
            </a:r>
            <a:r>
              <a:rPr lang="ru-RU" sz="20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ru-RU"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000" b="1" spc="50" dirty="0">
                <a:solidFill>
                  <a:schemeClr val="bg1"/>
                </a:solidFill>
                <a:latin typeface="Arial"/>
                <a:cs typeface="Arial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ТИВ</a:t>
            </a:r>
            <a:r>
              <a:rPr lang="ru-RU" sz="2000" b="1" spc="5" dirty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АЯ</a:t>
            </a:r>
            <a:r>
              <a:rPr lang="ru-RU" sz="20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ЖИЗ</a:t>
            </a:r>
            <a:r>
              <a:rPr lang="ru-RU" sz="2000" b="1" spc="5" dirty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Ь»</a:t>
            </a:r>
            <a:endParaRPr lang="ru-RU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28926"/>
              </p:ext>
            </p:extLst>
          </p:nvPr>
        </p:nvGraphicFramePr>
        <p:xfrm>
          <a:off x="246202" y="1314958"/>
          <a:ext cx="11670966" cy="4794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62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63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7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0280">
                <a:tc>
                  <a:txBody>
                    <a:bodyPr/>
                    <a:lstStyle/>
                    <a:p>
                      <a:pPr marL="7880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ели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альн</a:t>
                      </a:r>
                      <a:r>
                        <a:rPr sz="1400" b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400" b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2029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2030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466725" marR="4692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1.1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граждан,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400" spc="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дор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вый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обр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 ж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»,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процент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9,1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10,5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7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7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12,0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12,7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466725" marR="107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1.2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граждан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фак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ора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а, вы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лен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 р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spc="-5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фи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лакт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ческ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х ос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тров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 д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ансер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зац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рош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дш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х 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6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лен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фи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лакт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чес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онс</a:t>
                      </a:r>
                      <a:r>
                        <a:rPr sz="1400" spc="-5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 в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ентрах</a:t>
                      </a:r>
                      <a:r>
                        <a:rPr sz="1400" spc="-5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дор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вь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»,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оце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12,7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marL="466725" marR="609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1.3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«Д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гра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н,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Центра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дор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вья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зраб</a:t>
                      </a:r>
                      <a:r>
                        <a:rPr sz="1400" spc="-5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аны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нд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альные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рогра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дению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дор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обр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»,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оце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40,0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60,0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95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marL="466725" marR="2940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1.4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граждан,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рош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дш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6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лен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ое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фи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тич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он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5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14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е,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 ре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ендо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аны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нд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альные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рогра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ы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дор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»,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оце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20,0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50,0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60,0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95,0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30">
                <a:tc>
                  <a:txBody>
                    <a:bodyPr/>
                    <a:lstStyle/>
                    <a:p>
                      <a:pPr marL="466725" marR="114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«П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6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алко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льной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кц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шу нас</a:t>
                      </a:r>
                      <a:r>
                        <a:rPr sz="1400" spc="-5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ления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трах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ла)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»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ли</a:t>
                      </a:r>
                      <a:r>
                        <a:rPr sz="1400" i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ры</a:t>
                      </a:r>
                      <a:r>
                        <a:rPr sz="1400" i="1" spc="-3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чис</a:t>
                      </a:r>
                      <a:r>
                        <a:rPr sz="1400" i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i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 (1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400" i="1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i="1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ир</a:t>
                      </a:r>
                      <a:r>
                        <a:rPr sz="1400" i="1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8,44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8,3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8,2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8,0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7,9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7,8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605D94"/>
                      </a:solidFill>
                      <a:prstDash val="solid"/>
                    </a:lnL>
                    <a:lnR w="12700">
                      <a:solidFill>
                        <a:srgbClr val="605D94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466725" marR="6381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1.6</a:t>
                      </a:r>
                      <a:r>
                        <a:rPr sz="1400" b="1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spc="-5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рост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ен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рения</a:t>
                      </a:r>
                      <a:r>
                        <a:rPr sz="1400" spc="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3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зрас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4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2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5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1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 б</a:t>
                      </a:r>
                      <a:r>
                        <a:rPr sz="1400" spc="-4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лее,</a:t>
                      </a:r>
                      <a:r>
                        <a:rPr sz="1400" spc="-2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оце</a:t>
                      </a:r>
                      <a:r>
                        <a:rPr sz="1400" i="1" spc="-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i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18,7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18,17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17,73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17,30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16,87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16,43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400" b="1" spc="5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b="1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846B0"/>
                      </a:solidFill>
                      <a:prstDash val="solid"/>
                    </a:lnL>
                    <a:lnR w="12700">
                      <a:solidFill>
                        <a:srgbClr val="3846B0"/>
                      </a:solidFill>
                      <a:prstDash val="solid"/>
                    </a:lnR>
                    <a:lnT w="12700">
                      <a:solidFill>
                        <a:srgbClr val="3846B0"/>
                      </a:solidFill>
                      <a:prstDash val="solid"/>
                    </a:lnT>
                    <a:lnB w="12700">
                      <a:solidFill>
                        <a:srgbClr val="3846B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2948061-BE8E-4D84-A46D-44E260DE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5383" y="1366170"/>
            <a:ext cx="10354945" cy="445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85140" indent="-228600">
              <a:lnSpc>
                <a:spcPts val="2590"/>
              </a:lnSpc>
              <a:buClr>
                <a:srgbClr val="78AA3E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ер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ст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2400" spc="5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рм</a:t>
            </a:r>
            <a:r>
              <a:rPr sz="2400" spc="-5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зы укрепления об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ест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50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 </a:t>
            </a:r>
            <a:r>
              <a:rPr sz="2400" spc="-45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доров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я и м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дицинс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3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офи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Clr>
                <a:srgbClr val="78AA3E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</a:t>
            </a:r>
            <a:r>
              <a:rPr sz="2400" spc="-3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45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дание 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овр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мен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ой,</a:t>
            </a:r>
            <a:r>
              <a:rPr sz="2400" spc="1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цифро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эф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ф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индиви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д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альной п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офила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и.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Фо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миро</a:t>
            </a:r>
            <a:r>
              <a:rPr sz="2400" spc="-35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2400" spc="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мар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ш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 п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циен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 фа</a:t>
            </a:r>
            <a:r>
              <a:rPr sz="2400" spc="2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ами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рис</a:t>
            </a:r>
            <a:r>
              <a:rPr sz="2400" spc="4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а, 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ом 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ч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исле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ри</a:t>
            </a:r>
            <a:r>
              <a:rPr sz="2400" spc="-105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лижения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офи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тических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риятий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к раб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че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 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ес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78AA3E"/>
              </a:buClr>
              <a:buFont typeface="Arial"/>
              <a:buChar char="•"/>
              <a:tabLst>
                <a:tab pos="241300" algn="l"/>
                <a:tab pos="4606290" algn="l"/>
              </a:tabLst>
            </a:pP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Ком</a:t>
            </a:r>
            <a:r>
              <a:rPr sz="2400" spc="25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уни</a:t>
            </a:r>
            <a:r>
              <a:rPr sz="2400" spc="4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ацион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ая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ампа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ия	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 </a:t>
            </a:r>
            <a:r>
              <a:rPr sz="2400" spc="-45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доро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 обр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жи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ни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Clr>
                <a:srgbClr val="78AA3E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силение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spc="-8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дичес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зы,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вы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эффе</a:t>
            </a:r>
            <a:r>
              <a:rPr sz="2400" spc="2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тивн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сти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х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 marR="490855" algn="ctr">
              <a:lnSpc>
                <a:spcPts val="2735"/>
              </a:lnSpc>
            </a:pP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раб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ающих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ор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ор</a:t>
            </a:r>
            <a:r>
              <a:rPr sz="2400" spc="-6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ыми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рог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аммами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укрепления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доров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  <a:p>
            <a:pPr marL="241300" marR="33655" indent="-228600" algn="just">
              <a:lnSpc>
                <a:spcPct val="90000"/>
              </a:lnSpc>
              <a:spcBef>
                <a:spcPts val="994"/>
              </a:spcBef>
              <a:buClr>
                <a:srgbClr val="78AA3E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0C0C0C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силе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spc="-85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т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дичес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ой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C0C0C"/>
                </a:solidFill>
                <a:latin typeface="Arial"/>
                <a:cs typeface="Arial"/>
              </a:rPr>
              <a:t>б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зы и 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овы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ие</a:t>
            </a:r>
            <a:r>
              <a:rPr sz="2400" spc="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0C0C0C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чест</a:t>
            </a:r>
            <a:r>
              <a:rPr sz="2400" spc="-30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 и эффе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тив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ости регио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альных</a:t>
            </a:r>
            <a:r>
              <a:rPr sz="2400" spc="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и </a:t>
            </a:r>
            <a:r>
              <a:rPr sz="2400" spc="20" dirty="0">
                <a:solidFill>
                  <a:srgbClr val="0C0C0C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униципальных</a:t>
            </a:r>
            <a:r>
              <a:rPr sz="2400" spc="-15" dirty="0">
                <a:solidFill>
                  <a:srgbClr val="0C0C0C"/>
                </a:solidFill>
                <a:latin typeface="Arial"/>
                <a:cs typeface="Arial"/>
              </a:rPr>
              <a:t> 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рог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амм у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ре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ления</a:t>
            </a:r>
            <a:r>
              <a:rPr sz="2400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об</a:t>
            </a:r>
            <a:r>
              <a:rPr sz="2400" spc="-20" dirty="0">
                <a:solidFill>
                  <a:srgbClr val="0C0C0C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ест</a:t>
            </a:r>
            <a:r>
              <a:rPr sz="2400" spc="-25" dirty="0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2400" spc="-50" dirty="0">
                <a:solidFill>
                  <a:srgbClr val="0C0C0C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о </a:t>
            </a:r>
            <a:r>
              <a:rPr sz="2400" spc="-45" dirty="0">
                <a:solidFill>
                  <a:srgbClr val="0C0C0C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доров</a:t>
            </a:r>
            <a:r>
              <a:rPr sz="2400" spc="-10" dirty="0">
                <a:solidFill>
                  <a:srgbClr val="0C0C0C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0C0C0C"/>
                </a:solidFill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0BAD6795-F7F0-475D-A61C-CEAC124BC770}"/>
              </a:ext>
            </a:extLst>
          </p:cNvPr>
          <p:cNvSpPr txBox="1">
            <a:spLocks/>
          </p:cNvSpPr>
          <p:nvPr/>
        </p:nvSpPr>
        <p:spPr>
          <a:xfrm>
            <a:off x="781049" y="0"/>
            <a:ext cx="11410951" cy="11144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4225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2114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8862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5610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2359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800" spc="-20" dirty="0">
                <a:solidFill>
                  <a:schemeClr val="bg1"/>
                </a:solidFill>
              </a:rPr>
              <a:t>Основные</a:t>
            </a:r>
            <a:r>
              <a:rPr lang="ru-RU" sz="2800" spc="15" dirty="0">
                <a:solidFill>
                  <a:schemeClr val="bg1"/>
                </a:solidFill>
              </a:rPr>
              <a:t> </a:t>
            </a:r>
            <a:r>
              <a:rPr lang="ru-RU" sz="2800" spc="-20" dirty="0">
                <a:solidFill>
                  <a:schemeClr val="bg1"/>
                </a:solidFill>
              </a:rPr>
              <a:t>н</a:t>
            </a:r>
            <a:r>
              <a:rPr lang="ru-RU" sz="2800" spc="-15" dirty="0">
                <a:solidFill>
                  <a:schemeClr val="bg1"/>
                </a:solidFill>
              </a:rPr>
              <a:t>а</a:t>
            </a:r>
            <a:r>
              <a:rPr lang="ru-RU" sz="2800" spc="-20" dirty="0">
                <a:solidFill>
                  <a:schemeClr val="bg1"/>
                </a:solidFill>
              </a:rPr>
              <a:t>пра</a:t>
            </a:r>
            <a:r>
              <a:rPr lang="ru-RU" sz="2800" spc="-60" dirty="0">
                <a:solidFill>
                  <a:schemeClr val="bg1"/>
                </a:solidFill>
              </a:rPr>
              <a:t>вл</a:t>
            </a:r>
            <a:r>
              <a:rPr lang="ru-RU" sz="2800" spc="-20" dirty="0">
                <a:solidFill>
                  <a:schemeClr val="bg1"/>
                </a:solidFill>
              </a:rPr>
              <a:t>е</a:t>
            </a:r>
            <a:r>
              <a:rPr lang="ru-RU" sz="2800" spc="-15" dirty="0">
                <a:solidFill>
                  <a:schemeClr val="bg1"/>
                </a:solidFill>
              </a:rPr>
              <a:t>н</a:t>
            </a:r>
            <a:r>
              <a:rPr lang="ru-RU" sz="2800" spc="-20" dirty="0">
                <a:solidFill>
                  <a:schemeClr val="bg1"/>
                </a:solidFill>
              </a:rPr>
              <a:t>ия</a:t>
            </a:r>
            <a:r>
              <a:rPr lang="ru-RU" sz="2800" spc="10" dirty="0">
                <a:solidFill>
                  <a:schemeClr val="bg1"/>
                </a:solidFill>
              </a:rPr>
              <a:t> </a:t>
            </a:r>
            <a:r>
              <a:rPr lang="ru-RU" sz="2800" spc="-25" dirty="0">
                <a:solidFill>
                  <a:schemeClr val="bg1"/>
                </a:solidFill>
              </a:rPr>
              <a:t>ФП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spc="-20" dirty="0">
                <a:solidFill>
                  <a:schemeClr val="bg1"/>
                </a:solidFill>
              </a:rPr>
              <a:t>«Здоро</a:t>
            </a:r>
            <a:r>
              <a:rPr lang="ru-RU" sz="2800" spc="-30" dirty="0">
                <a:solidFill>
                  <a:schemeClr val="bg1"/>
                </a:solidFill>
              </a:rPr>
              <a:t>в</a:t>
            </a:r>
            <a:r>
              <a:rPr lang="ru-RU" sz="2800" spc="-20" dirty="0">
                <a:solidFill>
                  <a:schemeClr val="bg1"/>
                </a:solidFill>
              </a:rPr>
              <a:t>ье</a:t>
            </a:r>
            <a:r>
              <a:rPr lang="ru-RU" sz="2800" spc="35" dirty="0">
                <a:solidFill>
                  <a:schemeClr val="bg1"/>
                </a:solidFill>
              </a:rPr>
              <a:t> </a:t>
            </a:r>
            <a:r>
              <a:rPr lang="ru-RU" sz="2800" spc="-20" dirty="0">
                <a:solidFill>
                  <a:schemeClr val="bg1"/>
                </a:solidFill>
              </a:rPr>
              <a:t>для</a:t>
            </a:r>
            <a:r>
              <a:rPr lang="ru-RU" sz="2800" spc="-5" dirty="0">
                <a:solidFill>
                  <a:schemeClr val="bg1"/>
                </a:solidFill>
              </a:rPr>
              <a:t> </a:t>
            </a:r>
            <a:r>
              <a:rPr lang="ru-RU" sz="2800" spc="-10" dirty="0">
                <a:solidFill>
                  <a:schemeClr val="bg1"/>
                </a:solidFill>
              </a:rPr>
              <a:t>к</a:t>
            </a:r>
            <a:r>
              <a:rPr lang="ru-RU" sz="2800" spc="-20" dirty="0">
                <a:solidFill>
                  <a:schemeClr val="bg1"/>
                </a:solidFill>
              </a:rPr>
              <a:t>аждо</a:t>
            </a:r>
            <a:r>
              <a:rPr lang="ru-RU" sz="2800" spc="-55" dirty="0">
                <a:solidFill>
                  <a:schemeClr val="bg1"/>
                </a:solidFill>
              </a:rPr>
              <a:t>г</a:t>
            </a:r>
            <a:r>
              <a:rPr lang="ru-RU" sz="2800" spc="-20" dirty="0">
                <a:solidFill>
                  <a:schemeClr val="bg1"/>
                </a:solidFill>
              </a:rPr>
              <a:t>о»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A2C402D-31EC-4E8B-926F-062743EE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502" y="328380"/>
            <a:ext cx="2330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" dirty="0">
                <a:solidFill>
                  <a:srgbClr val="7E7E7E"/>
                </a:solidFill>
                <a:latin typeface="Tahoma"/>
                <a:cs typeface="Tahoma"/>
              </a:rPr>
              <a:t>12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0311" y="138687"/>
            <a:ext cx="58419" cy="535305"/>
          </a:xfrm>
          <a:custGeom>
            <a:avLst/>
            <a:gdLst/>
            <a:ahLst/>
            <a:cxnLst/>
            <a:rect l="l" t="t" r="r" b="b"/>
            <a:pathLst>
              <a:path w="58420" h="535305">
                <a:moveTo>
                  <a:pt x="57912" y="534920"/>
                </a:moveTo>
                <a:lnTo>
                  <a:pt x="16581" y="520495"/>
                </a:lnTo>
                <a:lnTo>
                  <a:pt x="0" y="46605"/>
                </a:lnTo>
                <a:lnTo>
                  <a:pt x="2115" y="33678"/>
                </a:lnTo>
                <a:lnTo>
                  <a:pt x="8082" y="22075"/>
                </a:lnTo>
                <a:lnTo>
                  <a:pt x="17330" y="12275"/>
                </a:lnTo>
                <a:lnTo>
                  <a:pt x="29289" y="4757"/>
                </a:lnTo>
                <a:lnTo>
                  <a:pt x="43388" y="0"/>
                </a:lnTo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5832" y="979932"/>
            <a:ext cx="5786627" cy="5878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9932"/>
            <a:ext cx="5786628" cy="5878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560" y="1266611"/>
            <a:ext cx="4997450" cy="536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8100" indent="-286385">
              <a:lnSpc>
                <a:spcPct val="100000"/>
              </a:lnSpc>
              <a:buClr>
                <a:srgbClr val="034890"/>
              </a:buClr>
              <a:buSzPct val="117857"/>
              <a:buFont typeface="Tahoma"/>
              <a:buChar char="●"/>
              <a:tabLst>
                <a:tab pos="299720" algn="l"/>
              </a:tabLst>
            </a:pPr>
            <a:r>
              <a:rPr sz="1400" b="1" dirty="0">
                <a:latin typeface="Tahoma"/>
                <a:cs typeface="Tahoma"/>
              </a:rPr>
              <a:t>Со</a:t>
            </a:r>
            <a:r>
              <a:rPr sz="1400" b="1" spc="-10" dirty="0">
                <a:latin typeface="Tahoma"/>
                <a:cs typeface="Tahoma"/>
              </a:rPr>
              <a:t>з</a:t>
            </a:r>
            <a:r>
              <a:rPr sz="1400" b="1" dirty="0">
                <a:latin typeface="Tahoma"/>
                <a:cs typeface="Tahoma"/>
              </a:rPr>
              <a:t>дать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сл</a:t>
            </a:r>
            <a:r>
              <a:rPr sz="1400" b="1" spc="-5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я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для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пр</a:t>
            </a:r>
            <a:r>
              <a:rPr sz="1400" b="1" dirty="0">
                <a:latin typeface="Tahoma"/>
                <a:cs typeface="Tahoma"/>
              </a:rPr>
              <a:t>оведения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про</a:t>
            </a:r>
            <a:r>
              <a:rPr sz="1400" spc="-15" dirty="0">
                <a:latin typeface="Tahoma"/>
                <a:cs typeface="Tahoma"/>
              </a:rPr>
              <a:t>ф</a:t>
            </a:r>
            <a:r>
              <a:rPr sz="1400" spc="-10" dirty="0">
                <a:latin typeface="Tahoma"/>
                <a:cs typeface="Tahoma"/>
              </a:rPr>
              <a:t>и</a:t>
            </a:r>
            <a:r>
              <a:rPr sz="1400" spc="-15" dirty="0">
                <a:latin typeface="Tahoma"/>
                <a:cs typeface="Tahoma"/>
              </a:rPr>
              <a:t>л</a:t>
            </a:r>
            <a:r>
              <a:rPr sz="1400" spc="-20" dirty="0">
                <a:latin typeface="Tahoma"/>
                <a:cs typeface="Tahoma"/>
              </a:rPr>
              <a:t>ак</a:t>
            </a:r>
            <a:r>
              <a:rPr sz="1400" spc="-10" dirty="0">
                <a:latin typeface="Tahoma"/>
                <a:cs typeface="Tahoma"/>
              </a:rPr>
              <a:t>тиче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20" dirty="0">
                <a:latin typeface="Tahoma"/>
                <a:cs typeface="Tahoma"/>
              </a:rPr>
              <a:t>к</a:t>
            </a:r>
            <a:r>
              <a:rPr sz="1400" spc="-10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х м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р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прия</a:t>
            </a:r>
            <a:r>
              <a:rPr sz="1400" spc="-10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й</a:t>
            </a:r>
            <a:r>
              <a:rPr sz="1400" b="1" dirty="0">
                <a:latin typeface="Tahoma"/>
                <a:cs typeface="Tahoma"/>
              </a:rPr>
              <a:t>: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бе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5" dirty="0">
                <a:latin typeface="Tahoma"/>
                <a:cs typeface="Tahoma"/>
              </a:rPr>
              <a:t>п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</a:t>
            </a:r>
            <a:r>
              <a:rPr sz="1400" b="1" spc="-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ть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пр</a:t>
            </a:r>
            <a:r>
              <a:rPr sz="1400" b="1" spc="-15" dirty="0">
                <a:latin typeface="Tahoma"/>
                <a:cs typeface="Tahoma"/>
              </a:rPr>
              <a:t>оф</a:t>
            </a:r>
            <a:r>
              <a:rPr sz="1400" b="1" spc="-20" dirty="0">
                <a:latin typeface="Tahoma"/>
                <a:cs typeface="Tahoma"/>
              </a:rPr>
              <a:t>ил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к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spc="-15" dirty="0">
                <a:latin typeface="Tahoma"/>
                <a:cs typeface="Tahoma"/>
              </a:rPr>
              <a:t>ч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ск</a:t>
            </a:r>
            <a:r>
              <a:rPr sz="1400" b="1" spc="-20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ю сл</a:t>
            </a:r>
            <a:r>
              <a:rPr sz="1400" b="1" spc="-10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жбу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кад</a:t>
            </a:r>
            <a:r>
              <a:rPr sz="1400" b="1" spc="5" dirty="0">
                <a:latin typeface="Tahoma"/>
                <a:cs typeface="Tahoma"/>
              </a:rPr>
              <a:t>р</a:t>
            </a:r>
            <a:r>
              <a:rPr sz="1400" b="1" dirty="0">
                <a:latin typeface="Tahoma"/>
                <a:cs typeface="Tahoma"/>
              </a:rPr>
              <a:t>ами,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н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б</a:t>
            </a:r>
            <a:r>
              <a:rPr sz="1400" b="1" dirty="0">
                <a:latin typeface="Tahoma"/>
                <a:cs typeface="Tahoma"/>
              </a:rPr>
              <a:t>ходимым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20" dirty="0">
                <a:latin typeface="Tahoma"/>
                <a:cs typeface="Tahoma"/>
              </a:rPr>
              <a:t>б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20" dirty="0">
                <a:latin typeface="Tahoma"/>
                <a:cs typeface="Tahoma"/>
              </a:rPr>
              <a:t>у</a:t>
            </a:r>
            <a:r>
              <a:rPr sz="1400" b="1" spc="-25" dirty="0">
                <a:latin typeface="Tahoma"/>
                <a:cs typeface="Tahoma"/>
              </a:rPr>
              <a:t>д</a:t>
            </a:r>
            <a:r>
              <a:rPr sz="1400" b="1" spc="-15" dirty="0">
                <a:latin typeface="Tahoma"/>
                <a:cs typeface="Tahoma"/>
              </a:rPr>
              <a:t>ован</a:t>
            </a:r>
            <a:r>
              <a:rPr sz="1400" b="1" spc="-20" dirty="0">
                <a:latin typeface="Tahoma"/>
                <a:cs typeface="Tahoma"/>
              </a:rPr>
              <a:t>ие</a:t>
            </a:r>
            <a:r>
              <a:rPr sz="1400" b="1" dirty="0">
                <a:latin typeface="Tahoma"/>
                <a:cs typeface="Tahoma"/>
              </a:rPr>
              <a:t>м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Пов</a:t>
            </a:r>
            <a:r>
              <a:rPr sz="1400" spc="-5" dirty="0">
                <a:latin typeface="Tahoma"/>
                <a:cs typeface="Tahoma"/>
              </a:rPr>
              <a:t>ы</a:t>
            </a:r>
            <a:r>
              <a:rPr sz="1400" dirty="0">
                <a:latin typeface="Tahoma"/>
                <a:cs typeface="Tahoma"/>
              </a:rPr>
              <a:t>си</a:t>
            </a:r>
            <a:r>
              <a:rPr sz="1400" spc="5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ь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чество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выя</a:t>
            </a:r>
            <a:r>
              <a:rPr sz="1400" b="1" spc="-5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ле</a:t>
            </a:r>
            <a:r>
              <a:rPr sz="1400" b="1" dirty="0">
                <a:latin typeface="Tahoma"/>
                <a:cs typeface="Tahoma"/>
              </a:rPr>
              <a:t>ния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факторов</a:t>
            </a:r>
            <a:r>
              <a:rPr sz="1400" b="1" spc="-1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spc="-10" dirty="0">
                <a:latin typeface="Tahoma"/>
                <a:cs typeface="Tahoma"/>
              </a:rPr>
              <a:t>ск</a:t>
            </a:r>
            <a:r>
              <a:rPr sz="1400" b="1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b="1" spc="-30" dirty="0">
                <a:latin typeface="Tahoma"/>
                <a:cs typeface="Tahoma"/>
              </a:rPr>
              <a:t>Х</a:t>
            </a:r>
            <a:r>
              <a:rPr sz="1400" b="1" spc="-35" dirty="0">
                <a:latin typeface="Tahoma"/>
                <a:cs typeface="Tahoma"/>
              </a:rPr>
              <a:t>Н</a:t>
            </a:r>
            <a:r>
              <a:rPr sz="1400" b="1" spc="-2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З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Обеспечить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проведение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</a:t>
            </a:r>
            <a:r>
              <a:rPr sz="1400" spc="5" dirty="0">
                <a:latin typeface="Tahoma"/>
                <a:cs typeface="Tahoma"/>
              </a:rPr>
              <a:t>ро</a:t>
            </a:r>
            <a:r>
              <a:rPr sz="1400" dirty="0">
                <a:latin typeface="Tahoma"/>
                <a:cs typeface="Tahoma"/>
              </a:rPr>
              <a:t>ф</a:t>
            </a:r>
            <a:r>
              <a:rPr sz="1400" spc="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лак</a:t>
            </a:r>
            <a:r>
              <a:rPr sz="1400" spc="5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10" dirty="0">
                <a:latin typeface="Tahoma"/>
                <a:cs typeface="Tahoma"/>
              </a:rPr>
              <a:t>ч</a:t>
            </a:r>
            <a:r>
              <a:rPr sz="1400" dirty="0">
                <a:latin typeface="Tahoma"/>
                <a:cs typeface="Tahoma"/>
              </a:rPr>
              <a:t>еских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мероприяти</a:t>
            </a:r>
            <a:r>
              <a:rPr sz="1400" dirty="0">
                <a:latin typeface="Tahoma"/>
                <a:cs typeface="Tahoma"/>
              </a:rPr>
              <a:t>й 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орган</a:t>
            </a:r>
            <a:r>
              <a:rPr sz="1400" b="1" spc="-1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з</a:t>
            </a:r>
            <a:r>
              <a:rPr sz="1400" b="1" spc="-10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ванных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ко</a:t>
            </a:r>
            <a:r>
              <a:rPr sz="1400" b="1" spc="-10" dirty="0">
                <a:latin typeface="Tahoma"/>
                <a:cs typeface="Tahoma"/>
              </a:rPr>
              <a:t>лле</a:t>
            </a:r>
            <a:r>
              <a:rPr sz="1400" b="1" dirty="0">
                <a:latin typeface="Tahoma"/>
                <a:cs typeface="Tahoma"/>
              </a:rPr>
              <a:t>кти</a:t>
            </a:r>
            <a:r>
              <a:rPr sz="1400" b="1" spc="-5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ах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ц</a:t>
            </a:r>
            <a:r>
              <a:rPr sz="1400" b="1" spc="-20" dirty="0">
                <a:latin typeface="Tahoma"/>
                <a:cs typeface="Tahoma"/>
              </a:rPr>
              <a:t>ель</a:t>
            </a:r>
            <a:r>
              <a:rPr sz="1400" b="1" dirty="0">
                <a:latin typeface="Tahoma"/>
                <a:cs typeface="Tahoma"/>
              </a:rPr>
              <a:t>ю </a:t>
            </a:r>
            <a:r>
              <a:rPr sz="1400" b="1" spc="-5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ел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5" dirty="0">
                <a:latin typeface="Tahoma"/>
                <a:cs typeface="Tahoma"/>
              </a:rPr>
              <a:t>ч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ния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охвата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насе</a:t>
            </a:r>
            <a:r>
              <a:rPr sz="1400" b="1" spc="-10" dirty="0">
                <a:latin typeface="Tahoma"/>
                <a:cs typeface="Tahoma"/>
              </a:rPr>
              <a:t>ле</a:t>
            </a:r>
            <a:r>
              <a:rPr sz="1400" b="1" dirty="0">
                <a:latin typeface="Tahoma"/>
                <a:cs typeface="Tahoma"/>
              </a:rPr>
              <a:t>ния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spc="-10" dirty="0">
                <a:latin typeface="Tahoma"/>
                <a:cs typeface="Tahoma"/>
              </a:rPr>
              <a:t>ж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я с</a:t>
            </a:r>
            <a:r>
              <a:rPr sz="1400" b="1" spc="5" dirty="0">
                <a:latin typeface="Tahoma"/>
                <a:cs typeface="Tahoma"/>
              </a:rPr>
              <a:t>м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ртности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л</a:t>
            </a:r>
            <a:r>
              <a:rPr sz="1400" b="1" dirty="0">
                <a:latin typeface="Tahoma"/>
                <a:cs typeface="Tahoma"/>
              </a:rPr>
              <a:t>иц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20" dirty="0">
                <a:latin typeface="Tahoma"/>
                <a:cs typeface="Tahoma"/>
              </a:rPr>
              <a:t>у</a:t>
            </a:r>
            <a:r>
              <a:rPr sz="1400" b="1" spc="-10" dirty="0">
                <a:latin typeface="Tahoma"/>
                <a:cs typeface="Tahoma"/>
              </a:rPr>
              <a:t>д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сп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20" dirty="0">
                <a:latin typeface="Tahoma"/>
                <a:cs typeface="Tahoma"/>
              </a:rPr>
              <a:t>с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20" dirty="0">
                <a:latin typeface="Tahoma"/>
                <a:cs typeface="Tahoma"/>
              </a:rPr>
              <a:t>б</a:t>
            </a:r>
            <a:r>
              <a:rPr sz="1400" b="1" spc="-15" dirty="0">
                <a:latin typeface="Tahoma"/>
                <a:cs typeface="Tahoma"/>
              </a:rPr>
              <a:t>но</a:t>
            </a:r>
            <a:r>
              <a:rPr sz="1400" b="1" spc="-20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во</a:t>
            </a:r>
            <a:r>
              <a:rPr sz="1400" b="1" spc="-20" dirty="0">
                <a:latin typeface="Tahoma"/>
                <a:cs typeface="Tahoma"/>
              </a:rPr>
              <a:t>з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034890"/>
              </a:buClr>
              <a:buFont typeface="Arial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Внедрить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к</a:t>
            </a:r>
            <a:r>
              <a:rPr sz="1400" b="1" spc="-20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рп</a:t>
            </a:r>
            <a:r>
              <a:rPr sz="1400" b="1" spc="-20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ат</a:t>
            </a:r>
            <a:r>
              <a:rPr sz="1400" b="1" spc="-20" dirty="0">
                <a:latin typeface="Tahoma"/>
                <a:cs typeface="Tahoma"/>
              </a:rPr>
              <a:t>ив</a:t>
            </a:r>
            <a:r>
              <a:rPr sz="1400" b="1" spc="-15" dirty="0">
                <a:latin typeface="Tahoma"/>
                <a:cs typeface="Tahoma"/>
              </a:rPr>
              <a:t>ны</a:t>
            </a:r>
            <a:r>
              <a:rPr sz="1400" b="1" dirty="0">
                <a:latin typeface="Tahoma"/>
                <a:cs typeface="Tahoma"/>
              </a:rPr>
              <a:t>е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п</a:t>
            </a:r>
            <a:r>
              <a:rPr sz="1400" b="1" spc="5" dirty="0">
                <a:latin typeface="Tahoma"/>
                <a:cs typeface="Tahoma"/>
              </a:rPr>
              <a:t>р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м</a:t>
            </a:r>
            <a:r>
              <a:rPr sz="1400" b="1" spc="5" dirty="0">
                <a:latin typeface="Tahoma"/>
                <a:cs typeface="Tahoma"/>
              </a:rPr>
              <a:t>м</a:t>
            </a:r>
            <a:r>
              <a:rPr sz="1400" b="1" dirty="0">
                <a:latin typeface="Tahoma"/>
                <a:cs typeface="Tahoma"/>
              </a:rPr>
              <a:t>ы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д</a:t>
            </a:r>
            <a:r>
              <a:rPr sz="1400" dirty="0">
                <a:latin typeface="Tahoma"/>
                <a:cs typeface="Tahoma"/>
              </a:rPr>
              <a:t>ля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15" dirty="0">
                <a:latin typeface="Tahoma"/>
                <a:cs typeface="Tahoma"/>
              </a:rPr>
              <a:t>х</a:t>
            </a:r>
            <a:r>
              <a:rPr sz="1400" spc="-10" dirty="0">
                <a:latin typeface="Tahoma"/>
                <a:cs typeface="Tahoma"/>
              </a:rPr>
              <a:t>р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н</a:t>
            </a:r>
            <a:r>
              <a:rPr sz="1400" dirty="0"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здоровья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ра</a:t>
            </a:r>
            <a:r>
              <a:rPr sz="1400" spc="-10" dirty="0">
                <a:latin typeface="Tahoma"/>
                <a:cs typeface="Tahoma"/>
              </a:rPr>
              <a:t>б</a:t>
            </a:r>
            <a:r>
              <a:rPr sz="1400" dirty="0">
                <a:latin typeface="Tahoma"/>
                <a:cs typeface="Tahoma"/>
              </a:rPr>
              <a:t>от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ю</a:t>
            </a:r>
            <a:r>
              <a:rPr sz="1400" spc="-10" dirty="0">
                <a:latin typeface="Tahoma"/>
                <a:cs typeface="Tahoma"/>
              </a:rPr>
              <a:t>щ</a:t>
            </a:r>
            <a:r>
              <a:rPr sz="1400" dirty="0">
                <a:latin typeface="Tahoma"/>
                <a:cs typeface="Tahoma"/>
              </a:rPr>
              <a:t>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гр</a:t>
            </a:r>
            <a:r>
              <a:rPr sz="1400" spc="-20" dirty="0">
                <a:latin typeface="Tahoma"/>
                <a:cs typeface="Tahoma"/>
              </a:rPr>
              <a:t>ажда</a:t>
            </a:r>
            <a:r>
              <a:rPr sz="1400" dirty="0">
                <a:latin typeface="Tahoma"/>
                <a:cs typeface="Tahoma"/>
              </a:rPr>
              <a:t>н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57150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Обеспечить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проведение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</a:t>
            </a:r>
            <a:r>
              <a:rPr sz="1400" b="1" spc="-15" dirty="0">
                <a:latin typeface="Tahoma"/>
                <a:cs typeface="Tahoma"/>
              </a:rPr>
              <a:t>и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spc="-5" dirty="0">
                <a:latin typeface="Tahoma"/>
                <a:cs typeface="Tahoma"/>
              </a:rPr>
              <a:t>п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нс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5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иза</a:t>
            </a:r>
            <a:r>
              <a:rPr sz="1400" b="1" spc="-10" dirty="0">
                <a:latin typeface="Tahoma"/>
                <a:cs typeface="Tahoma"/>
              </a:rPr>
              <a:t>ц</a:t>
            </a:r>
            <a:r>
              <a:rPr sz="1400" b="1" spc="-1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п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ц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spc="-10" dirty="0">
                <a:latin typeface="Tahoma"/>
                <a:cs typeface="Tahoma"/>
              </a:rPr>
              <a:t>к</a:t>
            </a:r>
            <a:r>
              <a:rPr sz="1400" b="1" dirty="0">
                <a:latin typeface="Tahoma"/>
                <a:cs typeface="Tahoma"/>
              </a:rPr>
              <a:t>е р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про</a:t>
            </a:r>
            <a:r>
              <a:rPr sz="1400" b="1" spc="-15" dirty="0">
                <a:latin typeface="Tahoma"/>
                <a:cs typeface="Tahoma"/>
              </a:rPr>
              <a:t>д</a:t>
            </a:r>
            <a:r>
              <a:rPr sz="1400" b="1" spc="-5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к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10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но</a:t>
            </a:r>
            <a:r>
              <a:rPr sz="1400" b="1" spc="-10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здоров</a:t>
            </a:r>
            <a:r>
              <a:rPr sz="1400" b="1" spc="-5" dirty="0">
                <a:latin typeface="Tahoma"/>
                <a:cs typeface="Tahoma"/>
              </a:rPr>
              <a:t>ь</a:t>
            </a:r>
            <a:r>
              <a:rPr sz="1400" b="1" dirty="0">
                <a:latin typeface="Tahoma"/>
                <a:cs typeface="Tahoma"/>
              </a:rPr>
              <a:t>я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установл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нн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м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бъ</a:t>
            </a:r>
            <a:r>
              <a:rPr sz="1400" spc="-10" dirty="0">
                <a:latin typeface="Tahoma"/>
                <a:cs typeface="Tahoma"/>
              </a:rPr>
              <a:t>ем</a:t>
            </a:r>
            <a:r>
              <a:rPr sz="1400" dirty="0"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Tahoma"/>
              <a:buChar char="●"/>
              <a:tabLst>
                <a:tab pos="299720" algn="l"/>
              </a:tabLst>
            </a:pP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бе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5" dirty="0">
                <a:latin typeface="Tahoma"/>
                <a:cs typeface="Tahoma"/>
              </a:rPr>
              <a:t>п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</a:t>
            </a:r>
            <a:r>
              <a:rPr sz="1400" b="1" spc="-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ть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мас</a:t>
            </a:r>
            <a:r>
              <a:rPr sz="1400" b="1" spc="5" dirty="0">
                <a:latin typeface="Tahoma"/>
                <a:cs typeface="Tahoma"/>
              </a:rPr>
              <a:t>с</a:t>
            </a:r>
            <a:r>
              <a:rPr sz="1400" b="1" dirty="0">
                <a:latin typeface="Tahoma"/>
                <a:cs typeface="Tahoma"/>
              </a:rPr>
              <a:t>ов</a:t>
            </a:r>
            <a:r>
              <a:rPr sz="1400" b="1" spc="-10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е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пр</a:t>
            </a:r>
            <a:r>
              <a:rPr sz="1400" b="1" dirty="0">
                <a:latin typeface="Tahoma"/>
                <a:cs typeface="Tahoma"/>
              </a:rPr>
              <a:t>ивл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чение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на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spc="-20" dirty="0">
                <a:latin typeface="Tahoma"/>
                <a:cs typeface="Tahoma"/>
              </a:rPr>
              <a:t>еле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299085" marR="23939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на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фил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spc="-5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ти</a:t>
            </a:r>
            <a:r>
              <a:rPr sz="1400" spc="5" dirty="0">
                <a:latin typeface="Tahoma"/>
                <a:cs typeface="Tahoma"/>
              </a:rPr>
              <a:t>ч</a:t>
            </a:r>
            <a:r>
              <a:rPr sz="1400" dirty="0">
                <a:latin typeface="Tahoma"/>
                <a:cs typeface="Tahoma"/>
              </a:rPr>
              <a:t>ес</a:t>
            </a:r>
            <a:r>
              <a:rPr sz="1400" spc="-5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ие 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мер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прия</a:t>
            </a:r>
            <a:r>
              <a:rPr sz="1400" spc="-5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ия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п</a:t>
            </a:r>
            <a:r>
              <a:rPr sz="1400" spc="-20" dirty="0">
                <a:latin typeface="Tahoma"/>
                <a:cs typeface="Tahoma"/>
              </a:rPr>
              <a:t>у</a:t>
            </a:r>
            <a:r>
              <a:rPr sz="1400" spc="-10" dirty="0">
                <a:latin typeface="Tahoma"/>
                <a:cs typeface="Tahoma"/>
              </a:rPr>
              <a:t>те</a:t>
            </a:r>
            <a:r>
              <a:rPr sz="1400" dirty="0">
                <a:latin typeface="Tahoma"/>
                <a:cs typeface="Tahoma"/>
              </a:rPr>
              <a:t>м инф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р</a:t>
            </a:r>
            <a:r>
              <a:rPr sz="1400" spc="5" dirty="0">
                <a:latin typeface="Tahoma"/>
                <a:cs typeface="Tahoma"/>
              </a:rPr>
              <a:t>м</a:t>
            </a:r>
            <a:r>
              <a:rPr sz="1400" dirty="0">
                <a:latin typeface="Tahoma"/>
                <a:cs typeface="Tahoma"/>
              </a:rPr>
              <a:t>иров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симптомах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ХНИ</a:t>
            </a:r>
            <a:r>
              <a:rPr sz="1400" spc="-10" dirty="0">
                <a:latin typeface="Tahoma"/>
                <a:cs typeface="Tahoma"/>
              </a:rPr>
              <a:t>З</a:t>
            </a:r>
            <a:r>
              <a:rPr sz="1400" dirty="0">
                <a:latin typeface="Tahoma"/>
                <a:cs typeface="Tahoma"/>
              </a:rPr>
              <a:t>,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т</a:t>
            </a:r>
            <a:r>
              <a:rPr sz="1400" spc="-10" dirty="0">
                <a:latin typeface="Tahoma"/>
                <a:cs typeface="Tahoma"/>
              </a:rPr>
              <a:t>.</a:t>
            </a:r>
            <a:r>
              <a:rPr sz="1400" dirty="0">
                <a:latin typeface="Tahoma"/>
                <a:cs typeface="Tahoma"/>
              </a:rPr>
              <a:t>ч.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у</a:t>
            </a:r>
            <a:r>
              <a:rPr sz="1400" spc="-10" dirty="0">
                <a:latin typeface="Tahoma"/>
                <a:cs typeface="Tahoma"/>
              </a:rPr>
              <a:t>ч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тие</a:t>
            </a:r>
            <a:r>
              <a:rPr sz="1400" dirty="0">
                <a:latin typeface="Tahoma"/>
                <a:cs typeface="Tahoma"/>
              </a:rPr>
              <a:t>м С</a:t>
            </a:r>
            <a:r>
              <a:rPr sz="1400" spc="-10" dirty="0">
                <a:latin typeface="Tahoma"/>
                <a:cs typeface="Tahoma"/>
              </a:rPr>
              <a:t>М</a:t>
            </a:r>
            <a:r>
              <a:rPr sz="1400" spc="-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,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страхов</a:t>
            </a:r>
            <a:r>
              <a:rPr sz="1400" spc="-5" dirty="0">
                <a:latin typeface="Tahoma"/>
                <a:cs typeface="Tahoma"/>
              </a:rPr>
              <a:t>ы</a:t>
            </a:r>
            <a:r>
              <a:rPr sz="1400" dirty="0">
                <a:latin typeface="Tahoma"/>
                <a:cs typeface="Tahoma"/>
              </a:rPr>
              <a:t>х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м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дицинских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орг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0" dirty="0">
                <a:latin typeface="Tahoma"/>
                <a:cs typeface="Tahoma"/>
              </a:rPr>
              <a:t>низ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ц</a:t>
            </a:r>
            <a:r>
              <a:rPr sz="1400" spc="-10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Обеспечить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вн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оч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дное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проведение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б</a:t>
            </a:r>
            <a:r>
              <a:rPr sz="1400" spc="-15" dirty="0">
                <a:latin typeface="Tahoma"/>
                <a:cs typeface="Tahoma"/>
              </a:rPr>
              <a:t>сл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д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ва</a:t>
            </a:r>
            <a:r>
              <a:rPr sz="1400" spc="-10" dirty="0">
                <a:latin typeface="Tahoma"/>
                <a:cs typeface="Tahoma"/>
              </a:rPr>
              <a:t>ни</a:t>
            </a:r>
            <a:r>
              <a:rPr sz="1400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т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ранов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б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вых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</a:t>
            </a:r>
            <a:r>
              <a:rPr sz="1400" b="1" spc="-20" dirty="0">
                <a:latin typeface="Tahoma"/>
                <a:cs typeface="Tahoma"/>
              </a:rPr>
              <a:t>ей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spc="-15" dirty="0">
                <a:latin typeface="Tahoma"/>
                <a:cs typeface="Tahoma"/>
              </a:rPr>
              <a:t>тв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8509" y="1292078"/>
            <a:ext cx="5400675" cy="535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Обеспечить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фор</a:t>
            </a:r>
            <a:r>
              <a:rPr sz="1400" b="1" spc="5" dirty="0">
                <a:latin typeface="Tahoma"/>
                <a:cs typeface="Tahoma"/>
              </a:rPr>
              <a:t>м</a:t>
            </a:r>
            <a:r>
              <a:rPr sz="1400" b="1" dirty="0">
                <a:latin typeface="Tahoma"/>
                <a:cs typeface="Tahoma"/>
              </a:rPr>
              <a:t>иров</a:t>
            </a:r>
            <a:r>
              <a:rPr sz="1400" b="1" spc="-20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ние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н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ст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5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ж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нн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ст</a:t>
            </a:r>
            <a:r>
              <a:rPr sz="1400" b="1" dirty="0"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к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забо</a:t>
            </a:r>
            <a:r>
              <a:rPr sz="1400" b="1" spc="-10" dirty="0">
                <a:latin typeface="Tahoma"/>
                <a:cs typeface="Tahoma"/>
              </a:rPr>
              <a:t>л</a:t>
            </a:r>
            <a:r>
              <a:rPr sz="1400" b="1" dirty="0">
                <a:latin typeface="Tahoma"/>
                <a:cs typeface="Tahoma"/>
              </a:rPr>
              <a:t>евания</a:t>
            </a:r>
            <a:r>
              <a:rPr sz="1400" b="1" spc="5" dirty="0">
                <a:latin typeface="Tahoma"/>
                <a:cs typeface="Tahoma"/>
              </a:rPr>
              <a:t>м</a:t>
            </a:r>
            <a:r>
              <a:rPr sz="1400" b="1" dirty="0">
                <a:latin typeface="Tahoma"/>
                <a:cs typeface="Tahoma"/>
              </a:rPr>
              <a:t>,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лидирую</a:t>
            </a:r>
            <a:r>
              <a:rPr sz="1400" spc="-10" dirty="0">
                <a:latin typeface="Tahoma"/>
                <a:cs typeface="Tahoma"/>
              </a:rPr>
              <a:t>щ</a:t>
            </a:r>
            <a:r>
              <a:rPr sz="1400" dirty="0">
                <a:latin typeface="Tahoma"/>
                <a:cs typeface="Tahoma"/>
              </a:rPr>
              <a:t>им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структуре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мертно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ти</a:t>
            </a:r>
            <a:r>
              <a:rPr sz="1400" dirty="0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latin typeface="Tahoma"/>
                <a:cs typeface="Tahoma"/>
              </a:rPr>
              <a:t>к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к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ме</a:t>
            </a:r>
            <a:r>
              <a:rPr sz="1400" spc="-5" dirty="0">
                <a:latin typeface="Tahoma"/>
                <a:cs typeface="Tahoma"/>
              </a:rPr>
              <a:t>д</a:t>
            </a:r>
            <a:r>
              <a:rPr sz="1400" dirty="0">
                <a:latin typeface="Tahoma"/>
                <a:cs typeface="Tahoma"/>
              </a:rPr>
              <a:t>ицинс</a:t>
            </a:r>
            <a:r>
              <a:rPr sz="1400" spc="-5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их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ра</a:t>
            </a:r>
            <a:r>
              <a:rPr sz="1400" spc="-10" dirty="0">
                <a:latin typeface="Tahoma"/>
                <a:cs typeface="Tahoma"/>
              </a:rPr>
              <a:t>б</a:t>
            </a:r>
            <a:r>
              <a:rPr sz="1400" dirty="0">
                <a:latin typeface="Tahoma"/>
                <a:cs typeface="Tahoma"/>
              </a:rPr>
              <a:t>отников,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так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н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spc="-15" dirty="0">
                <a:latin typeface="Tahoma"/>
                <a:cs typeface="Tahoma"/>
              </a:rPr>
              <a:t>л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spc="-15" dirty="0">
                <a:latin typeface="Tahoma"/>
                <a:cs typeface="Tahoma"/>
              </a:rPr>
              <a:t>ни</a:t>
            </a:r>
            <a:r>
              <a:rPr sz="1400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105410" indent="-286385">
              <a:lnSpc>
                <a:spcPct val="100000"/>
              </a:lnSpc>
              <a:buClr>
                <a:srgbClr val="034890"/>
              </a:buClr>
              <a:buSzPct val="117857"/>
              <a:buFont typeface="Tahoma"/>
              <a:buChar char="●"/>
              <a:tabLst>
                <a:tab pos="297815" algn="l"/>
              </a:tabLst>
            </a:pP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бе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5" dirty="0">
                <a:latin typeface="Tahoma"/>
                <a:cs typeface="Tahoma"/>
              </a:rPr>
              <a:t>п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</a:t>
            </a:r>
            <a:r>
              <a:rPr sz="1400" b="1" spc="-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ть</a:t>
            </a:r>
            <a:r>
              <a:rPr sz="1400" b="1" spc="8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ка</a:t>
            </a:r>
            <a:r>
              <a:rPr sz="1400" b="1" spc="-15" dirty="0">
                <a:latin typeface="Tahoma"/>
                <a:cs typeface="Tahoma"/>
              </a:rPr>
              <a:t>ч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ство</a:t>
            </a:r>
            <a:r>
              <a:rPr sz="1400" b="1" spc="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п</a:t>
            </a:r>
            <a:r>
              <a:rPr sz="1400" b="1" dirty="0">
                <a:latin typeface="Tahoma"/>
                <a:cs typeface="Tahoma"/>
              </a:rPr>
              <a:t>ров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де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dirty="0">
                <a:latin typeface="Tahoma"/>
                <a:cs typeface="Tahoma"/>
              </a:rPr>
              <a:t>ия</a:t>
            </a:r>
            <a:r>
              <a:rPr sz="1400" b="1" spc="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пр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15" dirty="0">
                <a:latin typeface="Tahoma"/>
                <a:cs typeface="Tahoma"/>
              </a:rPr>
              <a:t>ф</a:t>
            </a:r>
            <a:r>
              <a:rPr sz="1400" b="1" spc="-20" dirty="0">
                <a:latin typeface="Tahoma"/>
                <a:cs typeface="Tahoma"/>
              </a:rPr>
              <a:t>ил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к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spc="-15" dirty="0">
                <a:latin typeface="Tahoma"/>
                <a:cs typeface="Tahoma"/>
              </a:rPr>
              <a:t>ч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ск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х м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роп</a:t>
            </a:r>
            <a:r>
              <a:rPr sz="1400" b="1" spc="5" dirty="0">
                <a:latin typeface="Tahoma"/>
                <a:cs typeface="Tahoma"/>
              </a:rPr>
              <a:t>р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10" dirty="0">
                <a:latin typeface="Tahoma"/>
                <a:cs typeface="Tahoma"/>
              </a:rPr>
              <a:t>я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dirty="0">
                <a:latin typeface="Tahoma"/>
                <a:cs typeface="Tahoma"/>
              </a:rPr>
              <a:t>ий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пут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м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усиления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кон</a:t>
            </a:r>
            <a:r>
              <a:rPr sz="1400" spc="5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р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ля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з</a:t>
            </a:r>
            <a:r>
              <a:rPr sz="1400" dirty="0">
                <a:latin typeface="Tahoma"/>
                <a:cs typeface="Tahoma"/>
              </a:rPr>
              <a:t>а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б</a:t>
            </a:r>
            <a:r>
              <a:rPr sz="1400" spc="-15" dirty="0">
                <a:latin typeface="Tahoma"/>
                <a:cs typeface="Tahoma"/>
              </a:rPr>
              <a:t>лю</a:t>
            </a:r>
            <a:r>
              <a:rPr sz="1400" spc="-20" dirty="0">
                <a:latin typeface="Tahoma"/>
                <a:cs typeface="Tahoma"/>
              </a:rPr>
              <a:t>д</a:t>
            </a:r>
            <a:r>
              <a:rPr sz="1400" spc="-10" dirty="0">
                <a:latin typeface="Tahoma"/>
                <a:cs typeface="Tahoma"/>
              </a:rPr>
              <a:t>ение</a:t>
            </a:r>
            <a:r>
              <a:rPr sz="1400" dirty="0">
                <a:latin typeface="Tahoma"/>
                <a:cs typeface="Tahoma"/>
              </a:rPr>
              <a:t>м этапн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dirty="0">
                <a:latin typeface="Tahoma"/>
                <a:cs typeface="Tahoma"/>
              </a:rPr>
              <a:t>ти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</a:t>
            </a:r>
            <a:r>
              <a:rPr sz="1400" spc="-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лноты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дисп</a:t>
            </a:r>
            <a:r>
              <a:rPr sz="1400" spc="-5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нсер</a:t>
            </a:r>
            <a:r>
              <a:rPr sz="1400" spc="-15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з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ц</a:t>
            </a:r>
            <a:r>
              <a:rPr sz="1400" dirty="0">
                <a:latin typeface="Tahoma"/>
                <a:cs typeface="Tahoma"/>
              </a:rPr>
              <a:t>ии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у</a:t>
            </a:r>
            <a:r>
              <a:rPr sz="1400" spc="-10" dirty="0">
                <a:latin typeface="Tahoma"/>
                <a:cs typeface="Tahoma"/>
              </a:rPr>
              <a:t>ч</a:t>
            </a:r>
            <a:r>
              <a:rPr sz="1400" spc="-20" dirty="0">
                <a:latin typeface="Tahoma"/>
                <a:cs typeface="Tahoma"/>
              </a:rPr>
              <a:t>е</a:t>
            </a:r>
            <a:r>
              <a:rPr sz="1400" spc="-10" dirty="0">
                <a:latin typeface="Tahoma"/>
                <a:cs typeface="Tahoma"/>
              </a:rPr>
              <a:t>то</a:t>
            </a:r>
            <a:r>
              <a:rPr sz="1400" dirty="0">
                <a:latin typeface="Tahoma"/>
                <a:cs typeface="Tahoma"/>
              </a:rPr>
              <a:t>м пр</a:t>
            </a:r>
            <a:r>
              <a:rPr sz="1400" spc="-10" dirty="0">
                <a:latin typeface="Tahoma"/>
                <a:cs typeface="Tahoma"/>
              </a:rPr>
              <a:t>и</a:t>
            </a:r>
            <a:r>
              <a:rPr sz="1400" dirty="0">
                <a:latin typeface="Tahoma"/>
                <a:cs typeface="Tahoma"/>
              </a:rPr>
              <a:t>ор</a:t>
            </a:r>
            <a:r>
              <a:rPr sz="1400" spc="-10" dirty="0">
                <a:latin typeface="Tahoma"/>
                <a:cs typeface="Tahoma"/>
              </a:rPr>
              <a:t>ити</a:t>
            </a:r>
            <a:r>
              <a:rPr sz="1400" dirty="0">
                <a:latin typeface="Tahoma"/>
                <a:cs typeface="Tahoma"/>
              </a:rPr>
              <a:t>з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ции,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ос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бое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15" dirty="0">
                <a:latin typeface="Tahoma"/>
                <a:cs typeface="Tahoma"/>
              </a:rPr>
              <a:t>н</a:t>
            </a:r>
            <a:r>
              <a:rPr sz="1400" dirty="0">
                <a:latin typeface="Tahoma"/>
                <a:cs typeface="Tahoma"/>
              </a:rPr>
              <a:t>им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ние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</a:t>
            </a:r>
            <a:r>
              <a:rPr sz="1400" spc="-10" dirty="0">
                <a:latin typeface="Tahoma"/>
                <a:cs typeface="Tahoma"/>
              </a:rPr>
              <a:t>д</a:t>
            </a:r>
            <a:r>
              <a:rPr sz="1400" dirty="0">
                <a:latin typeface="Tahoma"/>
                <a:cs typeface="Tahoma"/>
              </a:rPr>
              <a:t>елив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л</a:t>
            </a:r>
            <a:r>
              <a:rPr sz="1400" spc="-10" dirty="0">
                <a:latin typeface="Tahoma"/>
                <a:cs typeface="Tahoma"/>
              </a:rPr>
              <a:t>и</a:t>
            </a:r>
            <a:r>
              <a:rPr sz="1400" spc="-15" dirty="0">
                <a:latin typeface="Tahoma"/>
                <a:cs typeface="Tahoma"/>
              </a:rPr>
              <a:t>ц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м </a:t>
            </a:r>
            <a:r>
              <a:rPr sz="1400" spc="-10" dirty="0">
                <a:latin typeface="Tahoma"/>
                <a:cs typeface="Tahoma"/>
              </a:rPr>
              <a:t>тр</a:t>
            </a:r>
            <a:r>
              <a:rPr sz="1400" spc="-20" dirty="0">
                <a:latin typeface="Tahoma"/>
                <a:cs typeface="Tahoma"/>
              </a:rPr>
              <a:t>уд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по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о</a:t>
            </a:r>
            <a:r>
              <a:rPr sz="1400" spc="-20" dirty="0">
                <a:latin typeface="Tahoma"/>
                <a:cs typeface="Tahoma"/>
              </a:rPr>
              <a:t>б</a:t>
            </a:r>
            <a:r>
              <a:rPr sz="1400" spc="-10" dirty="0">
                <a:latin typeface="Tahoma"/>
                <a:cs typeface="Tahoma"/>
              </a:rPr>
              <a:t>ног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-10" dirty="0">
                <a:latin typeface="Tahoma"/>
                <a:cs typeface="Tahoma"/>
              </a:rPr>
              <a:t>озр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250190" indent="-286385" algn="just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Обесп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ч</a:t>
            </a:r>
            <a:r>
              <a:rPr sz="1400" spc="-10" dirty="0">
                <a:latin typeface="Tahoma"/>
                <a:cs typeface="Tahoma"/>
              </a:rPr>
              <a:t>ит</a:t>
            </a:r>
            <a:r>
              <a:rPr sz="1400" dirty="0">
                <a:latin typeface="Tahoma"/>
                <a:cs typeface="Tahoma"/>
              </a:rPr>
              <a:t>ь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дос</a:t>
            </a:r>
            <a:r>
              <a:rPr sz="1400" spc="5" dirty="0">
                <a:latin typeface="Tahoma"/>
                <a:cs typeface="Tahoma"/>
              </a:rPr>
              <a:t>т</a:t>
            </a:r>
            <a:r>
              <a:rPr sz="1400" spc="-20" dirty="0">
                <a:latin typeface="Tahoma"/>
                <a:cs typeface="Tahoma"/>
              </a:rPr>
              <a:t>у</a:t>
            </a:r>
            <a:r>
              <a:rPr sz="1400" dirty="0">
                <a:latin typeface="Tahoma"/>
                <a:cs typeface="Tahoma"/>
              </a:rPr>
              <a:t>пн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ь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з</a:t>
            </a:r>
            <a:r>
              <a:rPr sz="1400" b="1" spc="-20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п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си</a:t>
            </a:r>
            <a:r>
              <a:rPr sz="1400" b="1" spc="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на</a:t>
            </a:r>
            <a:r>
              <a:rPr sz="1400" b="1" spc="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пр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15" dirty="0">
                <a:latin typeface="Tahoma"/>
                <a:cs typeface="Tahoma"/>
              </a:rPr>
              <a:t>ф</a:t>
            </a:r>
            <a:r>
              <a:rPr sz="1400" b="1" spc="-20" dirty="0">
                <a:latin typeface="Tahoma"/>
                <a:cs typeface="Tahoma"/>
              </a:rPr>
              <a:t>ил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к</a:t>
            </a:r>
            <a:r>
              <a:rPr sz="1400" b="1" spc="-15" dirty="0">
                <a:latin typeface="Tahoma"/>
                <a:cs typeface="Tahoma"/>
              </a:rPr>
              <a:t>т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spc="-15" dirty="0">
                <a:latin typeface="Tahoma"/>
                <a:cs typeface="Tahoma"/>
              </a:rPr>
              <a:t>ч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ск</a:t>
            </a:r>
            <a:r>
              <a:rPr sz="1400" b="1" spc="-2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е м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п</a:t>
            </a:r>
            <a:r>
              <a:rPr sz="1400" b="1" dirty="0">
                <a:latin typeface="Tahoma"/>
                <a:cs typeface="Tahoma"/>
              </a:rPr>
              <a:t>ри</a:t>
            </a:r>
            <a:r>
              <a:rPr sz="1400" b="1" spc="-20" dirty="0">
                <a:latin typeface="Tahoma"/>
                <a:cs typeface="Tahoma"/>
              </a:rPr>
              <a:t>я</a:t>
            </a:r>
            <a:r>
              <a:rPr sz="1400" b="1" dirty="0">
                <a:latin typeface="Tahoma"/>
                <a:cs typeface="Tahoma"/>
              </a:rPr>
              <a:t>тия</a:t>
            </a:r>
            <a:r>
              <a:rPr sz="1400" b="1" spc="9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д</a:t>
            </a:r>
            <a:r>
              <a:rPr sz="1400" b="1" spc="-15" dirty="0">
                <a:latin typeface="Tahoma"/>
                <a:cs typeface="Tahoma"/>
              </a:rPr>
              <a:t>л</a:t>
            </a:r>
            <a:r>
              <a:rPr sz="1400" b="1" dirty="0">
                <a:latin typeface="Tahoma"/>
                <a:cs typeface="Tahoma"/>
              </a:rPr>
              <a:t>я</a:t>
            </a:r>
            <a:r>
              <a:rPr sz="1400" b="1" spc="9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ра</a:t>
            </a:r>
            <a:r>
              <a:rPr sz="1400" b="1" spc="-10" dirty="0">
                <a:latin typeface="Tahoma"/>
                <a:cs typeface="Tahoma"/>
              </a:rPr>
              <a:t>ж</a:t>
            </a:r>
            <a:r>
              <a:rPr sz="1400" b="1" dirty="0">
                <a:latin typeface="Tahoma"/>
                <a:cs typeface="Tahoma"/>
              </a:rPr>
              <a:t>дан</a:t>
            </a:r>
            <a:r>
              <a:rPr sz="1400" b="1" spc="10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9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15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п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л</a:t>
            </a:r>
            <a:r>
              <a:rPr sz="1400" b="1" dirty="0">
                <a:latin typeface="Tahoma"/>
                <a:cs typeface="Tahoma"/>
              </a:rPr>
              <a:t>ь</a:t>
            </a:r>
            <a:r>
              <a:rPr sz="1400" b="1" spc="-10" dirty="0">
                <a:latin typeface="Tahoma"/>
                <a:cs typeface="Tahoma"/>
              </a:rPr>
              <a:t>з</a:t>
            </a:r>
            <a:r>
              <a:rPr sz="1400" b="1" dirty="0">
                <a:latin typeface="Tahoma"/>
                <a:cs typeface="Tahoma"/>
              </a:rPr>
              <a:t>ов</a:t>
            </a:r>
            <a:r>
              <a:rPr sz="1400" b="1" spc="-5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ни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м</a:t>
            </a:r>
            <a:r>
              <a:rPr sz="1400" b="1" spc="11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5" dirty="0">
                <a:latin typeface="Tahoma"/>
                <a:cs typeface="Tahoma"/>
              </a:rPr>
              <a:t>П</a:t>
            </a:r>
            <a:r>
              <a:rPr sz="1400" b="1" spc="-15" dirty="0">
                <a:latin typeface="Tahoma"/>
                <a:cs typeface="Tahoma"/>
              </a:rPr>
              <a:t>Г</a:t>
            </a:r>
            <a:r>
              <a:rPr sz="1400" b="1" spc="-20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,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то</a:t>
            </a:r>
            <a:r>
              <a:rPr sz="1400" dirty="0">
                <a:latin typeface="Tahoma"/>
                <a:cs typeface="Tahoma"/>
              </a:rPr>
              <a:t>м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числе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досту</a:t>
            </a:r>
            <a:r>
              <a:rPr sz="1400" b="1" spc="-15" dirty="0">
                <a:latin typeface="Tahoma"/>
                <a:cs typeface="Tahoma"/>
              </a:rPr>
              <a:t>п</a:t>
            </a:r>
            <a:r>
              <a:rPr sz="1400" b="1" dirty="0">
                <a:latin typeface="Tahoma"/>
                <a:cs typeface="Tahoma"/>
              </a:rPr>
              <a:t>но</a:t>
            </a:r>
            <a:r>
              <a:rPr sz="1400" b="1" spc="-10" dirty="0">
                <a:latin typeface="Tahoma"/>
                <a:cs typeface="Tahoma"/>
              </a:rPr>
              <a:t>с</a:t>
            </a:r>
            <a:r>
              <a:rPr sz="1400" b="1" dirty="0">
                <a:latin typeface="Tahoma"/>
                <a:cs typeface="Tahoma"/>
              </a:rPr>
              <a:t>ть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з</a:t>
            </a:r>
            <a:r>
              <a:rPr sz="1400" b="1" spc="-5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писи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рн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е</a:t>
            </a:r>
            <a:r>
              <a:rPr sz="1400" b="1" spc="3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м</a:t>
            </a:r>
            <a:r>
              <a:rPr sz="1400" b="1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выходные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дни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всех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м</a:t>
            </a:r>
            <a:r>
              <a:rPr sz="1400" b="1" dirty="0">
                <a:latin typeface="Tahoma"/>
                <a:cs typeface="Tahoma"/>
              </a:rPr>
              <a:t>еди</a:t>
            </a:r>
            <a:r>
              <a:rPr sz="1400" b="1" spc="5" dirty="0">
                <a:latin typeface="Tahoma"/>
                <a:cs typeface="Tahoma"/>
              </a:rPr>
              <a:t>ц</a:t>
            </a:r>
            <a:r>
              <a:rPr sz="1400" b="1" dirty="0">
                <a:latin typeface="Tahoma"/>
                <a:cs typeface="Tahoma"/>
              </a:rPr>
              <a:t>ин</a:t>
            </a:r>
            <a:r>
              <a:rPr sz="1400" b="1" spc="5" dirty="0">
                <a:latin typeface="Tahoma"/>
                <a:cs typeface="Tahoma"/>
              </a:rPr>
              <a:t>ск</a:t>
            </a:r>
            <a:r>
              <a:rPr sz="1400" b="1" dirty="0">
                <a:latin typeface="Tahoma"/>
                <a:cs typeface="Tahoma"/>
              </a:rPr>
              <a:t>их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spc="-20" dirty="0">
                <a:latin typeface="Tahoma"/>
                <a:cs typeface="Tahoma"/>
              </a:rPr>
              <a:t>г</a:t>
            </a:r>
            <a:r>
              <a:rPr sz="1400" b="1" spc="-15" dirty="0">
                <a:latin typeface="Tahoma"/>
                <a:cs typeface="Tahoma"/>
              </a:rPr>
              <a:t>ан</a:t>
            </a:r>
            <a:r>
              <a:rPr sz="1400" b="1" spc="-20" dirty="0">
                <a:latin typeface="Tahoma"/>
                <a:cs typeface="Tahoma"/>
              </a:rPr>
              <a:t>из</a:t>
            </a:r>
            <a:r>
              <a:rPr sz="1400" b="1" spc="-1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ц</a:t>
            </a:r>
            <a:r>
              <a:rPr sz="1400" b="1" spc="-20" dirty="0">
                <a:latin typeface="Tahoma"/>
                <a:cs typeface="Tahoma"/>
              </a:rPr>
              <a:t>ия</a:t>
            </a:r>
            <a:r>
              <a:rPr sz="1400" b="1" dirty="0">
                <a:latin typeface="Tahoma"/>
                <a:cs typeface="Tahoma"/>
              </a:rPr>
              <a:t>х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34890"/>
              </a:buClr>
              <a:buSzPct val="117857"/>
              <a:buFont typeface="Tahoma"/>
              <a:buChar char="●"/>
              <a:tabLst>
                <a:tab pos="299720" algn="l"/>
              </a:tabLst>
            </a:pP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бе</a:t>
            </a:r>
            <a:r>
              <a:rPr sz="1400" b="1" dirty="0">
                <a:latin typeface="Tahoma"/>
                <a:cs typeface="Tahoma"/>
              </a:rPr>
              <a:t>с</a:t>
            </a:r>
            <a:r>
              <a:rPr sz="1400" b="1" spc="5" dirty="0">
                <a:latin typeface="Tahoma"/>
                <a:cs typeface="Tahoma"/>
              </a:rPr>
              <a:t>п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ч</a:t>
            </a:r>
            <a:r>
              <a:rPr sz="1400" b="1" spc="-5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ть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у</a:t>
            </a:r>
            <a:r>
              <a:rPr sz="1400" b="1" dirty="0">
                <a:latin typeface="Tahoma"/>
                <a:cs typeface="Tahoma"/>
              </a:rPr>
              <a:t>сл</a:t>
            </a:r>
            <a:r>
              <a:rPr sz="1400" b="1" spc="-5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я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кач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ство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про</a:t>
            </a:r>
            <a:r>
              <a:rPr sz="1400" spc="-20" dirty="0">
                <a:latin typeface="Tahoma"/>
                <a:cs typeface="Tahoma"/>
              </a:rPr>
              <a:t>в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spc="-20" dirty="0">
                <a:latin typeface="Tahoma"/>
                <a:cs typeface="Tahoma"/>
              </a:rPr>
              <a:t>д</a:t>
            </a:r>
            <a:r>
              <a:rPr sz="1400" spc="-10" dirty="0">
                <a:latin typeface="Tahoma"/>
                <a:cs typeface="Tahoma"/>
              </a:rPr>
              <a:t>ени</a:t>
            </a:r>
            <a:r>
              <a:rPr sz="1400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диспанс</a:t>
            </a:r>
            <a:r>
              <a:rPr sz="1400" b="1" spc="-5" dirty="0">
                <a:latin typeface="Tahoma"/>
                <a:cs typeface="Tahoma"/>
              </a:rPr>
              <a:t>е</a:t>
            </a:r>
            <a:r>
              <a:rPr sz="1400" b="1" spc="-10" dirty="0">
                <a:latin typeface="Tahoma"/>
                <a:cs typeface="Tahoma"/>
              </a:rPr>
              <a:t>р</a:t>
            </a:r>
            <a:r>
              <a:rPr sz="1400" b="1" dirty="0">
                <a:latin typeface="Tahoma"/>
                <a:cs typeface="Tahoma"/>
              </a:rPr>
              <a:t>н</a:t>
            </a:r>
            <a:r>
              <a:rPr sz="1400" b="1" spc="-5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на</a:t>
            </a:r>
            <a:r>
              <a:rPr sz="1400" b="1" spc="-10" dirty="0">
                <a:latin typeface="Tahoma"/>
                <a:cs typeface="Tahoma"/>
              </a:rPr>
              <a:t>бл</a:t>
            </a:r>
            <a:r>
              <a:rPr sz="1400" b="1" dirty="0">
                <a:latin typeface="Tahoma"/>
                <a:cs typeface="Tahoma"/>
              </a:rPr>
              <a:t>юд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н</a:t>
            </a:r>
            <a:r>
              <a:rPr sz="1400" b="1" spc="-1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у</a:t>
            </a:r>
            <a:r>
              <a:rPr sz="1400" dirty="0">
                <a:latin typeface="Tahoma"/>
                <a:cs typeface="Tahoma"/>
              </a:rPr>
              <a:t>чет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dirty="0">
                <a:latin typeface="Tahoma"/>
                <a:cs typeface="Tahoma"/>
              </a:rPr>
              <a:t>м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п</a:t>
            </a:r>
            <a:r>
              <a:rPr sz="1400" spc="-10" dirty="0">
                <a:latin typeface="Tahoma"/>
                <a:cs typeface="Tahoma"/>
              </a:rPr>
              <a:t>р</a:t>
            </a:r>
            <a:r>
              <a:rPr sz="1400" spc="-15" dirty="0">
                <a:latin typeface="Tahoma"/>
                <a:cs typeface="Tahoma"/>
              </a:rPr>
              <a:t>и</a:t>
            </a:r>
            <a:r>
              <a:rPr sz="1400" spc="-10" dirty="0">
                <a:latin typeface="Tahoma"/>
                <a:cs typeface="Tahoma"/>
              </a:rPr>
              <a:t>ор</a:t>
            </a:r>
            <a:r>
              <a:rPr sz="1400" spc="-15" dirty="0">
                <a:latin typeface="Tahoma"/>
                <a:cs typeface="Tahoma"/>
              </a:rPr>
              <a:t>и</a:t>
            </a:r>
            <a:r>
              <a:rPr sz="1400" spc="-10" dirty="0">
                <a:latin typeface="Tahoma"/>
                <a:cs typeface="Tahoma"/>
              </a:rPr>
              <a:t>т</a:t>
            </a:r>
            <a:r>
              <a:rPr sz="1400" spc="-15" dirty="0">
                <a:latin typeface="Tahoma"/>
                <a:cs typeface="Tahoma"/>
              </a:rPr>
              <a:t>и</a:t>
            </a:r>
            <a:r>
              <a:rPr sz="1400" spc="-10" dirty="0">
                <a:latin typeface="Tahoma"/>
                <a:cs typeface="Tahoma"/>
              </a:rPr>
              <a:t>з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5" dirty="0">
                <a:latin typeface="Tahoma"/>
                <a:cs typeface="Tahoma"/>
              </a:rPr>
              <a:t>ци</a:t>
            </a:r>
            <a:r>
              <a:rPr sz="1400" dirty="0"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по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принципу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коморбидности,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том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</a:t>
            </a:r>
            <a:r>
              <a:rPr sz="1400" spc="5" dirty="0">
                <a:latin typeface="Tahoma"/>
                <a:cs typeface="Tahoma"/>
              </a:rPr>
              <a:t>ч</a:t>
            </a:r>
            <a:r>
              <a:rPr sz="1400" dirty="0">
                <a:latin typeface="Tahoma"/>
                <a:cs typeface="Tahoma"/>
              </a:rPr>
              <a:t>исле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на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ра</a:t>
            </a:r>
            <a:r>
              <a:rPr sz="1400" spc="-10" dirty="0">
                <a:latin typeface="Tahoma"/>
                <a:cs typeface="Tahoma"/>
              </a:rPr>
              <a:t>б</a:t>
            </a:r>
            <a:r>
              <a:rPr sz="1400" dirty="0">
                <a:latin typeface="Tahoma"/>
                <a:cs typeface="Tahoma"/>
              </a:rPr>
              <a:t>очем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ме</a:t>
            </a:r>
            <a:r>
              <a:rPr sz="1400" spc="-15" dirty="0">
                <a:latin typeface="Tahoma"/>
                <a:cs typeface="Tahoma"/>
              </a:rPr>
              <a:t>с</a:t>
            </a:r>
            <a:r>
              <a:rPr sz="1400" spc="-10" dirty="0">
                <a:latin typeface="Tahoma"/>
                <a:cs typeface="Tahoma"/>
              </a:rPr>
              <a:t>т</a:t>
            </a:r>
            <a:r>
              <a:rPr sz="1400" dirty="0"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299720" algn="l"/>
              </a:tabLst>
            </a:pPr>
            <a:r>
              <a:rPr sz="1400" dirty="0">
                <a:latin typeface="Tahoma"/>
                <a:cs typeface="Tahoma"/>
              </a:rPr>
              <a:t>Обеспечить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эффективное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функци</a:t>
            </a:r>
            <a:r>
              <a:rPr sz="1400" b="1" spc="-10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ниро</a:t>
            </a:r>
            <a:r>
              <a:rPr sz="1400" b="1" spc="-15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ание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м</a:t>
            </a:r>
            <a:r>
              <a:rPr sz="1400" b="1" spc="-15" dirty="0">
                <a:latin typeface="Tahoma"/>
                <a:cs typeface="Tahoma"/>
              </a:rPr>
              <a:t>о</a:t>
            </a:r>
            <a:r>
              <a:rPr sz="1400" b="1" spc="-20" dirty="0">
                <a:latin typeface="Tahoma"/>
                <a:cs typeface="Tahoma"/>
              </a:rPr>
              <a:t>биль</a:t>
            </a:r>
            <a:r>
              <a:rPr sz="1400" b="1" spc="-15" dirty="0">
                <a:latin typeface="Tahoma"/>
                <a:cs typeface="Tahoma"/>
              </a:rPr>
              <a:t>н</a:t>
            </a:r>
            <a:r>
              <a:rPr sz="1400" b="1" spc="-10" dirty="0">
                <a:latin typeface="Tahoma"/>
                <a:cs typeface="Tahoma"/>
              </a:rPr>
              <a:t>ы</a:t>
            </a:r>
            <a:r>
              <a:rPr sz="1400" b="1" dirty="0">
                <a:latin typeface="Tahoma"/>
                <a:cs typeface="Tahoma"/>
              </a:rPr>
              <a:t>х м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дицинских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б</a:t>
            </a:r>
            <a:r>
              <a:rPr sz="1400" b="1" dirty="0">
                <a:latin typeface="Tahoma"/>
                <a:cs typeface="Tahoma"/>
              </a:rPr>
              <a:t>ри</a:t>
            </a:r>
            <a:r>
              <a:rPr sz="1400" b="1" spc="-10" dirty="0">
                <a:latin typeface="Tahoma"/>
                <a:cs typeface="Tahoma"/>
              </a:rPr>
              <a:t>г</a:t>
            </a:r>
            <a:r>
              <a:rPr sz="1400" b="1" dirty="0">
                <a:latin typeface="Tahoma"/>
                <a:cs typeface="Tahoma"/>
              </a:rPr>
              <a:t>а</a:t>
            </a:r>
            <a:r>
              <a:rPr sz="1400" b="1" spc="5" dirty="0">
                <a:latin typeface="Tahoma"/>
                <a:cs typeface="Tahoma"/>
              </a:rPr>
              <a:t>д</a:t>
            </a:r>
            <a:r>
              <a:rPr sz="1400" dirty="0">
                <a:latin typeface="Tahoma"/>
                <a:cs typeface="Tahoma"/>
              </a:rPr>
              <a:t>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осна</a:t>
            </a:r>
            <a:r>
              <a:rPr sz="1400" spc="-10" dirty="0">
                <a:latin typeface="Tahoma"/>
                <a:cs typeface="Tahoma"/>
              </a:rPr>
              <a:t>щ</a:t>
            </a:r>
            <a:r>
              <a:rPr sz="1400" dirty="0">
                <a:latin typeface="Tahoma"/>
                <a:cs typeface="Tahoma"/>
              </a:rPr>
              <a:t>енных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ПМ</a:t>
            </a:r>
            <a:r>
              <a:rPr sz="1400" spc="-10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,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том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чи</a:t>
            </a:r>
            <a:r>
              <a:rPr sz="1400" spc="-15" dirty="0">
                <a:latin typeface="Tahoma"/>
                <a:cs typeface="Tahoma"/>
              </a:rPr>
              <a:t>сл</a:t>
            </a:r>
            <a:r>
              <a:rPr sz="1400" dirty="0"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при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проведении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профила</a:t>
            </a:r>
            <a:r>
              <a:rPr sz="1400" spc="-10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ти</a:t>
            </a:r>
            <a:r>
              <a:rPr sz="1400" spc="5" dirty="0">
                <a:latin typeface="Tahoma"/>
                <a:cs typeface="Tahoma"/>
              </a:rPr>
              <a:t>ч</a:t>
            </a:r>
            <a:r>
              <a:rPr sz="1400" spc="-10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ских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мероприяти</a:t>
            </a:r>
            <a:r>
              <a:rPr sz="1400" dirty="0"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50">
              <a:latin typeface="Times New Roman"/>
              <a:cs typeface="Times New Roman"/>
            </a:endParaRPr>
          </a:p>
          <a:p>
            <a:pPr marL="346075" lvl="1" indent="-286385">
              <a:lnSpc>
                <a:spcPct val="100000"/>
              </a:lnSpc>
              <a:buClr>
                <a:srgbClr val="034890"/>
              </a:buClr>
              <a:buSzPct val="117857"/>
              <a:buFont typeface="Arial"/>
              <a:buChar char="●"/>
              <a:tabLst>
                <a:tab pos="346710" algn="l"/>
              </a:tabLst>
            </a:pPr>
            <a:r>
              <a:rPr sz="1400" dirty="0">
                <a:latin typeface="Tahoma"/>
                <a:cs typeface="Tahoma"/>
              </a:rPr>
              <a:t>Бол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акти</a:t>
            </a:r>
            <a:r>
              <a:rPr sz="1400" b="1" spc="-10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н</a:t>
            </a:r>
            <a:r>
              <a:rPr sz="1400" b="1" spc="-5" dirty="0">
                <a:latin typeface="Tahoma"/>
                <a:cs typeface="Tahoma"/>
              </a:rPr>
              <a:t>о</a:t>
            </a:r>
            <a:r>
              <a:rPr sz="1400" b="1" dirty="0">
                <a:latin typeface="Tahoma"/>
                <a:cs typeface="Tahoma"/>
              </a:rPr>
              <a:t>е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и</a:t>
            </a:r>
            <a:r>
              <a:rPr sz="1400" b="1" dirty="0">
                <a:latin typeface="Tahoma"/>
                <a:cs typeface="Tahoma"/>
              </a:rPr>
              <a:t>спо</a:t>
            </a:r>
            <a:r>
              <a:rPr sz="1400" b="1" spc="-15" dirty="0">
                <a:latin typeface="Tahoma"/>
                <a:cs typeface="Tahoma"/>
              </a:rPr>
              <a:t>л</a:t>
            </a:r>
            <a:r>
              <a:rPr sz="1400" b="1" spc="-5" dirty="0">
                <a:latin typeface="Tahoma"/>
                <a:cs typeface="Tahoma"/>
              </a:rPr>
              <a:t>ь</a:t>
            </a:r>
            <a:r>
              <a:rPr sz="1400" b="1" spc="-10" dirty="0">
                <a:latin typeface="Tahoma"/>
                <a:cs typeface="Tahoma"/>
              </a:rPr>
              <a:t>з</a:t>
            </a:r>
            <a:r>
              <a:rPr sz="1400" b="1" dirty="0">
                <a:latin typeface="Tahoma"/>
                <a:cs typeface="Tahoma"/>
              </a:rPr>
              <a:t>о</a:t>
            </a:r>
            <a:r>
              <a:rPr sz="1400" b="1" spc="-10" dirty="0">
                <a:latin typeface="Tahoma"/>
                <a:cs typeface="Tahoma"/>
              </a:rPr>
              <a:t>в</a:t>
            </a:r>
            <a:r>
              <a:rPr sz="1400" b="1" dirty="0">
                <a:latin typeface="Tahoma"/>
                <a:cs typeface="Tahoma"/>
              </a:rPr>
              <a:t>ать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-10" dirty="0">
                <a:latin typeface="Tahoma"/>
                <a:cs typeface="Tahoma"/>
              </a:rPr>
              <a:t>оз</a:t>
            </a:r>
            <a:r>
              <a:rPr sz="1400" b="1" dirty="0">
                <a:latin typeface="Tahoma"/>
                <a:cs typeface="Tahoma"/>
              </a:rPr>
              <a:t>можност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dirty="0">
                <a:latin typeface="Tahoma"/>
                <a:cs typeface="Tahoma"/>
              </a:rPr>
              <a:t>й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Ф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П</a:t>
            </a:r>
            <a:endParaRPr sz="140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Ф</a:t>
            </a:r>
            <a:r>
              <a:rPr sz="1400" b="1" dirty="0">
                <a:latin typeface="Tahoma"/>
                <a:cs typeface="Tahoma"/>
              </a:rPr>
              <a:t>П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при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проведении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профила</a:t>
            </a:r>
            <a:r>
              <a:rPr sz="1400" spc="-10" dirty="0">
                <a:latin typeface="Tahoma"/>
                <a:cs typeface="Tahoma"/>
              </a:rPr>
              <a:t>к</a:t>
            </a:r>
            <a:r>
              <a:rPr sz="1400" dirty="0">
                <a:latin typeface="Tahoma"/>
                <a:cs typeface="Tahoma"/>
              </a:rPr>
              <a:t>ти</a:t>
            </a:r>
            <a:r>
              <a:rPr sz="1400" spc="-5" dirty="0">
                <a:latin typeface="Tahoma"/>
                <a:cs typeface="Tahoma"/>
              </a:rPr>
              <a:t>ч</a:t>
            </a:r>
            <a:r>
              <a:rPr sz="1400" dirty="0">
                <a:latin typeface="Tahoma"/>
                <a:cs typeface="Tahoma"/>
              </a:rPr>
              <a:t>еских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мероприяти</a:t>
            </a:r>
            <a:r>
              <a:rPr sz="1400" dirty="0"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4D42A237-6BBC-4AE0-AC73-0EC225BE7D74}"/>
              </a:ext>
            </a:extLst>
          </p:cNvPr>
          <p:cNvSpPr txBox="1">
            <a:spLocks/>
          </p:cNvSpPr>
          <p:nvPr/>
        </p:nvSpPr>
        <p:spPr>
          <a:xfrm>
            <a:off x="590551" y="-28573"/>
            <a:ext cx="11449050" cy="1076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4225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2114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8862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5610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2359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400" dirty="0"/>
              <a:t>ПЕРВ</a:t>
            </a:r>
            <a:r>
              <a:rPr lang="ru-RU" sz="2400" spc="-10" dirty="0"/>
              <a:t>О</a:t>
            </a:r>
            <a:r>
              <a:rPr lang="ru-RU" sz="2400" dirty="0"/>
              <a:t>О</a:t>
            </a:r>
            <a:r>
              <a:rPr lang="ru-RU" sz="2400" spc="-10" dirty="0"/>
              <a:t>Ч</a:t>
            </a:r>
            <a:r>
              <a:rPr lang="ru-RU" sz="2400" dirty="0"/>
              <a:t>ЕРЕДН</a:t>
            </a:r>
            <a:r>
              <a:rPr lang="ru-RU" sz="2400" spc="-10" dirty="0"/>
              <a:t>Ы</a:t>
            </a:r>
            <a:r>
              <a:rPr lang="ru-RU" sz="2400" dirty="0"/>
              <a:t>Е</a:t>
            </a:r>
            <a:r>
              <a:rPr lang="ru-RU" sz="2400" spc="20" dirty="0"/>
              <a:t> </a:t>
            </a:r>
            <a:r>
              <a:rPr lang="ru-RU" sz="2400" dirty="0"/>
              <a:t>МЕ</a:t>
            </a:r>
            <a:r>
              <a:rPr lang="ru-RU" sz="2400" spc="5" dirty="0"/>
              <a:t>Р</a:t>
            </a:r>
            <a:r>
              <a:rPr lang="ru-RU" sz="2400" dirty="0"/>
              <a:t>Ы </a:t>
            </a:r>
            <a:r>
              <a:rPr lang="ru-RU" sz="2400" spc="-10" dirty="0"/>
              <a:t>П</a:t>
            </a:r>
            <a:r>
              <a:rPr lang="ru-RU" sz="2400" dirty="0"/>
              <a:t>О П</a:t>
            </a:r>
            <a:r>
              <a:rPr lang="ru-RU" sz="2400" spc="-10" dirty="0"/>
              <a:t>О</a:t>
            </a:r>
            <a:r>
              <a:rPr lang="ru-RU" sz="2400" dirty="0"/>
              <a:t>В</a:t>
            </a:r>
            <a:r>
              <a:rPr lang="ru-RU" sz="2400" spc="-10" dirty="0"/>
              <a:t>Ы</a:t>
            </a:r>
            <a:r>
              <a:rPr lang="ru-RU" sz="2400" spc="5" dirty="0"/>
              <a:t>Ш</a:t>
            </a:r>
            <a:r>
              <a:rPr lang="ru-RU" sz="2400" dirty="0"/>
              <a:t>ЕН</a:t>
            </a:r>
            <a:r>
              <a:rPr lang="ru-RU" sz="2400" spc="-15" dirty="0"/>
              <a:t>И</a:t>
            </a:r>
            <a:r>
              <a:rPr lang="ru-RU" sz="2400" dirty="0"/>
              <a:t>Ю</a:t>
            </a:r>
            <a:r>
              <a:rPr lang="ru-RU" sz="2400" spc="10" dirty="0"/>
              <a:t> </a:t>
            </a:r>
            <a:r>
              <a:rPr lang="ru-RU" sz="2400" dirty="0"/>
              <a:t>ЭФ</a:t>
            </a:r>
            <a:r>
              <a:rPr lang="ru-RU" sz="2400" spc="-10" dirty="0"/>
              <a:t>Ф</a:t>
            </a:r>
            <a:r>
              <a:rPr lang="ru-RU" sz="2400" dirty="0"/>
              <a:t>Е</a:t>
            </a:r>
            <a:r>
              <a:rPr lang="ru-RU" sz="2400" spc="-10" dirty="0"/>
              <a:t>К</a:t>
            </a:r>
            <a:r>
              <a:rPr lang="ru-RU" sz="2400" dirty="0"/>
              <a:t>ТИ</a:t>
            </a:r>
            <a:r>
              <a:rPr lang="ru-RU" sz="2400" spc="-10" dirty="0"/>
              <a:t>В</a:t>
            </a:r>
            <a:r>
              <a:rPr lang="ru-RU" sz="2400" dirty="0"/>
              <a:t>Н</a:t>
            </a:r>
            <a:r>
              <a:rPr lang="ru-RU" sz="2400" spc="-10" dirty="0"/>
              <a:t>О</a:t>
            </a:r>
            <a:r>
              <a:rPr lang="ru-RU" sz="2400" dirty="0"/>
              <a:t>СТИ</a:t>
            </a:r>
            <a:r>
              <a:rPr lang="ru-RU" sz="2400" spc="5" dirty="0"/>
              <a:t> </a:t>
            </a:r>
            <a:r>
              <a:rPr lang="ru-RU" sz="2400" dirty="0"/>
              <a:t>ПРО</a:t>
            </a:r>
            <a:r>
              <a:rPr lang="ru-RU" sz="2400" spc="-10" dirty="0"/>
              <a:t>ФИ</a:t>
            </a:r>
            <a:r>
              <a:rPr lang="ru-RU" sz="2400" dirty="0"/>
              <a:t>ЛАКТИ</a:t>
            </a:r>
            <a:r>
              <a:rPr lang="ru-RU" sz="2400" spc="-10" dirty="0"/>
              <a:t>Ч</a:t>
            </a:r>
            <a:r>
              <a:rPr lang="ru-RU" sz="2400" dirty="0"/>
              <a:t>ЕС</a:t>
            </a:r>
            <a:r>
              <a:rPr lang="ru-RU" sz="2400" spc="-10" dirty="0"/>
              <a:t>КИ</a:t>
            </a:r>
            <a:r>
              <a:rPr lang="ru-RU" sz="2400" dirty="0"/>
              <a:t>Х МЕ</a:t>
            </a:r>
            <a:r>
              <a:rPr lang="ru-RU" sz="2400" spc="5" dirty="0"/>
              <a:t>Р</a:t>
            </a:r>
            <a:r>
              <a:rPr lang="ru-RU" sz="2400" dirty="0"/>
              <a:t>О</a:t>
            </a:r>
            <a:r>
              <a:rPr lang="ru-RU" sz="2400" spc="-10" dirty="0"/>
              <a:t>П</a:t>
            </a:r>
            <a:r>
              <a:rPr lang="ru-RU" sz="2400" dirty="0"/>
              <a:t>РИЯ</a:t>
            </a:r>
            <a:r>
              <a:rPr lang="ru-RU" sz="2400" spc="5" dirty="0"/>
              <a:t>Т</a:t>
            </a:r>
            <a:r>
              <a:rPr lang="ru-RU" sz="2400" spc="-10" dirty="0"/>
              <a:t>ИЙ</a:t>
            </a:r>
            <a:r>
              <a:rPr lang="ru-RU" sz="2400" dirty="0"/>
              <a:t>,</a:t>
            </a:r>
            <a:r>
              <a:rPr lang="ru-RU" sz="2400" spc="-20" dirty="0"/>
              <a:t> </a:t>
            </a:r>
            <a:r>
              <a:rPr lang="ru-RU" sz="2400" dirty="0"/>
              <a:t>В ТОМ</a:t>
            </a:r>
            <a:r>
              <a:rPr lang="ru-RU" sz="2400" spc="-10" dirty="0"/>
              <a:t> </a:t>
            </a:r>
            <a:r>
              <a:rPr lang="ru-RU" sz="2400" dirty="0"/>
              <a:t>Ч</a:t>
            </a:r>
            <a:r>
              <a:rPr lang="ru-RU" sz="2400" spc="-15" dirty="0"/>
              <a:t>И</a:t>
            </a:r>
            <a:r>
              <a:rPr lang="ru-RU" sz="2400" dirty="0"/>
              <a:t>СЛЕ</a:t>
            </a:r>
            <a:r>
              <a:rPr lang="ru-RU" sz="2400" spc="10" dirty="0"/>
              <a:t> </a:t>
            </a:r>
            <a:r>
              <a:rPr lang="ru-RU" sz="2400" dirty="0"/>
              <a:t>СРЕДИ</a:t>
            </a:r>
            <a:r>
              <a:rPr lang="ru-RU" sz="2400" spc="-30" dirty="0"/>
              <a:t> </a:t>
            </a:r>
            <a:r>
              <a:rPr lang="ru-RU" sz="2400" dirty="0"/>
              <a:t>Т</a:t>
            </a:r>
            <a:r>
              <a:rPr lang="ru-RU" sz="2400" spc="5" dirty="0"/>
              <a:t>Р</a:t>
            </a:r>
            <a:r>
              <a:rPr lang="ru-RU" sz="2400" dirty="0"/>
              <a:t>УДОС</a:t>
            </a:r>
            <a:r>
              <a:rPr lang="ru-RU" sz="2400" spc="-10" dirty="0"/>
              <a:t>П</a:t>
            </a:r>
            <a:r>
              <a:rPr lang="ru-RU" sz="2400" dirty="0"/>
              <a:t>ОС</a:t>
            </a:r>
            <a:r>
              <a:rPr lang="ru-RU" sz="2400" spc="-10" dirty="0"/>
              <a:t>О</a:t>
            </a:r>
            <a:r>
              <a:rPr lang="ru-RU" sz="2400" dirty="0"/>
              <a:t>Б</a:t>
            </a:r>
            <a:r>
              <a:rPr lang="ru-RU" sz="2400" spc="-10" dirty="0"/>
              <a:t>Н</a:t>
            </a:r>
            <a:r>
              <a:rPr lang="ru-RU" sz="2400" dirty="0"/>
              <a:t>ОГО</a:t>
            </a:r>
            <a:r>
              <a:rPr lang="ru-RU" sz="2400" spc="-10" dirty="0"/>
              <a:t> </a:t>
            </a:r>
            <a:r>
              <a:rPr lang="ru-RU" sz="2400" dirty="0"/>
              <a:t>НАС</a:t>
            </a:r>
            <a:r>
              <a:rPr lang="ru-RU" sz="2400" spc="-10" dirty="0"/>
              <a:t>Е</a:t>
            </a:r>
            <a:r>
              <a:rPr lang="ru-RU" sz="2400" dirty="0"/>
              <a:t>ЛЕН</a:t>
            </a:r>
            <a:r>
              <a:rPr lang="ru-RU" sz="2400" spc="-10" dirty="0"/>
              <a:t>И</a:t>
            </a:r>
            <a:r>
              <a:rPr lang="ru-RU" sz="2400" dirty="0"/>
              <a:t>Я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3AD6098-D7C4-413B-A48D-F61C7DEE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63FBF8-0967-42AC-95EC-F13D9B24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008062"/>
            <a:ext cx="10925174" cy="52038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1. Систематизировать работу по увеличению проведения ПМО, ДОГВН и ДН: активизировать работу МО с работодателями и обеспечить контроль проведения работодателями профилактических мероприятий (возможно, путем включения в критерии оценки эффективности руководителей предприятий доли сотрудников, прошедших профилактические мероприятия, в т.ч. на рабочем месте);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2. Необходимо организовать планирование профилактических мероприятий с декомпозицией плана до каждого участкового врача с ежедневным контролем выполнения числа приглашенных на ДН, доли отклика на приглашения, использование при приглашении разработанных скриптов, анализ числа приписного населения, не являвшегося 2 и более года на профилактические мероприятия и их первоочередное приглашение организацию приглашения приоритетных групп на ДОГВН и  ДН, мониторинг числа случаев ДН, выполнение плана, с последующей оценкой эффективности ДН в соответствие с приказом 168н, мониторинг лекарственного обеспечения.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3. Оказание первичной, специализированной и ВМП в соответствии с клиническим рекомендациями. Разработка алгоритмов и протоколов диагностики и лечения на всех этапах оказания медицинской помощи. Внедрение системы менеджмента качества и безопасности медицинской деятельности. Проведение ТМК, своевременное направление на оказание специализированной и ВМП, реабилитацию.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4. Выполнение целевых показателей ПГГ: проведение качественной диспансеризации с выявлением пациентов с </a:t>
            </a:r>
            <a:r>
              <a:rPr lang="ru-RU" sz="1400" b="1" dirty="0" err="1"/>
              <a:t>симптомными</a:t>
            </a:r>
            <a:r>
              <a:rPr lang="ru-RU" sz="1400" b="1" dirty="0"/>
              <a:t> и бессимптомными каротидными стенозами с последующим проведением УЗИ БЦА и КТ ангиографии с последующим проведением оперативного лечения.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5. Жители республики: Информирование. Мотивация населения и работодателей: конкурс для </a:t>
            </a:r>
            <a:r>
              <a:rPr lang="ru-RU" sz="1400" b="1" dirty="0" err="1"/>
              <a:t>работодатяля</a:t>
            </a:r>
            <a:r>
              <a:rPr lang="ru-RU" sz="1400" b="1" dirty="0"/>
              <a:t> «Лидер профилактики». Обучение. Контроль. Привлечение НМИЦ ТПМ – Мероприятие «Профилактический щит»,  «Женщина модель здоровья»,  Конкурс для работодателей «Лидер профилактики», «Школы здоровья»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/>
              <a:t>6. Выездные формы работы: организационно методические мероприятия ГВС, «работа по обмену»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4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077210-34E4-4AA0-9CC5-8A530576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0128-B51F-4B11-A134-CD97DE22DC2F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5632584-BC67-4940-8776-94843861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28">
            <a:extLst>
              <a:ext uri="{FF2B5EF4-FFF2-40B4-BE49-F238E27FC236}">
                <a16:creationId xmlns:a16="http://schemas.microsoft.com/office/drawing/2014/main" xmlns="" id="{0522EAED-8FA8-4C24-AF34-51379A53FCAA}"/>
              </a:ext>
            </a:extLst>
          </p:cNvPr>
          <p:cNvSpPr/>
          <p:nvPr/>
        </p:nvSpPr>
        <p:spPr>
          <a:xfrm>
            <a:off x="657226" y="-18435"/>
            <a:ext cx="11348264" cy="8820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008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576388"/>
            <a:ext cx="401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112713" y="771525"/>
            <a:ext cx="62245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4" rIns="91350" bIns="45674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 eaLnBrk="1" hangingPunct="1">
              <a:lnSpc>
                <a:spcPts val="2200"/>
              </a:lnSpc>
            </a:pPr>
            <a:r>
              <a: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Cambria" panose="02040503050406030204" pitchFamily="18" charset="0"/>
              </a:rPr>
              <a:t>Территория: 120,4 тыс. км</a:t>
            </a:r>
            <a:r>
              <a:rPr lang="ru-RU" altLang="ru-RU" sz="2000" b="1" baseline="300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Cambria" panose="02040503050406030204" pitchFamily="18" charset="0"/>
              </a:rPr>
              <a:t>2  </a:t>
            </a:r>
          </a:p>
          <a:p>
            <a:pPr algn="just" eaLnBrk="1" hangingPunct="1">
              <a:lnSpc>
                <a:spcPts val="2200"/>
              </a:lnSpc>
            </a:pPr>
            <a:r>
              <a: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Cambria" panose="02040503050406030204" pitchFamily="18" charset="0"/>
              </a:rPr>
              <a:t>Население: 1 272,1 тыс. человек</a:t>
            </a:r>
            <a:endParaRPr lang="ru-RU" altLang="ru-RU" sz="5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297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041400" y="175342"/>
            <a:ext cx="10902640" cy="8556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Динамика численности населения РМ 2003-2024 </a:t>
            </a:r>
            <a:r>
              <a:rPr lang="ru-RU" sz="2800" dirty="0" err="1">
                <a:solidFill>
                  <a:schemeClr val="bg1"/>
                </a:solidFill>
              </a:rPr>
              <a:t>гг</a:t>
            </a:r>
            <a:endParaRPr lang="ru-RU" alt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7A57AEF-4E95-48D5-A86F-B7CB5A2F8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54359"/>
              </p:ext>
            </p:extLst>
          </p:nvPr>
        </p:nvGraphicFramePr>
        <p:xfrm>
          <a:off x="485046" y="1099344"/>
          <a:ext cx="5852254" cy="525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0D0F36-E03D-4794-88FF-25BE24466F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72" l="297" r="100000">
                        <a14:foregroundMark x1="24059" y1="16262" x2="21782" y2="25107"/>
                        <a14:foregroundMark x1="27327" y1="13837" x2="31980" y2="17546"/>
                        <a14:foregroundMark x1="25248" y1="65763" x2="27228" y2="65763"/>
                        <a14:foregroundMark x1="53564" y1="34379" x2="54356" y2="38231"/>
                        <a14:foregroundMark x1="62772" y1="29244" x2="65050" y2="23538"/>
                        <a14:foregroundMark x1="92277" y1="28816" x2="94653" y2="30243"/>
                        <a14:backgroundMark x1="36931" y1="1854" x2="55446" y2="30385"/>
                        <a14:backgroundMark x1="82970" y1="5278" x2="86832" y2="1854"/>
                        <a14:backgroundMark x1="87624" y1="9843" x2="86931" y2="9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700329"/>
            <a:ext cx="5756940" cy="4135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58C1DD-7FC6-43A1-BD71-DE75940AE330}"/>
              </a:ext>
            </a:extLst>
          </p:cNvPr>
          <p:cNvSpPr txBox="1"/>
          <p:nvPr/>
        </p:nvSpPr>
        <p:spPr>
          <a:xfrm>
            <a:off x="5826465" y="5536847"/>
            <a:ext cx="6546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Снижение численности населения РМ на 0,8%</a:t>
            </a:r>
          </a:p>
          <a:p>
            <a:pPr algn="ctr"/>
            <a:r>
              <a:rPr lang="ru-RU" b="1" i="1" dirty="0"/>
              <a:t> 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656705" y="1604521"/>
            <a:ext cx="3690851" cy="1038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28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87,0%</a:t>
            </a:r>
          </a:p>
          <a:p>
            <a:pPr marL="1428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Показатель по РФ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/>
          </p:nvPr>
        </p:nvSpPr>
        <p:spPr>
          <a:xfrm>
            <a:off x="672807" y="2936147"/>
            <a:ext cx="4494811" cy="108012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91,94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Показатель по ПФО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0766" y="248433"/>
            <a:ext cx="10972441" cy="1144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Выполнение плана проведения ПМО и ДОГВН 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за 11 мес.2024 г.</a:t>
            </a:r>
          </a:p>
        </p:txBody>
      </p:sp>
      <p:sp>
        <p:nvSpPr>
          <p:cNvPr id="11" name="Текст 8"/>
          <p:cNvSpPr txBox="1">
            <a:spLocks/>
          </p:cNvSpPr>
          <p:nvPr/>
        </p:nvSpPr>
        <p:spPr bwMode="auto">
          <a:xfrm>
            <a:off x="600766" y="4275283"/>
            <a:ext cx="5469833" cy="2023917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14287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endParaRPr lang="ru-RU" sz="2400" dirty="0">
              <a:latin typeface="+mn-lt"/>
              <a:ea typeface="+mn-ea"/>
              <a:cs typeface="+mn-cs"/>
            </a:endParaRPr>
          </a:p>
          <a:p>
            <a:pPr marL="14287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94,8 за 12 мес.2024 г.</a:t>
            </a:r>
          </a:p>
          <a:p>
            <a:pPr marL="14287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Республика Мордовия достигла показателя по стране и ПФО</a:t>
            </a:r>
          </a:p>
          <a:p>
            <a:pPr marL="14287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</a:pPr>
            <a:endParaRPr lang="ru-RU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4675" indent="-431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ru-RU" sz="24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02015586"/>
              </p:ext>
            </p:extLst>
          </p:nvPr>
        </p:nvGraphicFramePr>
        <p:xfrm>
          <a:off x="6292733" y="1779588"/>
          <a:ext cx="5552903" cy="461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84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Основные результаты проведения ПМО и ДОГВН за 2024 г.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0715349"/>
              </p:ext>
            </p:extLst>
          </p:nvPr>
        </p:nvGraphicFramePr>
        <p:xfrm>
          <a:off x="748146" y="1612670"/>
          <a:ext cx="4852554" cy="45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8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788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Количество 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Подлежащие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</a:rPr>
                        <a:t> ПМО и ДОВН, чел.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288 087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66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Подлежащие ПМО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</a:rPr>
                        <a:t> и ДОВН 18-64 лет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201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</a:rPr>
                        <a:t> 364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12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Репродуктивная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</a:rPr>
                        <a:t> диспансеризация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69 160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1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Доля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граждан возраста 40-64 года прошедших ПМО и ДОГВН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3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 41,1%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51,0%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8485922"/>
              </p:ext>
            </p:extLst>
          </p:nvPr>
        </p:nvGraphicFramePr>
        <p:xfrm>
          <a:off x="6425739" y="1612207"/>
          <a:ext cx="5181600" cy="45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2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Динамика первичного выявления БСК и ЗНО в РМ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за период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2019-2024 гг.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DejaVu Sans" panose="020B0603030804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063445"/>
              </p:ext>
            </p:extLst>
          </p:nvPr>
        </p:nvGraphicFramePr>
        <p:xfrm>
          <a:off x="477346" y="4576157"/>
          <a:ext cx="5399751" cy="181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81701"/>
              </p:ext>
            </p:extLst>
          </p:nvPr>
        </p:nvGraphicFramePr>
        <p:xfrm>
          <a:off x="6580493" y="2139728"/>
          <a:ext cx="5399751" cy="181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55622" y="1704772"/>
            <a:ext cx="334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Болезни системы кровообращения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9905" y="4035107"/>
            <a:ext cx="3410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Злокачественные новообразования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21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0079221"/>
              </p:ext>
            </p:extLst>
          </p:nvPr>
        </p:nvGraphicFramePr>
        <p:xfrm>
          <a:off x="730175" y="2012549"/>
          <a:ext cx="5399751" cy="181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733346"/>
              </p:ext>
            </p:extLst>
          </p:nvPr>
        </p:nvGraphicFramePr>
        <p:xfrm>
          <a:off x="6544565" y="4626479"/>
          <a:ext cx="5399751" cy="181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Выгнутая вниз стрелка 1"/>
          <p:cNvSpPr/>
          <p:nvPr/>
        </p:nvSpPr>
        <p:spPr>
          <a:xfrm>
            <a:off x="1585519" y="3707934"/>
            <a:ext cx="4211274" cy="327173"/>
          </a:xfrm>
          <a:prstGeom prst="curvedUpArrow">
            <a:avLst>
              <a:gd name="adj1" fmla="val 25000"/>
              <a:gd name="adj2" fmla="val 7843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925" y="3774888"/>
            <a:ext cx="101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в 18,7 раза</a:t>
            </a: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7526323" y="3860334"/>
            <a:ext cx="4125985" cy="327173"/>
          </a:xfrm>
          <a:prstGeom prst="curvedUpArrow">
            <a:avLst>
              <a:gd name="adj1" fmla="val 25000"/>
              <a:gd name="adj2" fmla="val 7843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2785" y="3927288"/>
            <a:ext cx="101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в 14,2 раза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036815" y="3774888"/>
            <a:ext cx="0" cy="24903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9088073" y="3924571"/>
            <a:ext cx="0" cy="24903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Выгнутая вверх стрелка 7"/>
          <p:cNvSpPr/>
          <p:nvPr/>
        </p:nvSpPr>
        <p:spPr>
          <a:xfrm rot="19876557">
            <a:off x="3929782" y="2331864"/>
            <a:ext cx="780957" cy="238340"/>
          </a:xfrm>
          <a:prstGeom prst="curvedDownArrow">
            <a:avLst>
              <a:gd name="adj1" fmla="val 25000"/>
              <a:gd name="adj2" fmla="val 50000"/>
              <a:gd name="adj3" fmla="val 46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9876557">
            <a:off x="9727865" y="2806992"/>
            <a:ext cx="859791" cy="231225"/>
          </a:xfrm>
          <a:prstGeom prst="curvedDownArrow">
            <a:avLst>
              <a:gd name="adj1" fmla="val 25000"/>
              <a:gd name="adj2" fmla="val 50000"/>
              <a:gd name="adj3" fmla="val 46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5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5318" y="328380"/>
            <a:ext cx="12953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7E7E7E"/>
                </a:solidFill>
                <a:latin typeface="Tahoma"/>
                <a:cs typeface="Tahoma"/>
              </a:rPr>
              <a:t>6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0311" y="138687"/>
            <a:ext cx="58419" cy="535305"/>
          </a:xfrm>
          <a:custGeom>
            <a:avLst/>
            <a:gdLst/>
            <a:ahLst/>
            <a:cxnLst/>
            <a:rect l="l" t="t" r="r" b="b"/>
            <a:pathLst>
              <a:path w="58420" h="535305">
                <a:moveTo>
                  <a:pt x="57912" y="534920"/>
                </a:moveTo>
                <a:lnTo>
                  <a:pt x="16581" y="520495"/>
                </a:lnTo>
                <a:lnTo>
                  <a:pt x="0" y="46605"/>
                </a:lnTo>
                <a:lnTo>
                  <a:pt x="2115" y="33678"/>
                </a:lnTo>
                <a:lnTo>
                  <a:pt x="8082" y="22075"/>
                </a:lnTo>
                <a:lnTo>
                  <a:pt x="17330" y="12275"/>
                </a:lnTo>
                <a:lnTo>
                  <a:pt x="29289" y="4757"/>
                </a:lnTo>
                <a:lnTo>
                  <a:pt x="43388" y="0"/>
                </a:lnTo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47588"/>
            <a:ext cx="12192000" cy="1010919"/>
          </a:xfrm>
          <a:custGeom>
            <a:avLst/>
            <a:gdLst/>
            <a:ahLst/>
            <a:cxnLst/>
            <a:rect l="l" t="t" r="r" b="b"/>
            <a:pathLst>
              <a:path w="12192000" h="1010920">
                <a:moveTo>
                  <a:pt x="12192000" y="0"/>
                </a:moveTo>
                <a:lnTo>
                  <a:pt x="93493" y="0"/>
                </a:lnTo>
                <a:lnTo>
                  <a:pt x="78913" y="1130"/>
                </a:lnTo>
                <a:lnTo>
                  <a:pt x="40127" y="16717"/>
                </a:lnTo>
                <a:lnTo>
                  <a:pt x="12352" y="47017"/>
                </a:lnTo>
                <a:lnTo>
                  <a:pt x="193" y="87426"/>
                </a:lnTo>
                <a:lnTo>
                  <a:pt x="0" y="1006722"/>
                </a:lnTo>
                <a:lnTo>
                  <a:pt x="0" y="1010412"/>
                </a:lnTo>
                <a:lnTo>
                  <a:pt x="12192000" y="1010412"/>
                </a:lnTo>
                <a:lnTo>
                  <a:pt x="12192000" y="0"/>
                </a:lnTo>
              </a:path>
            </a:pathLst>
          </a:custGeom>
          <a:solidFill>
            <a:srgbClr val="E8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0429" y="1423332"/>
            <a:ext cx="4345305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-35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ж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про</a:t>
            </a:r>
            <a:r>
              <a:rPr sz="1200" spc="-30" dirty="0">
                <a:latin typeface="Tahoma"/>
                <a:cs typeface="Tahoma"/>
              </a:rPr>
              <a:t>х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профи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ч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мед</a:t>
            </a:r>
            <a:r>
              <a:rPr sz="1200" spc="-40" dirty="0">
                <a:latin typeface="Tahoma"/>
                <a:cs typeface="Tahoma"/>
              </a:rPr>
              <a:t>ицин</a:t>
            </a:r>
            <a:r>
              <a:rPr sz="1200" spc="-3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ос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 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45" dirty="0">
                <a:latin typeface="Tahoma"/>
                <a:cs typeface="Tahoma"/>
              </a:rPr>
              <a:t>пан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25" dirty="0">
                <a:latin typeface="Tahoma"/>
                <a:cs typeface="Tahoma"/>
              </a:rPr>
              <a:t>е</a:t>
            </a:r>
            <a:r>
              <a:rPr sz="1200" spc="-45" dirty="0">
                <a:latin typeface="Tahoma"/>
                <a:cs typeface="Tahoma"/>
              </a:rPr>
              <a:t>р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за</a:t>
            </a:r>
            <a:r>
              <a:rPr sz="1200" spc="-30" dirty="0">
                <a:latin typeface="Tahoma"/>
                <a:cs typeface="Tahoma"/>
              </a:rPr>
              <a:t>ц</a:t>
            </a:r>
            <a:r>
              <a:rPr sz="1200" spc="-4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ю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п</a:t>
            </a:r>
            <a:r>
              <a:rPr sz="1200" b="1" spc="-40" dirty="0">
                <a:latin typeface="Tahoma"/>
                <a:cs typeface="Tahoma"/>
              </a:rPr>
              <a:t>ри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рит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40" dirty="0">
                <a:latin typeface="Tahoma"/>
                <a:cs typeface="Tahoma"/>
              </a:rPr>
              <a:t>тн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м</a:t>
            </a:r>
            <a:r>
              <a:rPr sz="1200" spc="-35" dirty="0">
                <a:latin typeface="Tahoma"/>
                <a:cs typeface="Tahoma"/>
              </a:rPr>
              <a:t>ед</a:t>
            </a:r>
            <a:r>
              <a:rPr sz="1200" spc="-45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ц</a:t>
            </a:r>
            <a:r>
              <a:rPr sz="1200" spc="-45" dirty="0">
                <a:latin typeface="Tahoma"/>
                <a:cs typeface="Tahoma"/>
              </a:rPr>
              <a:t>ин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ор</a:t>
            </a:r>
            <a:r>
              <a:rPr sz="1200" spc="-35" dirty="0">
                <a:latin typeface="Tahoma"/>
                <a:cs typeface="Tahoma"/>
              </a:rPr>
              <a:t>г</a:t>
            </a:r>
            <a:r>
              <a:rPr sz="1200" spc="-45" dirty="0">
                <a:latin typeface="Tahoma"/>
                <a:cs typeface="Tahoma"/>
              </a:rPr>
              <a:t>ани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ции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 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оро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по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ч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П</a:t>
            </a:r>
            <a:r>
              <a:rPr sz="1200" spc="-40" dirty="0">
                <a:latin typeface="Tahoma"/>
                <a:cs typeface="Tahoma"/>
              </a:rPr>
              <a:t>МС</a:t>
            </a:r>
            <a:r>
              <a:rPr sz="1200" spc="-30" dirty="0">
                <a:latin typeface="Tahoma"/>
                <a:cs typeface="Tahoma"/>
              </a:rPr>
              <a:t>П</a:t>
            </a:r>
            <a:r>
              <a:rPr sz="120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99695">
              <a:lnSpc>
                <a:spcPct val="100000"/>
              </a:lnSpc>
            </a:pPr>
            <a:r>
              <a:rPr sz="1200" b="1" spc="-35" dirty="0">
                <a:latin typeface="Tahoma"/>
                <a:cs typeface="Tahoma"/>
              </a:rPr>
              <a:t>Допус</a:t>
            </a:r>
            <a:r>
              <a:rPr sz="1200" b="1" spc="-40" dirty="0">
                <a:latin typeface="Tahoma"/>
                <a:cs typeface="Tahoma"/>
              </a:rPr>
              <a:t>к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dirty="0">
                <a:latin typeface="Tahoma"/>
                <a:cs typeface="Tahoma"/>
              </a:rPr>
              <a:t>я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про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еде</a:t>
            </a:r>
            <a:r>
              <a:rPr sz="1200" spc="-30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е 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40" dirty="0">
                <a:latin typeface="Tahoma"/>
                <a:cs typeface="Tahoma"/>
              </a:rPr>
              <a:t>ы</a:t>
            </a:r>
            <a:r>
              <a:rPr sz="1200" spc="-35" dirty="0">
                <a:latin typeface="Tahoma"/>
                <a:cs typeface="Tahoma"/>
              </a:rPr>
              <a:t>шеук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2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ны</a:t>
            </a:r>
            <a:r>
              <a:rPr sz="1200" dirty="0">
                <a:latin typeface="Tahoma"/>
                <a:cs typeface="Tahoma"/>
              </a:rPr>
              <a:t>х </a:t>
            </a:r>
            <a:r>
              <a:rPr sz="1200" spc="-35" dirty="0">
                <a:latin typeface="Tahoma"/>
                <a:cs typeface="Tahoma"/>
              </a:rPr>
              <a:t>ме</a:t>
            </a:r>
            <a:r>
              <a:rPr sz="1200" spc="-40" dirty="0">
                <a:latin typeface="Tahoma"/>
                <a:cs typeface="Tahoma"/>
              </a:rPr>
              <a:t>ропри</a:t>
            </a:r>
            <a:r>
              <a:rPr sz="1200" spc="-35" dirty="0">
                <a:latin typeface="Tahoma"/>
                <a:cs typeface="Tahoma"/>
              </a:rPr>
              <a:t>я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но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нс</a:t>
            </a:r>
            <a:r>
              <a:rPr sz="1200" b="1" spc="-40" dirty="0">
                <a:latin typeface="Tahoma"/>
                <a:cs typeface="Tahoma"/>
              </a:rPr>
              <a:t>к</a:t>
            </a:r>
            <a:r>
              <a:rPr sz="1200" b="1" spc="-25" dirty="0">
                <a:latin typeface="Tahoma"/>
                <a:cs typeface="Tahoma"/>
              </a:rPr>
              <a:t>о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орган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35" dirty="0">
                <a:latin typeface="Tahoma"/>
                <a:cs typeface="Tahoma"/>
              </a:rPr>
              <a:t>ац</a:t>
            </a:r>
            <a:r>
              <a:rPr sz="1200" b="1" spc="-40" dirty="0">
                <a:latin typeface="Tahoma"/>
                <a:cs typeface="Tahoma"/>
              </a:rPr>
              <a:t>ии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ч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ющ</a:t>
            </a:r>
            <a:r>
              <a:rPr sz="1200" spc="-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ни</a:t>
            </a:r>
            <a:r>
              <a:rPr sz="1200" dirty="0">
                <a:latin typeface="Tahoma"/>
                <a:cs typeface="Tahoma"/>
              </a:rPr>
              <a:t>и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ж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Российс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Феде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ц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latin typeface="Tahoma"/>
                <a:cs typeface="Tahoma"/>
              </a:rPr>
              <a:t>мед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по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0" dirty="0">
                <a:latin typeface="Tahoma"/>
                <a:cs typeface="Tahoma"/>
              </a:rPr>
              <a:t>ощ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соо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ет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ви</a:t>
            </a:r>
            <a:r>
              <a:rPr sz="1200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с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про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мм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ос</a:t>
            </a:r>
            <a:r>
              <a:rPr sz="1200" spc="-35" dirty="0">
                <a:latin typeface="Tahoma"/>
                <a:cs typeface="Tahoma"/>
              </a:rPr>
              <a:t>уд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рс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нны</a:t>
            </a:r>
            <a:r>
              <a:rPr sz="1200" dirty="0">
                <a:latin typeface="Tahoma"/>
                <a:cs typeface="Tahoma"/>
              </a:rPr>
              <a:t>х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ий</a:t>
            </a:r>
            <a:r>
              <a:rPr sz="1200" dirty="0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dirty="0">
                <a:latin typeface="Tahoma"/>
                <a:cs typeface="Tahoma"/>
              </a:rPr>
              <a:t>м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ч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dirty="0">
                <a:latin typeface="Tahoma"/>
                <a:cs typeface="Tahoma"/>
              </a:rPr>
              <a:t>е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в</a:t>
            </a:r>
            <a:r>
              <a:rPr sz="1200" b="1" spc="-30" dirty="0">
                <a:latin typeface="Tahoma"/>
                <a:cs typeface="Tahoma"/>
              </a:rPr>
              <a:t>ы</a:t>
            </a:r>
            <a:r>
              <a:rPr sz="1200" b="1" spc="-45" dirty="0">
                <a:latin typeface="Tahoma"/>
                <a:cs typeface="Tahoma"/>
              </a:rPr>
              <a:t>ез</a:t>
            </a:r>
            <a:r>
              <a:rPr sz="1200" b="1" spc="-35" dirty="0">
                <a:latin typeface="Tahoma"/>
                <a:cs typeface="Tahoma"/>
              </a:rPr>
              <a:t>дно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форм</a:t>
            </a:r>
            <a:r>
              <a:rPr sz="1200" b="1" dirty="0">
                <a:latin typeface="Tahoma"/>
                <a:cs typeface="Tahoma"/>
              </a:rPr>
              <a:t>е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п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у</a:t>
            </a:r>
            <a:r>
              <a:rPr sz="1200" b="1" spc="-35" dirty="0">
                <a:latin typeface="Tahoma"/>
                <a:cs typeface="Tahoma"/>
              </a:rPr>
              <a:t> рабо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ы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35" dirty="0">
                <a:latin typeface="Tahoma"/>
                <a:cs typeface="Tahoma"/>
              </a:rPr>
              <a:t>уч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бы</a:t>
            </a:r>
            <a:r>
              <a:rPr sz="1200" b="1" dirty="0">
                <a:latin typeface="Tahoma"/>
                <a:cs typeface="Tahoma"/>
              </a:rPr>
              <a:t>,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45" dirty="0">
                <a:latin typeface="Tahoma"/>
                <a:cs typeface="Tahoma"/>
              </a:rPr>
              <a:t>оо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ет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ви</a:t>
            </a:r>
            <a:r>
              <a:rPr sz="1200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с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со</a:t>
            </a:r>
            <a:r>
              <a:rPr sz="1200" spc="-30" dirty="0">
                <a:latin typeface="Tahoma"/>
                <a:cs typeface="Tahoma"/>
              </a:rPr>
              <a:t>гл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со</a:t>
            </a:r>
            <a:r>
              <a:rPr sz="1200" spc="-45" dirty="0">
                <a:latin typeface="Tahoma"/>
                <a:cs typeface="Tahoma"/>
              </a:rPr>
              <a:t>ва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ны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фи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м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0429" y="3618527"/>
            <a:ext cx="434213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Орг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ы го</a:t>
            </a:r>
            <a:r>
              <a:rPr sz="1200" spc="-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уд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тве</a:t>
            </a:r>
            <a:r>
              <a:rPr sz="1200" spc="-5" dirty="0">
                <a:latin typeface="Tahoma"/>
                <a:cs typeface="Tahoma"/>
              </a:rPr>
              <a:t>нн</a:t>
            </a:r>
            <a:r>
              <a:rPr sz="1200" dirty="0">
                <a:latin typeface="Tahoma"/>
                <a:cs typeface="Tahoma"/>
              </a:rPr>
              <a:t>ой </a:t>
            </a:r>
            <a:r>
              <a:rPr sz="1200" spc="-5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л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сти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субъ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ктов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сс</a:t>
            </a:r>
            <a:r>
              <a:rPr sz="1200" spc="-1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й</a:t>
            </a:r>
            <a:r>
              <a:rPr sz="1200" dirty="0">
                <a:latin typeface="Tahoma"/>
                <a:cs typeface="Tahoma"/>
              </a:rPr>
              <a:t>ской Фед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ц</a:t>
            </a:r>
            <a:r>
              <a:rPr sz="1200" spc="-1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5" dirty="0">
                <a:latin typeface="Tahoma"/>
                <a:cs typeface="Tahoma"/>
              </a:rPr>
              <a:t> с</a:t>
            </a:r>
            <a:r>
              <a:rPr sz="1200" dirty="0">
                <a:latin typeface="Tahoma"/>
                <a:cs typeface="Tahoma"/>
              </a:rPr>
              <a:t>фере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охр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ы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здо</a:t>
            </a:r>
            <a:r>
              <a:rPr sz="1200" spc="-1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в</a:t>
            </a:r>
            <a:r>
              <a:rPr sz="1200" dirty="0">
                <a:latin typeface="Tahoma"/>
                <a:cs typeface="Tahoma"/>
              </a:rPr>
              <a:t>ья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обесп</a:t>
            </a:r>
            <a:r>
              <a:rPr sz="1200" b="1" spc="-5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чивают обм</a:t>
            </a:r>
            <a:r>
              <a:rPr sz="1200" b="1" spc="-5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н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информаци</a:t>
            </a:r>
            <a:r>
              <a:rPr sz="1200" b="1" spc="-10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между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иными медицинск</a:t>
            </a:r>
            <a:r>
              <a:rPr sz="1200" b="1" spc="-1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ми органи</a:t>
            </a:r>
            <a:r>
              <a:rPr sz="1200" b="1" spc="-10" dirty="0">
                <a:latin typeface="Tahoma"/>
                <a:cs typeface="Tahoma"/>
              </a:rPr>
              <a:t>з</a:t>
            </a:r>
            <a:r>
              <a:rPr sz="1200" b="1" dirty="0">
                <a:latin typeface="Tahoma"/>
                <a:cs typeface="Tahoma"/>
              </a:rPr>
              <a:t>ациями 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и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медицинскими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органи</a:t>
            </a:r>
            <a:r>
              <a:rPr sz="1200" b="1" spc="-10" dirty="0">
                <a:latin typeface="Tahoma"/>
                <a:cs typeface="Tahoma"/>
              </a:rPr>
              <a:t>з</a:t>
            </a:r>
            <a:r>
              <a:rPr sz="1200" b="1" dirty="0">
                <a:latin typeface="Tahoma"/>
                <a:cs typeface="Tahoma"/>
              </a:rPr>
              <a:t>ациями,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 том </a:t>
            </a:r>
            <a:r>
              <a:rPr sz="1200" spc="-10" dirty="0">
                <a:latin typeface="Tahoma"/>
                <a:cs typeface="Tahoma"/>
              </a:rPr>
              <a:t>ч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сле д</a:t>
            </a:r>
            <a:r>
              <a:rPr sz="1200" spc="-5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у</a:t>
            </a:r>
            <a:r>
              <a:rPr sz="1200" spc="5" dirty="0">
                <a:latin typeface="Tahoma"/>
                <a:cs typeface="Tahoma"/>
              </a:rPr>
              <a:t>г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х </a:t>
            </a:r>
            <a:r>
              <a:rPr sz="1200" spc="-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убъектов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5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сс</a:t>
            </a:r>
            <a:r>
              <a:rPr sz="1200" spc="-1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й</a:t>
            </a:r>
            <a:r>
              <a:rPr sz="1200" dirty="0">
                <a:latin typeface="Tahoma"/>
                <a:cs typeface="Tahoma"/>
              </a:rPr>
              <a:t>ской Фед</a:t>
            </a:r>
            <a:r>
              <a:rPr sz="1200" spc="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ц</a:t>
            </a:r>
            <a:r>
              <a:rPr sz="1200" spc="-10" dirty="0">
                <a:latin typeface="Tahoma"/>
                <a:cs typeface="Tahoma"/>
              </a:rPr>
              <a:t>и</a:t>
            </a:r>
            <a:r>
              <a:rPr sz="1200" spc="-5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кото</a:t>
            </a:r>
            <a:r>
              <a:rPr sz="1200" spc="-5" dirty="0">
                <a:latin typeface="Tahoma"/>
                <a:cs typeface="Tahoma"/>
              </a:rPr>
              <a:t>ры</a:t>
            </a:r>
            <a:r>
              <a:rPr sz="1200" dirty="0">
                <a:latin typeface="Tahoma"/>
                <a:cs typeface="Tahoma"/>
              </a:rPr>
              <a:t>х г</a:t>
            </a:r>
            <a:r>
              <a:rPr sz="1200" spc="-5" dirty="0">
                <a:latin typeface="Tahoma"/>
                <a:cs typeface="Tahoma"/>
              </a:rPr>
              <a:t>р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жд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по</a:t>
            </a:r>
            <a:r>
              <a:rPr sz="1200" dirty="0">
                <a:latin typeface="Tahoma"/>
                <a:cs typeface="Tahoma"/>
              </a:rPr>
              <a:t>лу</a:t>
            </a:r>
            <a:r>
              <a:rPr sz="1200" spc="-5" dirty="0">
                <a:latin typeface="Tahoma"/>
                <a:cs typeface="Tahoma"/>
              </a:rPr>
              <a:t>ч</a:t>
            </a:r>
            <a:r>
              <a:rPr sz="1200" spc="-10" dirty="0">
                <a:latin typeface="Tahoma"/>
                <a:cs typeface="Tahoma"/>
              </a:rPr>
              <a:t>а</a:t>
            </a:r>
            <a:r>
              <a:rPr sz="1200" spc="-5" dirty="0">
                <a:latin typeface="Tahoma"/>
                <a:cs typeface="Tahoma"/>
              </a:rPr>
              <a:t>ю</a:t>
            </a:r>
            <a:r>
              <a:rPr sz="1200" dirty="0">
                <a:latin typeface="Tahoma"/>
                <a:cs typeface="Tahoma"/>
              </a:rPr>
              <a:t>т ПМСП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0429" y="4899068"/>
            <a:ext cx="389191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бо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ь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ч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40" dirty="0">
                <a:latin typeface="Tahoma"/>
                <a:cs typeface="Tahoma"/>
              </a:rPr>
              <a:t>бно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ав</a:t>
            </a:r>
            <a:r>
              <a:rPr sz="1200" spc="-35" dirty="0">
                <a:latin typeface="Tahoma"/>
                <a:cs typeface="Tahoma"/>
              </a:rPr>
              <a:t>еде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ув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дом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35" dirty="0">
                <a:latin typeface="Tahoma"/>
                <a:cs typeface="Tahoma"/>
              </a:rPr>
              <a:t>я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т </a:t>
            </a:r>
            <a:r>
              <a:rPr sz="1200" b="1" spc="-35" dirty="0">
                <a:latin typeface="Tahoma"/>
                <a:cs typeface="Tahoma"/>
              </a:rPr>
              <a:t>со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рудн</a:t>
            </a:r>
            <a:r>
              <a:rPr sz="1200" b="1" spc="-40" dirty="0">
                <a:latin typeface="Tahoma"/>
                <a:cs typeface="Tahoma"/>
              </a:rPr>
              <a:t>ик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 уча</a:t>
            </a:r>
            <a:r>
              <a:rPr sz="1200" b="1" spc="-45" dirty="0">
                <a:latin typeface="Tahoma"/>
                <a:cs typeface="Tahoma"/>
              </a:rPr>
              <a:t>щ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х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dirty="0">
                <a:latin typeface="Tahoma"/>
                <a:cs typeface="Tahoma"/>
              </a:rPr>
              <a:t>я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во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35" dirty="0">
                <a:latin typeface="Tahoma"/>
                <a:cs typeface="Tahoma"/>
              </a:rPr>
              <a:t>можнос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 про</a:t>
            </a:r>
            <a:r>
              <a:rPr sz="1200" b="1" spc="-40" dirty="0">
                <a:latin typeface="Tahoma"/>
                <a:cs typeface="Tahoma"/>
              </a:rPr>
              <a:t>йт</a:t>
            </a:r>
            <a:r>
              <a:rPr sz="1200" b="1" dirty="0">
                <a:latin typeface="Tahoma"/>
                <a:cs typeface="Tahoma"/>
              </a:rPr>
              <a:t>и </a:t>
            </a:r>
            <a:r>
              <a:rPr sz="1200" b="1" spc="-35" dirty="0">
                <a:latin typeface="Tahoma"/>
                <a:cs typeface="Tahoma"/>
              </a:rPr>
              <a:t>проф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40" dirty="0">
                <a:latin typeface="Tahoma"/>
                <a:cs typeface="Tahoma"/>
              </a:rPr>
              <a:t>кти</a:t>
            </a:r>
            <a:r>
              <a:rPr sz="1200" b="1" spc="-20" dirty="0">
                <a:latin typeface="Tahoma"/>
                <a:cs typeface="Tahoma"/>
              </a:rPr>
              <a:t>ч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25" dirty="0">
                <a:latin typeface="Tahoma"/>
                <a:cs typeface="Tahoma"/>
              </a:rPr>
              <a:t>с</a:t>
            </a:r>
            <a:r>
              <a:rPr sz="1200" b="1" spc="-30" dirty="0">
                <a:latin typeface="Tahoma"/>
                <a:cs typeface="Tahoma"/>
              </a:rPr>
              <a:t>ки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</a:t>
            </a:r>
            <a:r>
              <a:rPr sz="1200" b="1" spc="-25" dirty="0">
                <a:latin typeface="Tahoma"/>
                <a:cs typeface="Tahoma"/>
              </a:rPr>
              <a:t>с</a:t>
            </a:r>
            <a:r>
              <a:rPr sz="1200" b="1" spc="-30" dirty="0">
                <a:latin typeface="Tahoma"/>
                <a:cs typeface="Tahoma"/>
              </a:rPr>
              <a:t>ки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осмо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р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и 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спанс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р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20" dirty="0">
                <a:latin typeface="Tahoma"/>
                <a:cs typeface="Tahoma"/>
              </a:rPr>
              <a:t>ц</a:t>
            </a:r>
            <a:r>
              <a:rPr sz="1200" b="1" spc="-3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ю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п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у</a:t>
            </a:r>
            <a:r>
              <a:rPr sz="1200" b="1" spc="-35" dirty="0">
                <a:latin typeface="Tahoma"/>
                <a:cs typeface="Tahoma"/>
              </a:rPr>
              <a:t> рабо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dirty="0">
                <a:latin typeface="Tahoma"/>
                <a:cs typeface="Tahoma"/>
              </a:rPr>
              <a:t>ы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 уч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б</a:t>
            </a:r>
            <a:r>
              <a:rPr sz="1200" b="1" dirty="0">
                <a:latin typeface="Tahoma"/>
                <a:cs typeface="Tahoma"/>
              </a:rPr>
              <a:t>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5863" y="2671869"/>
            <a:ext cx="351599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бо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ь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ч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40" dirty="0">
                <a:latin typeface="Tahoma"/>
                <a:cs typeface="Tahoma"/>
              </a:rPr>
              <a:t>бно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ав</a:t>
            </a:r>
            <a:r>
              <a:rPr sz="1200" spc="-35" dirty="0">
                <a:latin typeface="Tahoma"/>
                <a:cs typeface="Tahoma"/>
              </a:rPr>
              <a:t>еде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е </a:t>
            </a:r>
            <a:r>
              <a:rPr sz="1200" spc="-4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по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40" dirty="0">
                <a:latin typeface="Tahoma"/>
                <a:cs typeface="Tahoma"/>
              </a:rPr>
              <a:t>но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0" dirty="0">
                <a:latin typeface="Tahoma"/>
                <a:cs typeface="Tahoma"/>
              </a:rPr>
              <a:t>ч</a:t>
            </a:r>
            <a:r>
              <a:rPr sz="1200" spc="-20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е 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40" dirty="0">
                <a:latin typeface="Tahoma"/>
                <a:cs typeface="Tahoma"/>
              </a:rPr>
              <a:t>ицо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совм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н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с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но</a:t>
            </a:r>
            <a:r>
              <a:rPr sz="1200" b="1" dirty="0">
                <a:latin typeface="Tahoma"/>
                <a:cs typeface="Tahoma"/>
              </a:rPr>
              <a:t>й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ин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5" dirty="0">
                <a:latin typeface="Tahoma"/>
                <a:cs typeface="Tahoma"/>
              </a:rPr>
              <a:t>к</a:t>
            </a:r>
            <a:r>
              <a:rPr sz="1200" b="1" spc="-25" dirty="0">
                <a:latin typeface="Tahoma"/>
                <a:cs typeface="Tahoma"/>
              </a:rPr>
              <a:t>о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ргани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40" dirty="0">
                <a:latin typeface="Tahoma"/>
                <a:cs typeface="Tahoma"/>
              </a:rPr>
              <a:t>а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0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ф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р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0" dirty="0">
                <a:latin typeface="Tahoma"/>
                <a:cs typeface="Tahoma"/>
              </a:rPr>
              <a:t>ир</a:t>
            </a:r>
            <a:r>
              <a:rPr sz="1200" b="1" spc="-35" dirty="0">
                <a:latin typeface="Tahoma"/>
                <a:cs typeface="Tahoma"/>
              </a:rPr>
              <a:t>у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 п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40" dirty="0">
                <a:latin typeface="Tahoma"/>
                <a:cs typeface="Tahoma"/>
              </a:rPr>
              <a:t>а</a:t>
            </a:r>
            <a:r>
              <a:rPr sz="1200" b="1" dirty="0">
                <a:latin typeface="Tahoma"/>
                <a:cs typeface="Tahoma"/>
              </a:rPr>
              <a:t>н </a:t>
            </a:r>
            <a:r>
              <a:rPr sz="1200" b="1" spc="-35" dirty="0">
                <a:latin typeface="Tahoma"/>
                <a:cs typeface="Tahoma"/>
              </a:rPr>
              <a:t>пров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н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я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проф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40" dirty="0">
                <a:latin typeface="Tahoma"/>
                <a:cs typeface="Tahoma"/>
              </a:rPr>
              <a:t>кти</a:t>
            </a:r>
            <a:r>
              <a:rPr sz="1200" b="1" spc="-35" dirty="0">
                <a:latin typeface="Tahoma"/>
                <a:cs typeface="Tahoma"/>
              </a:rPr>
              <a:t>ч</a:t>
            </a:r>
            <a:r>
              <a:rPr sz="1200" b="1" spc="-30" dirty="0">
                <a:latin typeface="Tahoma"/>
                <a:cs typeface="Tahoma"/>
              </a:rPr>
              <a:t>е</a:t>
            </a:r>
            <a:r>
              <a:rPr sz="1200" b="1" spc="-25" dirty="0">
                <a:latin typeface="Tahoma"/>
                <a:cs typeface="Tahoma"/>
              </a:rPr>
              <a:t>с</a:t>
            </a:r>
            <a:r>
              <a:rPr sz="1200" b="1" spc="-30" dirty="0">
                <a:latin typeface="Tahoma"/>
                <a:cs typeface="Tahoma"/>
              </a:rPr>
              <a:t>ки</a:t>
            </a:r>
            <a:r>
              <a:rPr sz="1200" b="1" dirty="0">
                <a:latin typeface="Tahoma"/>
                <a:cs typeface="Tahoma"/>
              </a:rPr>
              <a:t>х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нс</a:t>
            </a:r>
            <a:r>
              <a:rPr sz="1200" b="1" spc="-30" dirty="0">
                <a:latin typeface="Tahoma"/>
                <a:cs typeface="Tahoma"/>
              </a:rPr>
              <a:t>ки</a:t>
            </a:r>
            <a:r>
              <a:rPr sz="1200" b="1" dirty="0">
                <a:latin typeface="Tahoma"/>
                <a:cs typeface="Tahoma"/>
              </a:rPr>
              <a:t>х </a:t>
            </a:r>
            <a:r>
              <a:rPr sz="1200" b="1" spc="-35" dirty="0">
                <a:latin typeface="Tahoma"/>
                <a:cs typeface="Tahoma"/>
              </a:rPr>
              <a:t>осмо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ро</a:t>
            </a: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5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и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спанс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р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20" dirty="0">
                <a:latin typeface="Tahoma"/>
                <a:cs typeface="Tahoma"/>
              </a:rPr>
              <a:t>ц</a:t>
            </a:r>
            <a:r>
              <a:rPr sz="1200" b="1" spc="-3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5863" y="3769403"/>
            <a:ext cx="3547110" cy="182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885">
              <a:lnSpc>
                <a:spcPct val="100000"/>
              </a:lnSpc>
            </a:pPr>
            <a:r>
              <a:rPr sz="1200" spc="-40" dirty="0">
                <a:latin typeface="Tahoma"/>
                <a:cs typeface="Tahoma"/>
              </a:rPr>
              <a:t>Списо</a:t>
            </a:r>
            <a:r>
              <a:rPr sz="1200" dirty="0">
                <a:latin typeface="Tahoma"/>
                <a:cs typeface="Tahoma"/>
              </a:rPr>
              <a:t>к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ж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пр</a:t>
            </a:r>
            <a:r>
              <a:rPr sz="1200" spc="-45" dirty="0">
                <a:latin typeface="Tahoma"/>
                <a:cs typeface="Tahoma"/>
              </a:rPr>
              <a:t>ав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35" dirty="0">
                <a:latin typeface="Tahoma"/>
                <a:cs typeface="Tahoma"/>
              </a:rPr>
              <a:t>я</a:t>
            </a:r>
            <a:r>
              <a:rPr sz="1200" spc="-20" dirty="0">
                <a:latin typeface="Tahoma"/>
                <a:cs typeface="Tahoma"/>
              </a:rPr>
              <a:t>е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ино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35" dirty="0">
                <a:latin typeface="Tahoma"/>
                <a:cs typeface="Tahoma"/>
              </a:rPr>
              <a:t> мед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 </a:t>
            </a:r>
            <a:r>
              <a:rPr sz="1200" spc="-40" dirty="0">
                <a:latin typeface="Tahoma"/>
                <a:cs typeface="Tahoma"/>
              </a:rPr>
              <a:t>ор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ни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ци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рр</a:t>
            </a:r>
            <a:r>
              <a:rPr sz="1200" b="1" spc="-40" dirty="0">
                <a:latin typeface="Tahoma"/>
                <a:cs typeface="Tahoma"/>
              </a:rPr>
              <a:t>ит</a:t>
            </a:r>
            <a:r>
              <a:rPr sz="1200" b="1" spc="-35" dirty="0">
                <a:latin typeface="Tahoma"/>
                <a:cs typeface="Tahoma"/>
              </a:rPr>
              <a:t>ор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а</a:t>
            </a:r>
            <a:r>
              <a:rPr sz="1200" b="1" spc="-30" dirty="0">
                <a:latin typeface="Tahoma"/>
                <a:cs typeface="Tahoma"/>
              </a:rPr>
              <a:t>л</a:t>
            </a:r>
            <a:r>
              <a:rPr sz="1200" b="1" spc="-45" dirty="0">
                <a:latin typeface="Tahoma"/>
                <a:cs typeface="Tahoma"/>
              </a:rPr>
              <a:t>ь</a:t>
            </a:r>
            <a:r>
              <a:rPr sz="1200" b="1" spc="-35" dirty="0">
                <a:latin typeface="Tahoma"/>
                <a:cs typeface="Tahoma"/>
              </a:rPr>
              <a:t>н</a:t>
            </a:r>
            <a:r>
              <a:rPr sz="1200" b="1" spc="-20" dirty="0">
                <a:latin typeface="Tahoma"/>
                <a:cs typeface="Tahoma"/>
              </a:rPr>
              <a:t>ы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фон</a:t>
            </a:r>
            <a:r>
              <a:rPr sz="1200" b="1" dirty="0">
                <a:latin typeface="Tahoma"/>
                <a:cs typeface="Tahoma"/>
              </a:rPr>
              <a:t>д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ОМ</a:t>
            </a:r>
            <a:r>
              <a:rPr sz="1200" b="1" spc="-30" dirty="0">
                <a:latin typeface="Tahoma"/>
                <a:cs typeface="Tahoma"/>
              </a:rPr>
              <a:t>С</a:t>
            </a:r>
            <a:r>
              <a:rPr sz="1200" spc="-5" dirty="0">
                <a:latin typeface="Tahoma"/>
                <a:cs typeface="Tahoma"/>
              </a:rPr>
              <a:t>, 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оры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осу</a:t>
            </a:r>
            <a:r>
              <a:rPr sz="1200" b="1" spc="-45" dirty="0">
                <a:latin typeface="Tahoma"/>
                <a:cs typeface="Tahoma"/>
              </a:rPr>
              <a:t>ще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в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25" dirty="0">
                <a:latin typeface="Tahoma"/>
                <a:cs typeface="Tahoma"/>
              </a:rPr>
              <a:t>я</a:t>
            </a:r>
            <a:r>
              <a:rPr sz="1200" b="1" spc="-30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т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г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5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св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р</a:t>
            </a:r>
            <a:r>
              <a:rPr sz="1200" b="1" spc="-40" dirty="0">
                <a:latin typeface="Tahoma"/>
                <a:cs typeface="Tahoma"/>
              </a:rPr>
              <a:t>к</a:t>
            </a:r>
            <a:r>
              <a:rPr sz="1200" b="1" spc="-35" dirty="0">
                <a:latin typeface="Tahoma"/>
                <a:cs typeface="Tahoma"/>
              </a:rPr>
              <a:t>у</a:t>
            </a:r>
            <a:r>
              <a:rPr sz="1200" b="1" dirty="0">
                <a:latin typeface="Tahoma"/>
                <a:cs typeface="Tahoma"/>
              </a:rPr>
              <a:t>, 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чис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е 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пр</a:t>
            </a:r>
            <a:r>
              <a:rPr sz="1200" spc="-35" dirty="0">
                <a:latin typeface="Tahoma"/>
                <a:cs typeface="Tahoma"/>
              </a:rPr>
              <a:t>едме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к</a:t>
            </a:r>
            <a:r>
              <a:rPr sz="1200" b="1" spc="-45" dirty="0">
                <a:latin typeface="Tahoma"/>
                <a:cs typeface="Tahoma"/>
              </a:rPr>
              <a:t>л</a:t>
            </a:r>
            <a:r>
              <a:rPr sz="1200" b="1" spc="-40" dirty="0">
                <a:latin typeface="Tahoma"/>
                <a:cs typeface="Tahoma"/>
              </a:rPr>
              <a:t>ю</a:t>
            </a:r>
            <a:r>
              <a:rPr sz="1200" b="1" spc="-20" dirty="0">
                <a:latin typeface="Tahoma"/>
                <a:cs typeface="Tahoma"/>
              </a:rPr>
              <a:t>ч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25" dirty="0">
                <a:latin typeface="Tahoma"/>
                <a:cs typeface="Tahoma"/>
              </a:rPr>
              <a:t>н</a:t>
            </a:r>
            <a:r>
              <a:rPr sz="1200" b="1" spc="-3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я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пов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орног</a:t>
            </a:r>
            <a:r>
              <a:rPr sz="1200" b="1" dirty="0"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в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теку</a:t>
            </a:r>
            <a:r>
              <a:rPr sz="1200" spc="-40" dirty="0">
                <a:latin typeface="Tahoma"/>
                <a:cs typeface="Tahoma"/>
              </a:rPr>
              <a:t>щ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г</a:t>
            </a:r>
            <a:r>
              <a:rPr sz="1200" spc="-45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dirty="0">
                <a:latin typeface="Tahoma"/>
                <a:cs typeface="Tahoma"/>
              </a:rPr>
              <a:t>у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пров</a:t>
            </a:r>
            <a:r>
              <a:rPr sz="1200" spc="-35" dirty="0">
                <a:latin typeface="Tahoma"/>
                <a:cs typeface="Tahoma"/>
              </a:rPr>
              <a:t>ед</a:t>
            </a:r>
            <a:r>
              <a:rPr sz="1200" spc="-25" dirty="0">
                <a:latin typeface="Tahoma"/>
                <a:cs typeface="Tahoma"/>
              </a:rPr>
              <a:t>е</a:t>
            </a:r>
            <a:r>
              <a:rPr sz="1200" spc="-45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я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про</a:t>
            </a:r>
            <a:r>
              <a:rPr sz="1200" spc="-40" dirty="0">
                <a:latin typeface="Tahoma"/>
                <a:cs typeface="Tahoma"/>
              </a:rPr>
              <a:t>ф</a:t>
            </a:r>
            <a:r>
              <a:rPr sz="1200" spc="-45" dirty="0">
                <a:latin typeface="Tahoma"/>
                <a:cs typeface="Tahoma"/>
              </a:rPr>
              <a:t>и</a:t>
            </a:r>
            <a:r>
              <a:rPr sz="1200" spc="-35" dirty="0">
                <a:latin typeface="Tahoma"/>
                <a:cs typeface="Tahoma"/>
              </a:rPr>
              <a:t>л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кт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spc="-45" dirty="0">
                <a:latin typeface="Tahoma"/>
                <a:cs typeface="Tahoma"/>
              </a:rPr>
              <a:t>ч</a:t>
            </a:r>
            <a:r>
              <a:rPr sz="1200" spc="-25" dirty="0">
                <a:latin typeface="Tahoma"/>
                <a:cs typeface="Tahoma"/>
              </a:rPr>
              <a:t>е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о </a:t>
            </a:r>
            <a:r>
              <a:rPr sz="1200" spc="-35" dirty="0">
                <a:latin typeface="Tahoma"/>
                <a:cs typeface="Tahoma"/>
              </a:rPr>
              <a:t>мед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ос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0" dirty="0">
                <a:latin typeface="Tahoma"/>
                <a:cs typeface="Tahoma"/>
              </a:rPr>
              <a:t>исп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нс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р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ц</a:t>
            </a:r>
            <a:r>
              <a:rPr sz="1200" spc="-30" dirty="0">
                <a:latin typeface="Tahoma"/>
                <a:cs typeface="Tahoma"/>
              </a:rPr>
              <a:t>ии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а 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ж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довод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т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сп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со</a:t>
            </a:r>
            <a:r>
              <a:rPr sz="1200" b="1" dirty="0">
                <a:latin typeface="Tahoma"/>
                <a:cs typeface="Tahoma"/>
              </a:rPr>
              <a:t>к</a:t>
            </a:r>
            <a:r>
              <a:rPr sz="1200" b="1" spc="-35" dirty="0">
                <a:latin typeface="Tahoma"/>
                <a:cs typeface="Tahoma"/>
              </a:rPr>
              <a:t> гражда</a:t>
            </a:r>
            <a:r>
              <a:rPr sz="1200" b="1" dirty="0">
                <a:latin typeface="Tahoma"/>
                <a:cs typeface="Tahoma"/>
              </a:rPr>
              <a:t>н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dirty="0">
                <a:latin typeface="Tahoma"/>
                <a:cs typeface="Tahoma"/>
              </a:rPr>
              <a:t>о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35" dirty="0">
                <a:latin typeface="Tahoma"/>
                <a:cs typeface="Tahoma"/>
              </a:rPr>
              <a:t>ра</a:t>
            </a:r>
            <a:r>
              <a:rPr sz="1200" b="1" spc="-45" dirty="0">
                <a:latin typeface="Tahoma"/>
                <a:cs typeface="Tahoma"/>
              </a:rPr>
              <a:t>х</a:t>
            </a:r>
            <a:r>
              <a:rPr sz="1200" b="1" spc="-35" dirty="0">
                <a:latin typeface="Tahoma"/>
                <a:cs typeface="Tahoma"/>
              </a:rPr>
              <a:t>ов</a:t>
            </a:r>
            <a:r>
              <a:rPr sz="1200" b="1" spc="-30" dirty="0">
                <a:latin typeface="Tahoma"/>
                <a:cs typeface="Tahoma"/>
              </a:rPr>
              <a:t>ы</a:t>
            </a:r>
            <a:r>
              <a:rPr sz="1200" b="1" dirty="0">
                <a:latin typeface="Tahoma"/>
                <a:cs typeface="Tahoma"/>
              </a:rPr>
              <a:t>х 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нс</a:t>
            </a:r>
            <a:r>
              <a:rPr sz="1200" b="1" spc="-30" dirty="0">
                <a:latin typeface="Tahoma"/>
                <a:cs typeface="Tahoma"/>
              </a:rPr>
              <a:t>к</a:t>
            </a:r>
            <a:r>
              <a:rPr sz="1200" b="1" spc="-15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х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орган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45" dirty="0">
                <a:latin typeface="Tahoma"/>
                <a:cs typeface="Tahoma"/>
              </a:rPr>
              <a:t>з</a:t>
            </a:r>
            <a:r>
              <a:rPr sz="1200" b="1" spc="-35" dirty="0">
                <a:latin typeface="Tahoma"/>
                <a:cs typeface="Tahoma"/>
              </a:rPr>
              <a:t>ац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п</a:t>
            </a:r>
            <a:r>
              <a:rPr sz="1200" spc="-35" dirty="0">
                <a:latin typeface="Tahoma"/>
                <a:cs typeface="Tahoma"/>
              </a:rPr>
              <a:t>уте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ра</a:t>
            </a:r>
            <a:r>
              <a:rPr sz="1200" spc="-35" dirty="0">
                <a:latin typeface="Tahoma"/>
                <a:cs typeface="Tahoma"/>
              </a:rPr>
              <a:t>зме</a:t>
            </a:r>
            <a:r>
              <a:rPr sz="1200" spc="-40" dirty="0">
                <a:latin typeface="Tahoma"/>
                <a:cs typeface="Tahoma"/>
              </a:rPr>
              <a:t>щ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я 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 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ос</a:t>
            </a:r>
            <a:r>
              <a:rPr sz="1200" spc="-35" dirty="0">
                <a:latin typeface="Tahoma"/>
                <a:cs typeface="Tahoma"/>
              </a:rPr>
              <a:t>уд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рс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в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нно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инфор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ци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0" dirty="0">
                <a:latin typeface="Tahoma"/>
                <a:cs typeface="Tahoma"/>
              </a:rPr>
              <a:t>нн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сис</a:t>
            </a:r>
            <a:r>
              <a:rPr sz="1200" spc="-35" dirty="0">
                <a:latin typeface="Tahoma"/>
                <a:cs typeface="Tahoma"/>
              </a:rPr>
              <a:t>тем</a:t>
            </a:r>
            <a:r>
              <a:rPr sz="1200" dirty="0">
                <a:latin typeface="Tahoma"/>
                <a:cs typeface="Tahoma"/>
              </a:rPr>
              <a:t>е </a:t>
            </a:r>
            <a:r>
              <a:rPr sz="1200" spc="-40" dirty="0">
                <a:latin typeface="Tahoma"/>
                <a:cs typeface="Tahoma"/>
              </a:rPr>
              <a:t>об</a:t>
            </a:r>
            <a:r>
              <a:rPr sz="1200" spc="-35" dirty="0">
                <a:latin typeface="Tahoma"/>
                <a:cs typeface="Tahoma"/>
              </a:rPr>
              <a:t>яз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те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40" dirty="0">
                <a:latin typeface="Tahoma"/>
                <a:cs typeface="Tahoma"/>
              </a:rPr>
              <a:t>ь</a:t>
            </a:r>
            <a:r>
              <a:rPr sz="1200" spc="-30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мед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20" dirty="0">
                <a:latin typeface="Tahoma"/>
                <a:cs typeface="Tahoma"/>
              </a:rPr>
              <a:t>г</a:t>
            </a:r>
            <a:r>
              <a:rPr sz="1200" dirty="0">
                <a:latin typeface="Tahoma"/>
                <a:cs typeface="Tahoma"/>
              </a:rPr>
              <a:t>о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х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45" dirty="0">
                <a:latin typeface="Tahoma"/>
                <a:cs typeface="Tahoma"/>
              </a:rPr>
              <a:t>ва</a:t>
            </a:r>
            <a:r>
              <a:rPr sz="1200" spc="-30" dirty="0">
                <a:latin typeface="Tahoma"/>
                <a:cs typeface="Tahoma"/>
              </a:rPr>
              <a:t>н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6183" y="1441703"/>
            <a:ext cx="413004" cy="41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3135" y="3621023"/>
            <a:ext cx="446532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0755" y="4933188"/>
            <a:ext cx="419099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67471" y="1412747"/>
            <a:ext cx="509016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7283" y="2700527"/>
            <a:ext cx="469392" cy="469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1188" y="3799332"/>
            <a:ext cx="481583" cy="481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5625" y="423272"/>
            <a:ext cx="1033589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7610">
              <a:lnSpc>
                <a:spcPct val="100000"/>
              </a:lnSpc>
            </a:pP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ПРИ</a:t>
            </a:r>
            <a:r>
              <a:rPr sz="1800" spc="-15" dirty="0">
                <a:solidFill>
                  <a:srgbClr val="7E7E7E"/>
                </a:solidFill>
                <a:latin typeface="Tahoma"/>
                <a:cs typeface="Tahoma"/>
              </a:rPr>
              <a:t>К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АЗ М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НЗД</a:t>
            </a:r>
            <a:r>
              <a:rPr sz="1800" spc="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АВА</a:t>
            </a:r>
            <a:r>
              <a:rPr sz="1800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РОСС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800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от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28.09</a:t>
            </a:r>
            <a:r>
              <a:rPr sz="1800" spc="-1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2023</a:t>
            </a:r>
            <a:r>
              <a:rPr sz="1800" spc="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7E7E7E"/>
                </a:solidFill>
                <a:latin typeface="Tahoma"/>
                <a:cs typeface="Tahoma"/>
              </a:rPr>
              <a:t>№ 515Н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ts val="1680"/>
              </a:lnSpc>
              <a:spcBef>
                <a:spcPts val="705"/>
              </a:spcBef>
            </a:pP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вн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сен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зме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ний</a:t>
            </a:r>
            <a:r>
              <a:rPr sz="1450" b="1" i="1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поря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ок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пров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ден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я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профи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ак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че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к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ого</a:t>
            </a:r>
            <a:r>
              <a:rPr sz="1450" b="1" i="1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ме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дицинского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ос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отра</a:t>
            </a:r>
            <a:r>
              <a:rPr sz="1450" b="1" i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диспансериз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ц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ии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 оп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де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нных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г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рупп 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рос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л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ого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насе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ни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я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,</a:t>
            </a:r>
            <a:r>
              <a:rPr sz="1450" b="1" i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тв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ерж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енный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приказ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65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рава Рос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ии 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от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27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04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202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1 </a:t>
            </a:r>
            <a:r>
              <a:rPr sz="1450" b="1" i="1" spc="-75" dirty="0">
                <a:solidFill>
                  <a:srgbClr val="7E7E7E"/>
                </a:solidFill>
                <a:latin typeface="Tahoma"/>
                <a:cs typeface="Tahoma"/>
              </a:rPr>
              <a:t>№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404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55863" y="1391328"/>
            <a:ext cx="3338195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40" dirty="0">
                <a:latin typeface="Tahoma"/>
                <a:cs typeface="Tahoma"/>
              </a:rPr>
              <a:t>Ино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40" dirty="0">
                <a:latin typeface="Tahoma"/>
                <a:cs typeface="Tahoma"/>
              </a:rPr>
              <a:t> м</a:t>
            </a:r>
            <a:r>
              <a:rPr sz="1200" spc="-35" dirty="0">
                <a:latin typeface="Tahoma"/>
                <a:cs typeface="Tahoma"/>
              </a:rPr>
              <a:t>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30" dirty="0">
                <a:latin typeface="Tahoma"/>
                <a:cs typeface="Tahoma"/>
              </a:rPr>
              <a:t>о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ор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ни</a:t>
            </a:r>
            <a:r>
              <a:rPr sz="1200" spc="-35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0" dirty="0">
                <a:latin typeface="Tahoma"/>
                <a:cs typeface="Tahoma"/>
              </a:rPr>
              <a:t>ц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20" dirty="0">
                <a:latin typeface="Tahoma"/>
                <a:cs typeface="Tahoma"/>
              </a:rPr>
              <a:t>е</a:t>
            </a:r>
            <a:r>
              <a:rPr sz="1200" dirty="0">
                <a:latin typeface="Tahoma"/>
                <a:cs typeface="Tahoma"/>
              </a:rPr>
              <a:t>й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н</a:t>
            </a:r>
            <a:r>
              <a:rPr sz="1200" b="1" dirty="0">
                <a:latin typeface="Tahoma"/>
                <a:cs typeface="Tahoma"/>
              </a:rPr>
              <a:t>а</a:t>
            </a:r>
            <a:r>
              <a:rPr sz="1200" b="1" spc="-7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основан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dirty="0">
                <a:latin typeface="Tahoma"/>
                <a:cs typeface="Tahoma"/>
              </a:rPr>
              <a:t>и </a:t>
            </a:r>
            <a:r>
              <a:rPr sz="1200" b="1" spc="-35" dirty="0">
                <a:latin typeface="Tahoma"/>
                <a:cs typeface="Tahoma"/>
              </a:rPr>
              <a:t>св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д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40" dirty="0">
                <a:latin typeface="Tahoma"/>
                <a:cs typeface="Tahoma"/>
              </a:rPr>
              <a:t>ни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р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40" dirty="0">
                <a:latin typeface="Tahoma"/>
                <a:cs typeface="Tahoma"/>
              </a:rPr>
              <a:t>ги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на</a:t>
            </a:r>
            <a:r>
              <a:rPr sz="1200" b="1" spc="-45" dirty="0">
                <a:latin typeface="Tahoma"/>
                <a:cs typeface="Tahoma"/>
              </a:rPr>
              <a:t>ль</a:t>
            </a:r>
            <a:r>
              <a:rPr sz="1200" b="1" spc="-40" dirty="0">
                <a:latin typeface="Tahoma"/>
                <a:cs typeface="Tahoma"/>
              </a:rPr>
              <a:t>н</a:t>
            </a:r>
            <a:r>
              <a:rPr sz="1200" b="1" spc="-25" dirty="0">
                <a:latin typeface="Tahoma"/>
                <a:cs typeface="Tahoma"/>
              </a:rPr>
              <a:t>ы</a:t>
            </a:r>
            <a:r>
              <a:rPr sz="1200" b="1" dirty="0">
                <a:latin typeface="Tahoma"/>
                <a:cs typeface="Tahoma"/>
              </a:rPr>
              <a:t>х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инф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р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0" dirty="0">
                <a:latin typeface="Tahoma"/>
                <a:cs typeface="Tahoma"/>
              </a:rPr>
              <a:t>а</a:t>
            </a:r>
            <a:r>
              <a:rPr sz="1200" b="1" spc="-35" dirty="0">
                <a:latin typeface="Tahoma"/>
                <a:cs typeface="Tahoma"/>
              </a:rPr>
              <a:t>ц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о</a:t>
            </a:r>
            <a:r>
              <a:rPr sz="1200" b="1" spc="-40" dirty="0">
                <a:latin typeface="Tahoma"/>
                <a:cs typeface="Tahoma"/>
              </a:rPr>
              <a:t>нн</a:t>
            </a:r>
            <a:r>
              <a:rPr sz="1200" b="1" spc="-35" dirty="0">
                <a:latin typeface="Tahoma"/>
                <a:cs typeface="Tahoma"/>
              </a:rPr>
              <a:t>ы</a:t>
            </a:r>
            <a:r>
              <a:rPr sz="1200" b="1" dirty="0">
                <a:latin typeface="Tahoma"/>
                <a:cs typeface="Tahoma"/>
              </a:rPr>
              <a:t>х 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</a:t>
            </a:r>
            <a:r>
              <a:rPr sz="1200" b="1" spc="-40" dirty="0">
                <a:latin typeface="Tahoma"/>
                <a:cs typeface="Tahoma"/>
              </a:rPr>
              <a:t>т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dirty="0">
                <a:latin typeface="Tahoma"/>
                <a:cs typeface="Tahoma"/>
              </a:rPr>
              <a:t>м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ОМ</a:t>
            </a:r>
            <a:r>
              <a:rPr sz="1200" b="1" spc="-3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45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н</a:t>
            </a:r>
            <a:r>
              <a:rPr sz="1200" spc="-35" dirty="0">
                <a:latin typeface="Tahoma"/>
                <a:cs typeface="Tahoma"/>
              </a:rPr>
              <a:t>те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ри</a:t>
            </a:r>
            <a:r>
              <a:rPr sz="1200" spc="-30" dirty="0">
                <a:latin typeface="Tahoma"/>
                <a:cs typeface="Tahoma"/>
              </a:rPr>
              <a:t>р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0" dirty="0">
                <a:latin typeface="Tahoma"/>
                <a:cs typeface="Tahoma"/>
              </a:rPr>
              <a:t>ванн</a:t>
            </a:r>
            <a:r>
              <a:rPr sz="1200" spc="-40" dirty="0">
                <a:latin typeface="Tahoma"/>
                <a:cs typeface="Tahoma"/>
              </a:rPr>
              <a:t>ы</a:t>
            </a:r>
            <a:r>
              <a:rPr sz="1200" dirty="0">
                <a:latin typeface="Tahoma"/>
                <a:cs typeface="Tahoma"/>
              </a:rPr>
              <a:t>х с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С</a:t>
            </a:r>
            <a:r>
              <a:rPr sz="1200" spc="-40" dirty="0">
                <a:latin typeface="Tahoma"/>
                <a:cs typeface="Tahoma"/>
              </a:rPr>
              <a:t> ОМС</a:t>
            </a:r>
            <a:r>
              <a:rPr sz="1200" dirty="0">
                <a:latin typeface="Tahoma"/>
                <a:cs typeface="Tahoma"/>
              </a:rPr>
              <a:t>, </a:t>
            </a:r>
            <a:r>
              <a:rPr sz="1200" spc="-40" dirty="0">
                <a:latin typeface="Tahoma"/>
                <a:cs typeface="Tahoma"/>
              </a:rPr>
              <a:t>сос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5" dirty="0">
                <a:latin typeface="Tahoma"/>
                <a:cs typeface="Tahoma"/>
              </a:rPr>
              <a:t>ав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35" dirty="0">
                <a:latin typeface="Tahoma"/>
                <a:cs typeface="Tahoma"/>
              </a:rPr>
              <a:t>яет</a:t>
            </a:r>
            <a:r>
              <a:rPr sz="1200" spc="-40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я </a:t>
            </a:r>
            <a:r>
              <a:rPr sz="1200" b="1" spc="-35" dirty="0">
                <a:latin typeface="Tahoma"/>
                <a:cs typeface="Tahoma"/>
              </a:rPr>
              <a:t>по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м</a:t>
            </a:r>
            <a:r>
              <a:rPr sz="1200" b="1" spc="-45" dirty="0">
                <a:latin typeface="Tahoma"/>
                <a:cs typeface="Tahoma"/>
              </a:rPr>
              <a:t>е</a:t>
            </a:r>
            <a:r>
              <a:rPr sz="1200" b="1" spc="-35" dirty="0">
                <a:latin typeface="Tahoma"/>
                <a:cs typeface="Tahoma"/>
              </a:rPr>
              <a:t>нн</a:t>
            </a:r>
            <a:r>
              <a:rPr sz="1200" b="1" spc="-30" dirty="0">
                <a:latin typeface="Tahoma"/>
                <a:cs typeface="Tahoma"/>
              </a:rPr>
              <a:t>ы</a:t>
            </a:r>
            <a:r>
              <a:rPr sz="1200" b="1" dirty="0">
                <a:latin typeface="Tahoma"/>
                <a:cs typeface="Tahoma"/>
              </a:rPr>
              <a:t>й</a:t>
            </a:r>
            <a:r>
              <a:rPr sz="1200" b="1" spc="-35" dirty="0">
                <a:latin typeface="Tahoma"/>
                <a:cs typeface="Tahoma"/>
              </a:rPr>
              <a:t> сп</a:t>
            </a:r>
            <a:r>
              <a:rPr sz="1200" b="1" spc="-40" dirty="0">
                <a:latin typeface="Tahoma"/>
                <a:cs typeface="Tahoma"/>
              </a:rPr>
              <a:t>и</a:t>
            </a:r>
            <a:r>
              <a:rPr sz="1200" b="1" spc="-35" dirty="0">
                <a:latin typeface="Tahoma"/>
                <a:cs typeface="Tahoma"/>
              </a:rPr>
              <a:t>со</a:t>
            </a:r>
            <a:r>
              <a:rPr sz="1200" b="1" dirty="0">
                <a:latin typeface="Tahoma"/>
                <a:cs typeface="Tahoma"/>
              </a:rPr>
              <a:t>к</a:t>
            </a:r>
            <a:r>
              <a:rPr sz="1200" b="1" spc="-35" dirty="0">
                <a:latin typeface="Tahoma"/>
                <a:cs typeface="Tahoma"/>
              </a:rPr>
              <a:t> гражда</a:t>
            </a:r>
            <a:r>
              <a:rPr sz="1200" b="1" spc="-30" dirty="0">
                <a:latin typeface="Tahoma"/>
                <a:cs typeface="Tahoma"/>
              </a:rPr>
              <a:t>н</a:t>
            </a:r>
            <a:r>
              <a:rPr sz="1200" spc="-5" dirty="0">
                <a:latin typeface="Tahoma"/>
                <a:cs typeface="Tahoma"/>
              </a:rPr>
              <a:t>, </a:t>
            </a:r>
            <a:r>
              <a:rPr sz="1200" spc="-40" dirty="0">
                <a:latin typeface="Tahoma"/>
                <a:cs typeface="Tahoma"/>
              </a:rPr>
              <a:t>по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40" dirty="0">
                <a:latin typeface="Tahoma"/>
                <a:cs typeface="Tahoma"/>
              </a:rPr>
              <a:t>ж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щи</a:t>
            </a:r>
            <a:r>
              <a:rPr sz="1200" dirty="0">
                <a:latin typeface="Tahoma"/>
                <a:cs typeface="Tahoma"/>
              </a:rPr>
              <a:t>х </a:t>
            </a:r>
            <a:r>
              <a:rPr sz="1200" spc="-40" dirty="0">
                <a:latin typeface="Tahoma"/>
                <a:cs typeface="Tahoma"/>
              </a:rPr>
              <a:t>профи</a:t>
            </a:r>
            <a:r>
              <a:rPr sz="1200" spc="-30" dirty="0">
                <a:latin typeface="Tahoma"/>
                <a:cs typeface="Tahoma"/>
              </a:rPr>
              <a:t>л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ч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с</a:t>
            </a:r>
            <a:r>
              <a:rPr sz="1200" spc="-3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мед</a:t>
            </a:r>
            <a:r>
              <a:rPr sz="1200" spc="-40" dirty="0">
                <a:latin typeface="Tahoma"/>
                <a:cs typeface="Tahoma"/>
              </a:rPr>
              <a:t>ицинс</a:t>
            </a:r>
            <a:r>
              <a:rPr sz="1200" spc="-25" dirty="0">
                <a:latin typeface="Tahoma"/>
                <a:cs typeface="Tahoma"/>
              </a:rPr>
              <a:t>к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м </a:t>
            </a:r>
            <a:r>
              <a:rPr sz="1200" spc="-40" dirty="0">
                <a:latin typeface="Tahoma"/>
                <a:cs typeface="Tahoma"/>
              </a:rPr>
              <a:t>ос</a:t>
            </a:r>
            <a:r>
              <a:rPr sz="1200" spc="-35" dirty="0">
                <a:latin typeface="Tahoma"/>
                <a:cs typeface="Tahoma"/>
              </a:rPr>
              <a:t>м</a:t>
            </a:r>
            <a:r>
              <a:rPr sz="1200" spc="-40" dirty="0">
                <a:latin typeface="Tahoma"/>
                <a:cs typeface="Tahoma"/>
              </a:rPr>
              <a:t>о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м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и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д</a:t>
            </a:r>
            <a:r>
              <a:rPr sz="1200" spc="-40" dirty="0">
                <a:latin typeface="Tahoma"/>
                <a:cs typeface="Tahoma"/>
              </a:rPr>
              <a:t>исп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нс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р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25" dirty="0">
                <a:latin typeface="Tahoma"/>
                <a:cs typeface="Tahoma"/>
              </a:rPr>
              <a:t>з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ц</a:t>
            </a:r>
            <a:r>
              <a:rPr sz="1200" spc="-30" dirty="0">
                <a:latin typeface="Tahoma"/>
                <a:cs typeface="Tahoma"/>
              </a:rPr>
              <a:t>и</a:t>
            </a:r>
            <a:r>
              <a:rPr sz="1200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19" y="961644"/>
            <a:ext cx="3096768" cy="4383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2956" y="5048674"/>
            <a:ext cx="252920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40" dirty="0">
                <a:latin typeface="Tahoma"/>
                <a:cs typeface="Tahoma"/>
              </a:rPr>
              <a:t>З</a:t>
            </a:r>
            <a:r>
              <a:rPr sz="1200" spc="-45" dirty="0">
                <a:latin typeface="Tahoma"/>
                <a:cs typeface="Tahoma"/>
              </a:rPr>
              <a:t>а</a:t>
            </a:r>
            <a:r>
              <a:rPr sz="1200" spc="-40" dirty="0">
                <a:latin typeface="Tahoma"/>
                <a:cs typeface="Tahoma"/>
              </a:rPr>
              <a:t>р</a:t>
            </a:r>
            <a:r>
              <a:rPr sz="1200" spc="-35" dirty="0">
                <a:latin typeface="Tahoma"/>
                <a:cs typeface="Tahoma"/>
              </a:rPr>
              <a:t>е</a:t>
            </a:r>
            <a:r>
              <a:rPr sz="1200" spc="-30" dirty="0">
                <a:latin typeface="Tahoma"/>
                <a:cs typeface="Tahoma"/>
              </a:rPr>
              <a:t>г</a:t>
            </a:r>
            <a:r>
              <a:rPr sz="1200" spc="-40" dirty="0">
                <a:latin typeface="Tahoma"/>
                <a:cs typeface="Tahoma"/>
              </a:rPr>
              <a:t>ис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spc="-30" dirty="0">
                <a:latin typeface="Tahoma"/>
                <a:cs typeface="Tahoma"/>
              </a:rPr>
              <a:t>р</a:t>
            </a:r>
            <a:r>
              <a:rPr sz="1200" spc="-40" dirty="0">
                <a:latin typeface="Tahoma"/>
                <a:cs typeface="Tahoma"/>
              </a:rPr>
              <a:t>и</a:t>
            </a:r>
            <a:r>
              <a:rPr sz="1200" spc="-30" dirty="0">
                <a:latin typeface="Tahoma"/>
                <a:cs typeface="Tahoma"/>
              </a:rPr>
              <a:t>ро</a:t>
            </a:r>
            <a:r>
              <a:rPr sz="1200" spc="-45" dirty="0">
                <a:latin typeface="Tahoma"/>
                <a:cs typeface="Tahoma"/>
              </a:rPr>
              <a:t>в</a:t>
            </a:r>
            <a:r>
              <a:rPr sz="1200" spc="-30" dirty="0">
                <a:latin typeface="Tahoma"/>
                <a:cs typeface="Tahoma"/>
              </a:rPr>
              <a:t>а</a:t>
            </a:r>
            <a:r>
              <a:rPr sz="1200" dirty="0">
                <a:latin typeface="Tahoma"/>
                <a:cs typeface="Tahoma"/>
              </a:rPr>
              <a:t>н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в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Минюс</a:t>
            </a:r>
            <a:r>
              <a:rPr sz="1200" spc="-35" dirty="0">
                <a:latin typeface="Tahoma"/>
                <a:cs typeface="Tahoma"/>
              </a:rPr>
              <a:t>т</a:t>
            </a:r>
            <a:r>
              <a:rPr sz="1200" dirty="0">
                <a:latin typeface="Tahoma"/>
                <a:cs typeface="Tahoma"/>
              </a:rPr>
              <a:t>е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Росси</a:t>
            </a:r>
            <a:r>
              <a:rPr sz="1200" dirty="0"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200" spc="-45" dirty="0">
                <a:latin typeface="Tahoma"/>
                <a:cs typeface="Tahoma"/>
              </a:rPr>
              <a:t>1</a:t>
            </a:r>
            <a:r>
              <a:rPr sz="1200" spc="-125" dirty="0">
                <a:latin typeface="Tahoma"/>
                <a:cs typeface="Tahoma"/>
              </a:rPr>
              <a:t>7</a:t>
            </a:r>
            <a:r>
              <a:rPr sz="1200" spc="-45" dirty="0">
                <a:latin typeface="Tahoma"/>
                <a:cs typeface="Tahoma"/>
              </a:rPr>
              <a:t>.10.2023</a:t>
            </a:r>
            <a:r>
              <a:rPr sz="1200" spc="-5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solidFill>
                  <a:srgbClr val="034990"/>
                </a:solidFill>
                <a:latin typeface="Tahoma"/>
                <a:cs typeface="Tahoma"/>
              </a:rPr>
              <a:t>В</a:t>
            </a:r>
            <a:r>
              <a:rPr sz="1400" b="1" spc="-35" dirty="0">
                <a:solidFill>
                  <a:srgbClr val="034990"/>
                </a:solidFill>
                <a:latin typeface="Tahoma"/>
                <a:cs typeface="Tahoma"/>
              </a:rPr>
              <a:t>ст</a:t>
            </a:r>
            <a:r>
              <a:rPr sz="1400" b="1" spc="-45" dirty="0">
                <a:solidFill>
                  <a:srgbClr val="034990"/>
                </a:solidFill>
                <a:latin typeface="Tahoma"/>
                <a:cs typeface="Tahoma"/>
              </a:rPr>
              <a:t>у</a:t>
            </a:r>
            <a:r>
              <a:rPr sz="1400" b="1" spc="-35" dirty="0">
                <a:solidFill>
                  <a:srgbClr val="034990"/>
                </a:solidFill>
                <a:latin typeface="Tahoma"/>
                <a:cs typeface="Tahoma"/>
              </a:rPr>
              <a:t>п</a:t>
            </a:r>
            <a:r>
              <a:rPr sz="1400" b="1" spc="-40" dirty="0">
                <a:solidFill>
                  <a:srgbClr val="034990"/>
                </a:solidFill>
                <a:latin typeface="Tahoma"/>
                <a:cs typeface="Tahoma"/>
              </a:rPr>
              <a:t>и</a:t>
            </a:r>
            <a:r>
              <a:rPr sz="1400" b="1" dirty="0">
                <a:solidFill>
                  <a:srgbClr val="034990"/>
                </a:solidFill>
                <a:latin typeface="Tahoma"/>
                <a:cs typeface="Tahoma"/>
              </a:rPr>
              <a:t>л</a:t>
            </a:r>
            <a:r>
              <a:rPr sz="1400" b="1" spc="-60" dirty="0">
                <a:solidFill>
                  <a:srgbClr val="03499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34990"/>
                </a:solidFill>
                <a:latin typeface="Tahoma"/>
                <a:cs typeface="Tahoma"/>
              </a:rPr>
              <a:t>в</a:t>
            </a:r>
            <a:r>
              <a:rPr sz="1400" b="1" spc="-65" dirty="0">
                <a:solidFill>
                  <a:srgbClr val="03499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034990"/>
                </a:solidFill>
                <a:latin typeface="Tahoma"/>
                <a:cs typeface="Tahoma"/>
              </a:rPr>
              <a:t>с</a:t>
            </a:r>
            <a:r>
              <a:rPr sz="1400" b="1" spc="-40" dirty="0">
                <a:solidFill>
                  <a:srgbClr val="034990"/>
                </a:solidFill>
                <a:latin typeface="Tahoma"/>
                <a:cs typeface="Tahoma"/>
              </a:rPr>
              <a:t>и</a:t>
            </a:r>
            <a:r>
              <a:rPr sz="1400" b="1" spc="-45" dirty="0">
                <a:solidFill>
                  <a:srgbClr val="03499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034990"/>
                </a:solidFill>
                <a:latin typeface="Tahoma"/>
                <a:cs typeface="Tahoma"/>
              </a:rPr>
              <a:t>у</a:t>
            </a:r>
            <a:r>
              <a:rPr sz="1400" b="1" spc="-55" dirty="0">
                <a:solidFill>
                  <a:srgbClr val="03499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34990"/>
                </a:solidFill>
                <a:latin typeface="Tahoma"/>
                <a:cs typeface="Tahoma"/>
              </a:rPr>
              <a:t>с</a:t>
            </a:r>
            <a:r>
              <a:rPr sz="1400" b="1" spc="-60" dirty="0">
                <a:solidFill>
                  <a:srgbClr val="03499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34990"/>
                </a:solidFill>
                <a:latin typeface="Tahoma"/>
                <a:cs typeface="Tahoma"/>
              </a:rPr>
              <a:t>29</a:t>
            </a:r>
            <a:r>
              <a:rPr sz="1400" b="1" spc="-35" dirty="0">
                <a:solidFill>
                  <a:srgbClr val="034990"/>
                </a:solidFill>
                <a:latin typeface="Tahoma"/>
                <a:cs typeface="Tahoma"/>
              </a:rPr>
              <a:t>.</a:t>
            </a:r>
            <a:r>
              <a:rPr sz="1400" b="1" spc="-45" dirty="0">
                <a:solidFill>
                  <a:srgbClr val="034990"/>
                </a:solidFill>
                <a:latin typeface="Tahoma"/>
                <a:cs typeface="Tahoma"/>
              </a:rPr>
              <a:t>10</a:t>
            </a:r>
            <a:r>
              <a:rPr sz="1400" b="1" spc="-35" dirty="0">
                <a:solidFill>
                  <a:srgbClr val="034990"/>
                </a:solidFill>
                <a:latin typeface="Tahoma"/>
                <a:cs typeface="Tahoma"/>
              </a:rPr>
              <a:t>.</a:t>
            </a:r>
            <a:r>
              <a:rPr sz="1400" b="1" spc="-45" dirty="0">
                <a:solidFill>
                  <a:srgbClr val="034990"/>
                </a:solidFill>
                <a:latin typeface="Tahoma"/>
                <a:cs typeface="Tahoma"/>
              </a:rPr>
              <a:t>202</a:t>
            </a:r>
            <a:r>
              <a:rPr sz="1400" b="1" dirty="0">
                <a:solidFill>
                  <a:srgbClr val="034990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94735" y="102490"/>
            <a:ext cx="56648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РАБ</a:t>
            </a:r>
            <a:r>
              <a:rPr sz="1800" b="1" spc="5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ТА</a:t>
            </a:r>
            <a:r>
              <a:rPr sz="1800" b="1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С Т</a:t>
            </a:r>
            <a:r>
              <a:rPr sz="1800" b="1" spc="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УДОСПОСОБНЫМ</a:t>
            </a:r>
            <a:r>
              <a:rPr sz="1800" b="1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КОН</a:t>
            </a:r>
            <a:r>
              <a:rPr sz="1800" b="1" spc="5" dirty="0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ИНГЕ</a:t>
            </a:r>
            <a:r>
              <a:rPr sz="1800" b="1" spc="5" dirty="0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sz="1800" b="1" spc="5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314" y="5844520"/>
            <a:ext cx="106165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В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lang="ru-RU" sz="1400" b="1" spc="5" dirty="0">
                <a:latin typeface="Tahoma"/>
                <a:cs typeface="Tahoma"/>
              </a:rPr>
              <a:t>РМ</a:t>
            </a:r>
            <a:r>
              <a:rPr sz="1400" b="1" dirty="0">
                <a:latin typeface="Tahoma"/>
                <a:cs typeface="Tahoma"/>
              </a:rPr>
              <a:t> на</a:t>
            </a:r>
            <a:r>
              <a:rPr sz="1400" b="1" spc="-10" dirty="0">
                <a:latin typeface="Tahoma"/>
                <a:cs typeface="Tahoma"/>
              </a:rPr>
              <a:t>бл</a:t>
            </a:r>
            <a:r>
              <a:rPr sz="1400" b="1" dirty="0">
                <a:latin typeface="Tahoma"/>
                <a:cs typeface="Tahoma"/>
              </a:rPr>
              <a:t>юдается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</a:t>
            </a:r>
            <a:r>
              <a:rPr sz="1400" spc="-10" dirty="0">
                <a:latin typeface="Tahoma"/>
                <a:cs typeface="Tahoma"/>
              </a:rPr>
              <a:t>в</a:t>
            </a:r>
            <a:r>
              <a:rPr sz="1400" dirty="0">
                <a:latin typeface="Tahoma"/>
                <a:cs typeface="Tahoma"/>
              </a:rPr>
              <a:t>ели</a:t>
            </a:r>
            <a:r>
              <a:rPr sz="1400" spc="5" dirty="0">
                <a:latin typeface="Tahoma"/>
                <a:cs typeface="Tahoma"/>
              </a:rPr>
              <a:t>ч</a:t>
            </a:r>
            <a:r>
              <a:rPr sz="1400" dirty="0">
                <a:latin typeface="Tahoma"/>
                <a:cs typeface="Tahoma"/>
              </a:rPr>
              <a:t>ение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доли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гра</a:t>
            </a:r>
            <a:r>
              <a:rPr sz="1400" spc="-10" dirty="0">
                <a:latin typeface="Tahoma"/>
                <a:cs typeface="Tahoma"/>
              </a:rPr>
              <a:t>ж</a:t>
            </a:r>
            <a:r>
              <a:rPr sz="1400" dirty="0">
                <a:latin typeface="Tahoma"/>
                <a:cs typeface="Tahoma"/>
              </a:rPr>
              <a:t>д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н, прошедших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ПМО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дисп</a:t>
            </a:r>
            <a:r>
              <a:rPr sz="1400" spc="-5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нс</a:t>
            </a:r>
            <a:r>
              <a:rPr sz="1400" spc="5" dirty="0">
                <a:latin typeface="Tahoma"/>
                <a:cs typeface="Tahoma"/>
              </a:rPr>
              <a:t>е</a:t>
            </a:r>
            <a:r>
              <a:rPr sz="1400" dirty="0">
                <a:latin typeface="Tahoma"/>
                <a:cs typeface="Tahoma"/>
              </a:rPr>
              <a:t>риз</a:t>
            </a:r>
            <a:r>
              <a:rPr sz="1400" spc="-10" dirty="0">
                <a:latin typeface="Tahoma"/>
                <a:cs typeface="Tahoma"/>
              </a:rPr>
              <a:t>а</a:t>
            </a:r>
            <a:r>
              <a:rPr sz="1400" dirty="0">
                <a:latin typeface="Tahoma"/>
                <a:cs typeface="Tahoma"/>
              </a:rPr>
              <a:t>цию,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 </a:t>
            </a:r>
            <a:r>
              <a:rPr sz="1400" dirty="0" err="1">
                <a:latin typeface="Tahoma"/>
                <a:cs typeface="Tahoma"/>
              </a:rPr>
              <a:t>во</a:t>
            </a:r>
            <a:r>
              <a:rPr sz="1400" spc="5" dirty="0" err="1">
                <a:latin typeface="Tahoma"/>
                <a:cs typeface="Tahoma"/>
              </a:rPr>
              <a:t>з</a:t>
            </a:r>
            <a:r>
              <a:rPr sz="1400" dirty="0" err="1">
                <a:latin typeface="Tahoma"/>
                <a:cs typeface="Tahoma"/>
              </a:rPr>
              <a:t>растной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 err="1">
                <a:latin typeface="Tahoma"/>
                <a:cs typeface="Tahoma"/>
              </a:rPr>
              <a:t>гру</a:t>
            </a:r>
            <a:r>
              <a:rPr lang="ru-RU" sz="1400" dirty="0" err="1">
                <a:latin typeface="Tahoma"/>
                <a:cs typeface="Tahoma"/>
              </a:rPr>
              <a:t>ппе</a:t>
            </a:r>
            <a:r>
              <a:rPr lang="ru-RU" sz="1400" spc="-25" dirty="0"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4</a:t>
            </a:r>
            <a:r>
              <a:rPr lang="ru-RU" sz="1400" spc="25" dirty="0">
                <a:latin typeface="Tahoma"/>
                <a:cs typeface="Tahoma"/>
              </a:rPr>
              <a:t>0</a:t>
            </a:r>
            <a:r>
              <a:rPr lang="ru-RU" sz="1400" spc="5" dirty="0">
                <a:latin typeface="Tahoma"/>
                <a:cs typeface="Tahoma"/>
              </a:rPr>
              <a:t>-</a:t>
            </a:r>
            <a:r>
              <a:rPr lang="ru-RU" sz="1400" dirty="0">
                <a:latin typeface="Tahoma"/>
                <a:cs typeface="Tahoma"/>
              </a:rPr>
              <a:t>64</a:t>
            </a:r>
            <a:r>
              <a:rPr lang="ru-RU" sz="1400" spc="-20" dirty="0">
                <a:latin typeface="Tahoma"/>
                <a:cs typeface="Tahoma"/>
              </a:rPr>
              <a:t> </a:t>
            </a:r>
            <a:r>
              <a:rPr lang="ru-RU" sz="1400" dirty="0">
                <a:latin typeface="Tahoma"/>
                <a:cs typeface="Tahoma"/>
              </a:rPr>
              <a:t>лет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Tahoma"/>
                <a:cs typeface="Tahoma"/>
              </a:rPr>
              <a:t>осмотрено на рабочем месте 8960 человек.</a:t>
            </a:r>
          </a:p>
        </p:txBody>
      </p:sp>
      <p:sp>
        <p:nvSpPr>
          <p:cNvPr id="22" name="object 22"/>
          <p:cNvSpPr/>
          <p:nvPr/>
        </p:nvSpPr>
        <p:spPr>
          <a:xfrm>
            <a:off x="2781300" y="6299453"/>
            <a:ext cx="2746375" cy="553720"/>
          </a:xfrm>
          <a:custGeom>
            <a:avLst/>
            <a:gdLst/>
            <a:ahLst/>
            <a:cxnLst/>
            <a:rect l="l" t="t" r="r" b="b"/>
            <a:pathLst>
              <a:path w="2746375" h="553720">
                <a:moveTo>
                  <a:pt x="2654046" y="0"/>
                </a:moveTo>
                <a:lnTo>
                  <a:pt x="88246" y="83"/>
                </a:lnTo>
                <a:lnTo>
                  <a:pt x="47535" y="11519"/>
                </a:lnTo>
                <a:lnTo>
                  <a:pt x="16924" y="38944"/>
                </a:lnTo>
                <a:lnTo>
                  <a:pt x="1145" y="77625"/>
                </a:lnTo>
                <a:lnTo>
                  <a:pt x="0" y="92202"/>
                </a:lnTo>
                <a:lnTo>
                  <a:pt x="83" y="464965"/>
                </a:lnTo>
                <a:lnTo>
                  <a:pt x="11519" y="505673"/>
                </a:lnTo>
                <a:lnTo>
                  <a:pt x="38944" y="536285"/>
                </a:lnTo>
                <a:lnTo>
                  <a:pt x="77625" y="552066"/>
                </a:lnTo>
                <a:lnTo>
                  <a:pt x="92201" y="553212"/>
                </a:lnTo>
                <a:lnTo>
                  <a:pt x="2658001" y="553128"/>
                </a:lnTo>
                <a:lnTo>
                  <a:pt x="2698712" y="541690"/>
                </a:lnTo>
                <a:lnTo>
                  <a:pt x="2729323" y="514264"/>
                </a:lnTo>
                <a:lnTo>
                  <a:pt x="2745102" y="475585"/>
                </a:lnTo>
                <a:lnTo>
                  <a:pt x="2746248" y="461010"/>
                </a:lnTo>
                <a:lnTo>
                  <a:pt x="2746164" y="88246"/>
                </a:lnTo>
                <a:lnTo>
                  <a:pt x="2734728" y="47535"/>
                </a:lnTo>
                <a:lnTo>
                  <a:pt x="2707303" y="16924"/>
                </a:lnTo>
                <a:lnTo>
                  <a:pt x="2668622" y="1145"/>
                </a:lnTo>
                <a:lnTo>
                  <a:pt x="2654046" y="0"/>
                </a:lnTo>
                <a:close/>
              </a:path>
            </a:pathLst>
          </a:custGeom>
          <a:solidFill>
            <a:srgbClr val="4A7D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924299" y="6338049"/>
            <a:ext cx="120967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lang="ru-RU" sz="1600" b="1" spc="-10" dirty="0">
                <a:solidFill>
                  <a:srgbClr val="FFFFFF"/>
                </a:solidFill>
                <a:latin typeface="Tahoma"/>
                <a:cs typeface="Tahoma"/>
              </a:rPr>
              <a:t>1,1</a:t>
            </a:r>
            <a:r>
              <a:rPr lang="ru-RU" sz="1600" b="1" spc="-2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lang="ru-RU" sz="1600" dirty="0">
              <a:latin typeface="Tahoma"/>
              <a:cs typeface="Tahoma"/>
            </a:endParaRPr>
          </a:p>
          <a:p>
            <a:pPr marL="69215">
              <a:lnSpc>
                <a:spcPct val="100000"/>
              </a:lnSpc>
            </a:pPr>
            <a:r>
              <a:rPr lang="ru-RU" sz="1000" b="1" spc="-1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r>
              <a:rPr lang="ru-RU"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000" b="1" spc="-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lang="ru-RU" sz="1000" dirty="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81088" y="6298691"/>
            <a:ext cx="2746375" cy="554990"/>
          </a:xfrm>
          <a:custGeom>
            <a:avLst/>
            <a:gdLst/>
            <a:ahLst/>
            <a:cxnLst/>
            <a:rect l="l" t="t" r="r" b="b"/>
            <a:pathLst>
              <a:path w="2746375" h="554990">
                <a:moveTo>
                  <a:pt x="2653791" y="0"/>
                </a:moveTo>
                <a:lnTo>
                  <a:pt x="88084" y="101"/>
                </a:lnTo>
                <a:lnTo>
                  <a:pt x="47438" y="11681"/>
                </a:lnTo>
                <a:lnTo>
                  <a:pt x="16886" y="39176"/>
                </a:lnTo>
                <a:lnTo>
                  <a:pt x="1142" y="77878"/>
                </a:lnTo>
                <a:lnTo>
                  <a:pt x="0" y="92456"/>
                </a:lnTo>
                <a:lnTo>
                  <a:pt x="101" y="466651"/>
                </a:lnTo>
                <a:lnTo>
                  <a:pt x="11684" y="507300"/>
                </a:lnTo>
                <a:lnTo>
                  <a:pt x="39182" y="537851"/>
                </a:lnTo>
                <a:lnTo>
                  <a:pt x="77881" y="553593"/>
                </a:lnTo>
                <a:lnTo>
                  <a:pt x="92455" y="554736"/>
                </a:lnTo>
                <a:lnTo>
                  <a:pt x="2658163" y="554634"/>
                </a:lnTo>
                <a:lnTo>
                  <a:pt x="2698809" y="543052"/>
                </a:lnTo>
                <a:lnTo>
                  <a:pt x="2729361" y="515556"/>
                </a:lnTo>
                <a:lnTo>
                  <a:pt x="2745105" y="476855"/>
                </a:lnTo>
                <a:lnTo>
                  <a:pt x="2746247" y="462280"/>
                </a:lnTo>
                <a:lnTo>
                  <a:pt x="2746146" y="88083"/>
                </a:lnTo>
                <a:lnTo>
                  <a:pt x="2734563" y="47432"/>
                </a:lnTo>
                <a:lnTo>
                  <a:pt x="2707065" y="16883"/>
                </a:lnTo>
                <a:lnTo>
                  <a:pt x="2668366" y="1142"/>
                </a:lnTo>
                <a:lnTo>
                  <a:pt x="2653791" y="0"/>
                </a:lnTo>
                <a:close/>
              </a:path>
            </a:pathLst>
          </a:custGeom>
          <a:solidFill>
            <a:srgbClr val="4A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55660" y="6318899"/>
            <a:ext cx="11982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lang="ru-RU" sz="1600" b="1" spc="-15" dirty="0">
                <a:solidFill>
                  <a:srgbClr val="FFFFFF"/>
                </a:solidFill>
                <a:latin typeface="Tahoma"/>
                <a:cs typeface="Tahoma"/>
              </a:rPr>
              <a:t>1,0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мес.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36335" y="6467855"/>
            <a:ext cx="1259840" cy="76200"/>
          </a:xfrm>
          <a:custGeom>
            <a:avLst/>
            <a:gdLst/>
            <a:ahLst/>
            <a:cxnLst/>
            <a:rect l="l" t="t" r="r" b="b"/>
            <a:pathLst>
              <a:path w="1259840" h="76200">
                <a:moveTo>
                  <a:pt x="1183259" y="0"/>
                </a:moveTo>
                <a:lnTo>
                  <a:pt x="1183259" y="76200"/>
                </a:lnTo>
                <a:lnTo>
                  <a:pt x="1246759" y="44450"/>
                </a:lnTo>
                <a:lnTo>
                  <a:pt x="1195959" y="44450"/>
                </a:lnTo>
                <a:lnTo>
                  <a:pt x="1195959" y="31750"/>
                </a:lnTo>
                <a:lnTo>
                  <a:pt x="1246759" y="31750"/>
                </a:lnTo>
                <a:lnTo>
                  <a:pt x="1183259" y="0"/>
                </a:lnTo>
                <a:close/>
              </a:path>
              <a:path w="1259840" h="76200">
                <a:moveTo>
                  <a:pt x="11832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83259" y="44450"/>
                </a:lnTo>
                <a:lnTo>
                  <a:pt x="1183259" y="31750"/>
                </a:lnTo>
                <a:close/>
              </a:path>
              <a:path w="1259840" h="76200">
                <a:moveTo>
                  <a:pt x="1246759" y="31750"/>
                </a:moveTo>
                <a:lnTo>
                  <a:pt x="1195959" y="31750"/>
                </a:lnTo>
                <a:lnTo>
                  <a:pt x="1195959" y="44450"/>
                </a:lnTo>
                <a:lnTo>
                  <a:pt x="1246759" y="44450"/>
                </a:lnTo>
                <a:lnTo>
                  <a:pt x="1259459" y="38100"/>
                </a:lnTo>
                <a:lnTo>
                  <a:pt x="1246759" y="31750"/>
                </a:lnTo>
                <a:close/>
              </a:path>
            </a:pathLst>
          </a:custGeom>
          <a:solidFill>
            <a:srgbClr val="7D7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58CCCEA2-640F-453A-9B89-9ACD3F7B8F34}"/>
              </a:ext>
            </a:extLst>
          </p:cNvPr>
          <p:cNvSpPr txBox="1">
            <a:spLocks/>
          </p:cNvSpPr>
          <p:nvPr/>
        </p:nvSpPr>
        <p:spPr>
          <a:xfrm>
            <a:off x="711581" y="1"/>
            <a:ext cx="11360277" cy="722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4225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2114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8862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5610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2359" indent="-228372" algn="l" defTabSz="9134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трудоспособным контингентом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B5249B5E-94DB-433B-81B2-46A5B4E8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9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67643" y="6425527"/>
            <a:ext cx="1365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88888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1" y="1347216"/>
            <a:ext cx="3096768" cy="438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" y="1917192"/>
            <a:ext cx="2118360" cy="3070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700" y="141096"/>
            <a:ext cx="11039475" cy="573280"/>
          </a:xfrm>
          <a:prstGeom prst="rect">
            <a:avLst/>
          </a:prstGeom>
          <a:solidFill>
            <a:srgbClr val="4A7DBA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МИНЗДРАВА РОССИИ от 19.07.2024 № 378Н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0010" y="938683"/>
            <a:ext cx="1033589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вн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сен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зме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ний</a:t>
            </a:r>
            <a:r>
              <a:rPr sz="1450" b="1" i="1" spc="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поря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ок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пров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ден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я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профи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ак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че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к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ого</a:t>
            </a:r>
            <a:r>
              <a:rPr sz="1450" b="1" i="1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ме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дицинского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ос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отра</a:t>
            </a:r>
            <a:r>
              <a:rPr sz="1450" b="1" i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диспансериз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ц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ии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 оп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де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нных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г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рупп 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рос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л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ого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 насе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ле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ни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я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,</a:t>
            </a:r>
            <a:r>
              <a:rPr sz="1450" b="1" i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тв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ерж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енный 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приказ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65" dirty="0">
                <a:solidFill>
                  <a:srgbClr val="7E7E7E"/>
                </a:solidFill>
                <a:latin typeface="Tahoma"/>
                <a:cs typeface="Tahoma"/>
              </a:rPr>
              <a:t>М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ин</a:t>
            </a:r>
            <a:r>
              <a:rPr sz="1450" b="1" i="1" spc="-45" dirty="0">
                <a:solidFill>
                  <a:srgbClr val="7E7E7E"/>
                </a:solidFill>
                <a:latin typeface="Tahoma"/>
                <a:cs typeface="Tahoma"/>
              </a:rPr>
              <a:t>з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д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рава Рос</a:t>
            </a:r>
            <a:r>
              <a:rPr sz="1450" b="1" i="1" spc="-3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ии </a:t>
            </a:r>
            <a:r>
              <a:rPr sz="1450" b="1" i="1" spc="-35" dirty="0">
                <a:solidFill>
                  <a:srgbClr val="7E7E7E"/>
                </a:solidFill>
                <a:latin typeface="Tahoma"/>
                <a:cs typeface="Tahoma"/>
              </a:rPr>
              <a:t>от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27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04</a:t>
            </a:r>
            <a:r>
              <a:rPr sz="1450" b="1" i="1" spc="-20" dirty="0">
                <a:solidFill>
                  <a:srgbClr val="7E7E7E"/>
                </a:solidFill>
                <a:latin typeface="Tahoma"/>
                <a:cs typeface="Tahoma"/>
              </a:rPr>
              <a:t>.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202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1 </a:t>
            </a:r>
            <a:r>
              <a:rPr sz="1450" b="1" i="1" spc="-75" dirty="0">
                <a:solidFill>
                  <a:srgbClr val="7E7E7E"/>
                </a:solidFill>
                <a:latin typeface="Tahoma"/>
                <a:cs typeface="Tahoma"/>
              </a:rPr>
              <a:t>№</a:t>
            </a:r>
            <a:r>
              <a:rPr sz="1450" b="1" i="1" spc="-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450" b="1" i="1" spc="-50" dirty="0">
                <a:solidFill>
                  <a:srgbClr val="7E7E7E"/>
                </a:solidFill>
                <a:latin typeface="Tahoma"/>
                <a:cs typeface="Tahoma"/>
              </a:rPr>
              <a:t>404</a:t>
            </a:r>
            <a:r>
              <a:rPr sz="1450" b="1" i="1" spc="-40" dirty="0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3572" y="2229691"/>
            <a:ext cx="7557770" cy="251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b="1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ера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ы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бое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ы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х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д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й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b="1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ви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й</a:t>
            </a:r>
            <a:r>
              <a:rPr sz="1200" b="1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име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ю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пр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х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ждение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ила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тических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ици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 осм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ис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ансериза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чер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ом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ряд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м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аниза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я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х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, в 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ых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ы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вых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ействий п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ча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ю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 пе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вич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ю 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сани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арн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ю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помо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щ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ь,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по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я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е,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ано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ен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з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онами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иными но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тив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ыми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овыми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ами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су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ъе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оссийс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ой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ера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ии,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ом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чис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 по мес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х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ждения м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ил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ь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ных 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ици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ри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, ор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ани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з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ых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ст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кт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ре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э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тих 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ици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ор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аниза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ий.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аны исп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ни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ь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ой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асти су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ъе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ов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оссийс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ой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ера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сфе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х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раны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з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оровья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ра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 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ана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ть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пе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ч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нь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иных 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ици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ор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аниза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ий,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ном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ченных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на пр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ение пр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ила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тических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ици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ских осм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испансериза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ер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нов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оевых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действий на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ерри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тор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 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ст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ю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щ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су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ъе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оссийс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ой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ера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ц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ии.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100499"/>
              </a:lnSpc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Про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ение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скри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исс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ания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а ан</a:t>
            </a:r>
            <a:r>
              <a:rPr sz="1200" b="1" spc="-2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а к ге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ти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b="1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ж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ан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зрас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25</a:t>
            </a:r>
            <a:r>
              <a:rPr sz="1200" b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ле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ар</a:t>
            </a:r>
            <a:r>
              <a:rPr sz="1200" b="1" spc="-20" dirty="0">
                <a:solidFill>
                  <a:srgbClr val="333333"/>
                </a:solidFill>
                <a:latin typeface="Arial"/>
                <a:cs typeface="Arial"/>
              </a:rPr>
              <a:t>ш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е 1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b="1" spc="1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з в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10</a:t>
            </a:r>
            <a:r>
              <a:rPr sz="12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ле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ем опр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ения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ммарных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нти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ас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ов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 G </a:t>
            </a:r>
            <a:r>
              <a:rPr sz="1200" spc="15" dirty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anti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IgG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и anti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gM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к ви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су 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еп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ти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 (He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atitis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С 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us)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в к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ови.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21023" y="4142232"/>
            <a:ext cx="470915" cy="470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3759" y="2272283"/>
            <a:ext cx="656843" cy="65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888EC20-43E2-42FA-94B6-F042D738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8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319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593725" y="1643982"/>
            <a:ext cx="4632616" cy="6151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428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89,3%</a:t>
            </a:r>
          </a:p>
          <a:p>
            <a:pPr marL="1428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Показатель охвата ДН по РФ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/>
          </p:nvPr>
        </p:nvSpPr>
        <p:spPr>
          <a:xfrm>
            <a:off x="628766" y="2871588"/>
            <a:ext cx="4657783" cy="5574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91,94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Показатель по ПФО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3725" y="231655"/>
            <a:ext cx="10972441" cy="1144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rPr>
              <a:t>Выполнение ДН за 2024 г.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71106552"/>
              </p:ext>
            </p:extLst>
          </p:nvPr>
        </p:nvGraphicFramePr>
        <p:xfrm>
          <a:off x="5715798" y="3870047"/>
          <a:ext cx="6001791" cy="193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15488089"/>
              </p:ext>
            </p:extLst>
          </p:nvPr>
        </p:nvGraphicFramePr>
        <p:xfrm>
          <a:off x="5608140" y="1581253"/>
          <a:ext cx="6001791" cy="193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Текст 8"/>
          <p:cNvSpPr>
            <a:spLocks noGrp="1"/>
          </p:cNvSpPr>
          <p:nvPr>
            <p:ph type="body"/>
          </p:nvPr>
        </p:nvSpPr>
        <p:spPr>
          <a:xfrm>
            <a:off x="688975" y="3870047"/>
            <a:ext cx="4537366" cy="1936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800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124 733 - число лиц, подлежащих ДН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108 109  – число лиц, состоящих на ДН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  86,7%   –  охват ДН</a:t>
            </a:r>
          </a:p>
        </p:txBody>
      </p:sp>
    </p:spTree>
    <p:extLst>
      <p:ext uri="{BB962C8B-B14F-4D97-AF65-F5344CB8AC3E}">
        <p14:creationId xmlns:p14="http://schemas.microsoft.com/office/powerpoint/2010/main" val="282393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A9D3E2A-03EB-4130-8B09-DB457BE3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98111"/>
            <a:ext cx="11106856" cy="669533"/>
          </a:xfrm>
          <a:solidFill>
            <a:srgbClr val="4A7DB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altLang="ru-RU" sz="2500" b="1" dirty="0">
                <a:solidFill>
                  <a:schemeClr val="bg1"/>
                </a:solidFill>
                <a:cs typeface="Arial" pitchFamily="34" charset="0"/>
              </a:rPr>
              <a:t>Структура лиц, состоящих на «Д» наблюдении </a:t>
            </a:r>
            <a:br>
              <a:rPr lang="ru-RU" altLang="ru-RU" sz="25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altLang="ru-RU" sz="2500" b="1" dirty="0">
                <a:solidFill>
                  <a:schemeClr val="bg1"/>
                </a:solidFill>
                <a:cs typeface="Arial" pitchFamily="34" charset="0"/>
              </a:rPr>
              <a:t>на врачебном участке в Республике Мордовия, 2024г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xmlns="" id="{BE6B346F-779F-44C0-8E26-814B29AD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6" name="Объект 3">
            <a:extLst>
              <a:ext uri="{FF2B5EF4-FFF2-40B4-BE49-F238E27FC236}">
                <a16:creationId xmlns:a16="http://schemas.microsoft.com/office/drawing/2014/main" xmlns="" id="{224B6D06-8988-498C-9E71-8389D9D8E3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5150" y="742950"/>
          <a:ext cx="11452225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4" imgW="11449280" imgH="3901778" progId="Excel.Chart.8">
                  <p:embed/>
                </p:oleObj>
              </mc:Choice>
              <mc:Fallback>
                <p:oleObj r:id="rId4" imgW="11449280" imgH="3901778" progId="Excel.Chart.8">
                  <p:embed/>
                  <p:pic>
                    <p:nvPicPr>
                      <p:cNvPr id="15366" name="Объект 3">
                        <a:extLst>
                          <a:ext uri="{FF2B5EF4-FFF2-40B4-BE49-F238E27FC236}">
                            <a16:creationId xmlns:a16="http://schemas.microsoft.com/office/drawing/2014/main" xmlns="" id="{224B6D06-8988-498C-9E71-8389D9D8E34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742950"/>
                        <a:ext cx="11452225" cy="390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Объект 3">
            <a:extLst>
              <a:ext uri="{FF2B5EF4-FFF2-40B4-BE49-F238E27FC236}">
                <a16:creationId xmlns:a16="http://schemas.microsoft.com/office/drawing/2014/main" xmlns="" id="{EF86E15E-DD6D-44B4-9AEC-4F425BFDEBDD}"/>
              </a:ext>
            </a:extLst>
          </p:cNvPr>
          <p:cNvGraphicFramePr>
            <a:graphicFrameLocks/>
          </p:cNvGraphicFramePr>
          <p:nvPr/>
        </p:nvGraphicFramePr>
        <p:xfrm>
          <a:off x="1601788" y="3697288"/>
          <a:ext cx="9036050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6" imgW="9035055" imgH="2920237" progId="Excel.Chart.8">
                  <p:embed/>
                </p:oleObj>
              </mc:Choice>
              <mc:Fallback>
                <p:oleObj r:id="rId6" imgW="9035055" imgH="2920237" progId="Excel.Chart.8">
                  <p:embed/>
                  <p:pic>
                    <p:nvPicPr>
                      <p:cNvPr id="15367" name="Объект 3">
                        <a:extLst>
                          <a:ext uri="{FF2B5EF4-FFF2-40B4-BE49-F238E27FC236}">
                            <a16:creationId xmlns:a16="http://schemas.microsoft.com/office/drawing/2014/main" xmlns="" id="{EF86E15E-DD6D-44B4-9AEC-4F425BFDEB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697288"/>
                        <a:ext cx="9036050" cy="291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E30F45A-FBEE-481D-8E64-6CF8FF716DA9}"/>
              </a:ext>
            </a:extLst>
          </p:cNvPr>
          <p:cNvCxnSpPr/>
          <p:nvPr/>
        </p:nvCxnSpPr>
        <p:spPr>
          <a:xfrm>
            <a:off x="0" y="35369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13829</TotalTime>
  <Words>2224</Words>
  <Application>Microsoft Office PowerPoint</Application>
  <PresentationFormat>Произвольный</PresentationFormat>
  <Paragraphs>343</Paragraphs>
  <Slides>17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4_Тема Office</vt:lpstr>
      <vt:lpstr>3_Office Theme</vt:lpstr>
      <vt:lpstr>Диаграмма Microsoft Excel</vt:lpstr>
      <vt:lpstr>Первичная медико-санитарная помощь как базовая структура в сохранении жизни и здоровья населения Республики Мордовия:  итоги и перспективы развития.</vt:lpstr>
      <vt:lpstr>Презентация PowerPoint</vt:lpstr>
      <vt:lpstr>Выполнение плана проведения ПМО и ДОГВН  за 11 мес.2024 г.</vt:lpstr>
      <vt:lpstr>Основные результаты проведения ПМО и ДОГВН за 2024 г.</vt:lpstr>
      <vt:lpstr>Динамика первичного выявления БСК и ЗНО в РМ  за период 2019-2024 гг.</vt:lpstr>
      <vt:lpstr>Презентация PowerPoint</vt:lpstr>
      <vt:lpstr>ПРИКАЗ МИНЗДРАВА РОССИИ от 19.07.2024 № 378Н</vt:lpstr>
      <vt:lpstr>Выполнение ДН за 2024 г.</vt:lpstr>
      <vt:lpstr>Структура лиц, состоящих на «Д» наблюдении  на врачебном участке в Республике Мордовия, 2024г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1158</cp:revision>
  <cp:lastPrinted>2024-06-03T14:07:26Z</cp:lastPrinted>
  <dcterms:created xsi:type="dcterms:W3CDTF">2017-09-22T19:36:38Z</dcterms:created>
  <dcterms:modified xsi:type="dcterms:W3CDTF">2025-01-21T14:28:13Z</dcterms:modified>
  <dc:language>ru-RU</dc:language>
</cp:coreProperties>
</file>