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23" r:id="rId2"/>
    <p:sldId id="2641" r:id="rId3"/>
    <p:sldId id="2642" r:id="rId4"/>
    <p:sldId id="2643" r:id="rId5"/>
    <p:sldId id="2644" r:id="rId6"/>
    <p:sldId id="2654" r:id="rId7"/>
    <p:sldId id="2634" r:id="rId8"/>
    <p:sldId id="2635" r:id="rId9"/>
    <p:sldId id="2636" r:id="rId10"/>
    <p:sldId id="2638" r:id="rId11"/>
    <p:sldId id="2637" r:id="rId12"/>
    <p:sldId id="2646" r:id="rId13"/>
    <p:sldId id="2655" r:id="rId14"/>
    <p:sldId id="2648" r:id="rId15"/>
    <p:sldId id="2647" r:id="rId16"/>
    <p:sldId id="2649" r:id="rId17"/>
    <p:sldId id="2650" r:id="rId18"/>
    <p:sldId id="2652" r:id="rId19"/>
    <p:sldId id="2633" r:id="rId20"/>
  </p:sldIdLst>
  <p:sldSz cx="9144000" cy="5143500" type="screen16x9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A7D172-073A-47C2-B9FD-CBECAB285EA7}">
          <p14:sldIdLst/>
        </p14:section>
        <p14:section name="ОПЕРАТИВНЫЕ ПОКАЗАТЕЛИ СМЕРТНОСТИ ПО ДАННЫМ ЕГР ЗАГС" id="{3A048951-D034-4555-8278-D9E569E068DA}">
          <p14:sldIdLst>
            <p14:sldId id="2623"/>
            <p14:sldId id="2641"/>
            <p14:sldId id="2642"/>
            <p14:sldId id="2643"/>
            <p14:sldId id="2644"/>
            <p14:sldId id="2654"/>
            <p14:sldId id="2634"/>
            <p14:sldId id="2635"/>
            <p14:sldId id="2636"/>
            <p14:sldId id="2638"/>
            <p14:sldId id="2637"/>
            <p14:sldId id="2646"/>
            <p14:sldId id="2655"/>
            <p14:sldId id="2648"/>
            <p14:sldId id="2647"/>
            <p14:sldId id="2649"/>
            <p14:sldId id="2650"/>
            <p14:sldId id="2652"/>
            <p14:sldId id="263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208">
          <p15:clr>
            <a:srgbClr val="A4A3A4"/>
          </p15:clr>
        </p15:guide>
        <p15:guide id="2" orient="horz" pos="2255">
          <p15:clr>
            <a:srgbClr val="A4A3A4"/>
          </p15:clr>
        </p15:guide>
        <p15:guide id="3" pos="5556">
          <p15:clr>
            <a:srgbClr val="A4A3A4"/>
          </p15:clr>
        </p15:guide>
        <p15:guide id="4" pos="158">
          <p15:clr>
            <a:srgbClr val="A4A3A4"/>
          </p15:clr>
        </p15:guide>
        <p15:guide id="5" pos="1292">
          <p15:clr>
            <a:srgbClr val="A4A3A4"/>
          </p15:clr>
        </p15:guide>
        <p15:guide id="6" pos="1655">
          <p15:clr>
            <a:srgbClr val="A4A3A4"/>
          </p15:clr>
        </p15:guide>
        <p15:guide id="7" pos="4150">
          <p15:clr>
            <a:srgbClr val="A4A3A4"/>
          </p15:clr>
        </p15:guide>
        <p15:guide id="8" pos="4422">
          <p15:clr>
            <a:srgbClr val="A4A3A4"/>
          </p15:clr>
        </p15:guide>
        <p15:guide id="9" orient="horz" pos="2436">
          <p15:clr>
            <a:srgbClr val="A4A3A4"/>
          </p15:clr>
        </p15:guide>
        <p15:guide id="10" orient="horz" pos="1892">
          <p15:clr>
            <a:srgbClr val="A4A3A4"/>
          </p15:clr>
        </p15:guide>
        <p15:guide id="11" orient="horz" pos="894">
          <p15:clr>
            <a:srgbClr val="A4A3A4"/>
          </p15:clr>
        </p15:guide>
        <p15:guide id="12" orient="horz" pos="667">
          <p15:clr>
            <a:srgbClr val="A4A3A4"/>
          </p15:clr>
        </p15:guide>
        <p15:guide id="13" orient="horz" pos="849">
          <p15:clr>
            <a:srgbClr val="A4A3A4"/>
          </p15:clr>
        </p15:guide>
        <p15:guide id="14" pos="265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49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orient="horz" pos="3153" userDrawn="1">
          <p15:clr>
            <a:srgbClr val="A4A3A4"/>
          </p15:clr>
        </p15:guide>
        <p15:guide id="4" pos="2165" userDrawn="1">
          <p15:clr>
            <a:srgbClr val="A4A3A4"/>
          </p15:clr>
        </p15:guide>
        <p15:guide id="5" orient="horz" pos="3148" userDrawn="1">
          <p15:clr>
            <a:srgbClr val="A4A3A4"/>
          </p15:clr>
        </p15:guide>
        <p15:guide id="6" orient="horz" pos="3154" userDrawn="1">
          <p15:clr>
            <a:srgbClr val="A4A3A4"/>
          </p15:clr>
        </p15:guide>
        <p15:guide id="7" orient="horz" pos="3128" userDrawn="1">
          <p15:clr>
            <a:srgbClr val="A4A3A4"/>
          </p15:clr>
        </p15:guide>
        <p15:guide id="8" orient="horz" pos="3129" userDrawn="1">
          <p15:clr>
            <a:srgbClr val="A4A3A4"/>
          </p15:clr>
        </p15:guide>
        <p15:guide id="9" orient="horz" pos="3126" userDrawn="1">
          <p15:clr>
            <a:srgbClr val="A4A3A4"/>
          </p15:clr>
        </p15:guide>
        <p15:guide id="10" orient="horz" pos="3130" userDrawn="1">
          <p15:clr>
            <a:srgbClr val="A4A3A4"/>
          </p15:clr>
        </p15:guide>
        <p15:guide id="11" pos="2139" userDrawn="1">
          <p15:clr>
            <a:srgbClr val="A4A3A4"/>
          </p15:clr>
        </p15:guide>
        <p15:guide id="1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606"/>
    <a:srgbClr val="CDACE6"/>
    <a:srgbClr val="8A0505"/>
    <a:srgbClr val="C4E59F"/>
    <a:srgbClr val="93C9FF"/>
    <a:srgbClr val="3399FF"/>
    <a:srgbClr val="B381D9"/>
    <a:srgbClr val="9E5ECE"/>
    <a:srgbClr val="FFCCCC"/>
    <a:srgbClr val="E6A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61" autoAdjust="0"/>
    <p:restoredTop sz="91648" autoAdjust="0"/>
  </p:normalViewPr>
  <p:slideViewPr>
    <p:cSldViewPr>
      <p:cViewPr>
        <p:scale>
          <a:sx n="150" d="100"/>
          <a:sy n="150" d="100"/>
        </p:scale>
        <p:origin x="-420" y="-108"/>
      </p:cViewPr>
      <p:guideLst>
        <p:guide orient="horz" pos="3208"/>
        <p:guide orient="horz" pos="2255"/>
        <p:guide orient="horz" pos="2436"/>
        <p:guide orient="horz" pos="1892"/>
        <p:guide orient="horz" pos="894"/>
        <p:guide orient="horz" pos="667"/>
        <p:guide orient="horz" pos="849"/>
        <p:guide pos="5556"/>
        <p:guide pos="158"/>
        <p:guide pos="1292"/>
        <p:guide pos="1655"/>
        <p:guide pos="4150"/>
        <p:guide pos="4422"/>
        <p:guide pos="2653"/>
      </p:guideLst>
    </p:cSldViewPr>
  </p:slideViewPr>
  <p:outlineViewPr>
    <p:cViewPr>
      <p:scale>
        <a:sx n="33" d="100"/>
        <a:sy n="33" d="100"/>
      </p:scale>
      <p:origin x="0" y="-1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048" y="114"/>
      </p:cViewPr>
      <p:guideLst>
        <p:guide orient="horz" pos="3149"/>
        <p:guide orient="horz" pos="3153"/>
        <p:guide orient="horz" pos="3148"/>
        <p:guide orient="horz" pos="3154"/>
        <p:guide orient="horz" pos="3128"/>
        <p:guide orient="horz" pos="3129"/>
        <p:guide orient="horz" pos="3126"/>
        <p:guide orient="horz" pos="3130"/>
        <p:guide pos="2162"/>
        <p:guide pos="2165"/>
        <p:guide pos="213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914419017885956E-2"/>
          <c:y val="0.17782473040351102"/>
          <c:w val="0.91303151087524059"/>
          <c:h val="0.33225880322006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DB-4BCD-B64B-11E22424FAA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        Республика Татарстан (Татарстан)</c:v>
                </c:pt>
                <c:pt idx="1">
                  <c:v>        Республика Мордовия</c:v>
                </c:pt>
                <c:pt idx="2">
                  <c:v>        Саратовская область</c:v>
                </c:pt>
                <c:pt idx="3">
                  <c:v>        Республика Башкортостан</c:v>
                </c:pt>
                <c:pt idx="4">
                  <c:v>        Самарская область</c:v>
                </c:pt>
                <c:pt idx="5">
                  <c:v>        Чувашская Республика - Чувашия</c:v>
                </c:pt>
                <c:pt idx="6">
                  <c:v>        Нижегородская область</c:v>
                </c:pt>
                <c:pt idx="7">
                  <c:v>        Пензенская область</c:v>
                </c:pt>
                <c:pt idx="8">
                  <c:v>        Удмуртская Республика</c:v>
                </c:pt>
                <c:pt idx="9">
                  <c:v>        Республика Марий Эл</c:v>
                </c:pt>
                <c:pt idx="10">
                  <c:v>        Ульяновская область</c:v>
                </c:pt>
                <c:pt idx="11">
                  <c:v>        Оренбургская область</c:v>
                </c:pt>
                <c:pt idx="12">
                  <c:v>        Кировская область</c:v>
                </c:pt>
                <c:pt idx="13">
                  <c:v>        Пермский край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74.66</c:v>
                </c:pt>
                <c:pt idx="1">
                  <c:v>73.900000000000006</c:v>
                </c:pt>
                <c:pt idx="2">
                  <c:v>72.8</c:v>
                </c:pt>
                <c:pt idx="3">
                  <c:v>72.44</c:v>
                </c:pt>
                <c:pt idx="4">
                  <c:v>72.39</c:v>
                </c:pt>
                <c:pt idx="5">
                  <c:v>72.25</c:v>
                </c:pt>
                <c:pt idx="6">
                  <c:v>71.819999999999993</c:v>
                </c:pt>
                <c:pt idx="7">
                  <c:v>71.72</c:v>
                </c:pt>
                <c:pt idx="8">
                  <c:v>71.23</c:v>
                </c:pt>
                <c:pt idx="9">
                  <c:v>71.150000000000006</c:v>
                </c:pt>
                <c:pt idx="10">
                  <c:v>70.959999999999994</c:v>
                </c:pt>
                <c:pt idx="11">
                  <c:v>70.819999999999993</c:v>
                </c:pt>
                <c:pt idx="12">
                  <c:v>70.78</c:v>
                </c:pt>
                <c:pt idx="13">
                  <c:v>70.37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DB-4BCD-B64B-11E22424F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7444352"/>
        <c:axId val="177445888"/>
      </c:barChart>
      <c:catAx>
        <c:axId val="177444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0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7445888"/>
        <c:crosses val="autoZero"/>
        <c:auto val="1"/>
        <c:lblAlgn val="ctr"/>
        <c:lblOffset val="100"/>
        <c:noMultiLvlLbl val="0"/>
      </c:catAx>
      <c:valAx>
        <c:axId val="177445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7444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393405077399518E-2"/>
          <c:y val="0.10542372047244095"/>
          <c:w val="0.969213189845201"/>
          <c:h val="0.720587625203066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РМ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68.87</c:v>
                </c:pt>
                <c:pt idx="1">
                  <c:v>69.2</c:v>
                </c:pt>
                <c:pt idx="2">
                  <c:v>69.25</c:v>
                </c:pt>
                <c:pt idx="3">
                  <c:v>70.11</c:v>
                </c:pt>
                <c:pt idx="4">
                  <c:v>70.72</c:v>
                </c:pt>
                <c:pt idx="5">
                  <c:v>70.56</c:v>
                </c:pt>
                <c:pt idx="6">
                  <c:v>71.38</c:v>
                </c:pt>
                <c:pt idx="7">
                  <c:v>72.06</c:v>
                </c:pt>
                <c:pt idx="8">
                  <c:v>72.25</c:v>
                </c:pt>
                <c:pt idx="9">
                  <c:v>73.400000000000006</c:v>
                </c:pt>
                <c:pt idx="10">
                  <c:v>73.66</c:v>
                </c:pt>
                <c:pt idx="11">
                  <c:v>73.95</c:v>
                </c:pt>
                <c:pt idx="12">
                  <c:v>71.599999999999994</c:v>
                </c:pt>
                <c:pt idx="13">
                  <c:v>70.239999999999995</c:v>
                </c:pt>
                <c:pt idx="14">
                  <c:v>73.16</c:v>
                </c:pt>
                <c:pt idx="15" formatCode="0.00">
                  <c:v>73.78</c:v>
                </c:pt>
                <c:pt idx="16">
                  <c:v>73.900000000000006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679-4B51-A5A9-AE29123D98E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Лист1!$C$2:$C$18</c:f>
              <c:numCache>
                <c:formatCode>General</c:formatCode>
                <c:ptCount val="17"/>
                <c:pt idx="0">
                  <c:v>67.989999999999995</c:v>
                </c:pt>
                <c:pt idx="1">
                  <c:v>68.78</c:v>
                </c:pt>
                <c:pt idx="2">
                  <c:v>68.94</c:v>
                </c:pt>
                <c:pt idx="3">
                  <c:v>69.83</c:v>
                </c:pt>
                <c:pt idx="4">
                  <c:v>70.239999999999995</c:v>
                </c:pt>
                <c:pt idx="5">
                  <c:v>70.760000000000005</c:v>
                </c:pt>
                <c:pt idx="6">
                  <c:v>70.930000000000007</c:v>
                </c:pt>
                <c:pt idx="7">
                  <c:v>71.400000000000006</c:v>
                </c:pt>
                <c:pt idx="8">
                  <c:v>71.87</c:v>
                </c:pt>
                <c:pt idx="9">
                  <c:v>72.2</c:v>
                </c:pt>
                <c:pt idx="10">
                  <c:v>72.930000000000007</c:v>
                </c:pt>
                <c:pt idx="11">
                  <c:v>73.34</c:v>
                </c:pt>
                <c:pt idx="12">
                  <c:v>71.540000000000006</c:v>
                </c:pt>
                <c:pt idx="13">
                  <c:v>70.06</c:v>
                </c:pt>
                <c:pt idx="14">
                  <c:v>72.73</c:v>
                </c:pt>
                <c:pt idx="15">
                  <c:v>73.44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679-4B51-A5A9-AE29123D98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505792"/>
        <c:axId val="177507328"/>
      </c:lineChart>
      <c:catAx>
        <c:axId val="17750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7507328"/>
        <c:crosses val="autoZero"/>
        <c:auto val="1"/>
        <c:lblAlgn val="ctr"/>
        <c:lblOffset val="100"/>
        <c:noMultiLvlLbl val="0"/>
      </c:catAx>
      <c:valAx>
        <c:axId val="177507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75057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17141897495029"/>
          <c:y val="0.57512184001527999"/>
          <c:w val="0.16853255231361114"/>
          <c:h val="8.0423720472440952E-2"/>
        </c:manualLayout>
      </c:layout>
      <c:overlay val="0"/>
      <c:txPr>
        <a:bodyPr/>
        <a:lstStyle/>
        <a:p>
          <a:pPr>
            <a:defRPr b="1" i="1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365299898339547"/>
          <c:w val="1"/>
          <c:h val="0.4932415809934975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6,2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47E-4EBA-94AB-A8AD4EF7450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6,0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47E-4EBA-94AB-A8AD4EF745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 baseline="0">
                    <a:latin typeface="Times" panose="0202060306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7.5</c:v>
                </c:pt>
                <c:pt idx="1">
                  <c:v>7.1</c:v>
                </c:pt>
                <c:pt idx="2">
                  <c:v>6.8</c:v>
                </c:pt>
                <c:pt idx="3">
                  <c:v>6.2</c:v>
                </c:pt>
                <c:pt idx="4">
                  <c:v>6</c:v>
                </c:pt>
                <c:pt idx="5">
                  <c:v>5.6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347E-4EBA-94AB-A8AD4EF745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472448"/>
        <c:axId val="178483584"/>
      </c:lineChart>
      <c:catAx>
        <c:axId val="17847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8483584"/>
        <c:crosses val="autoZero"/>
        <c:auto val="1"/>
        <c:lblAlgn val="ctr"/>
        <c:lblOffset val="100"/>
        <c:noMultiLvlLbl val="0"/>
      </c:catAx>
      <c:valAx>
        <c:axId val="178483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8472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за 2009-2024 г. в абсолютных показателях (чел.)</a:t>
            </a:r>
          </a:p>
        </c:rich>
      </c:tx>
      <c:layout>
        <c:manualLayout>
          <c:xMode val="edge"/>
          <c:yMode val="edge"/>
          <c:x val="9.9076609234866206E-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4214716269543018E-4"/>
          <c:y val="0.26237118459747999"/>
          <c:w val="0.99935785283730461"/>
          <c:h val="0.5937439527283926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14"/>
              <c:tx>
                <c:rich>
                  <a:bodyPr/>
                  <a:lstStyle/>
                  <a:p>
                    <a:r>
                      <a:rPr lang="ru-RU" sz="1200" b="1" i="1" baseline="0" smtClean="0">
                        <a:latin typeface="Times New Roman" panose="02020603050405020304" pitchFamily="18" charset="0"/>
                      </a:rPr>
                      <a:t>9920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tx>
                <c:rich>
                  <a:bodyPr/>
                  <a:lstStyle/>
                  <a:p>
                    <a:r>
                      <a:rPr lang="ru-RU" sz="1200" b="1" i="1" baseline="0" smtClean="0">
                        <a:latin typeface="Times New Roman" panose="02020603050405020304" pitchFamily="18" charset="0"/>
                      </a:rPr>
                      <a:t>9792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2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Лист1!$A$2:$A$17</c:f>
              <c:numCache>
                <c:formatCode>General</c:formatCode>
                <c:ptCount val="16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</c:numCache>
            </c:numRef>
          </c:cat>
          <c:val>
            <c:numRef>
              <c:f>Лист1!$B$2:$B$17</c:f>
              <c:numCache>
                <c:formatCode>General</c:formatCode>
                <c:ptCount val="16"/>
                <c:pt idx="0">
                  <c:v>13027</c:v>
                </c:pt>
                <c:pt idx="1">
                  <c:v>13106</c:v>
                </c:pt>
                <c:pt idx="2">
                  <c:v>12303</c:v>
                </c:pt>
                <c:pt idx="3">
                  <c:v>11925</c:v>
                </c:pt>
                <c:pt idx="4">
                  <c:v>12095</c:v>
                </c:pt>
                <c:pt idx="5">
                  <c:v>11621</c:v>
                </c:pt>
                <c:pt idx="6">
                  <c:v>11395</c:v>
                </c:pt>
                <c:pt idx="7">
                  <c:v>11390</c:v>
                </c:pt>
                <c:pt idx="8">
                  <c:v>10868</c:v>
                </c:pt>
                <c:pt idx="9">
                  <c:v>10723</c:v>
                </c:pt>
                <c:pt idx="10">
                  <c:v>10473</c:v>
                </c:pt>
                <c:pt idx="11">
                  <c:v>12879</c:v>
                </c:pt>
                <c:pt idx="12">
                  <c:v>14636</c:v>
                </c:pt>
                <c:pt idx="13">
                  <c:v>11284</c:v>
                </c:pt>
                <c:pt idx="14">
                  <c:v>9920</c:v>
                </c:pt>
                <c:pt idx="15">
                  <c:v>9792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01B-45CF-8682-A7FD1C5BA9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8047616"/>
        <c:axId val="178049408"/>
      </c:lineChart>
      <c:catAx>
        <c:axId val="17804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0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8049408"/>
        <c:crosses val="autoZero"/>
        <c:auto val="1"/>
        <c:lblAlgn val="ctr"/>
        <c:lblOffset val="100"/>
        <c:noMultiLvlLbl val="0"/>
      </c:catAx>
      <c:valAx>
        <c:axId val="178049408"/>
        <c:scaling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extTo"/>
        <c:crossAx val="17804761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82479724475078E-3"/>
          <c:y val="2.852537989606093E-2"/>
          <c:w val="0.98299888901233201"/>
          <c:h val="0.8995046075127455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Младенческая смертность на 1000 родившихся живыми</c:v>
                </c:pt>
              </c:strCache>
            </c:strRef>
          </c:tx>
          <c:dLbls>
            <c:dLbl>
              <c:idx val="0"/>
              <c:layout>
                <c:manualLayout>
                  <c:x val="-2.5444061770914329E-2"/>
                  <c:y val="-8.9158768288750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0017331407621375E-2"/>
                  <c:y val="-9.5380647110253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8412731918675703E-2"/>
                  <c:y val="-0.10275859865395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29941117653593E-2"/>
                  <c:y val="-0.12942611736752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69487834685035E-2"/>
                  <c:y val="-0.12373638056287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075489327085056E-2"/>
                      <c:h val="6.6565184513548661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1.8436284857238083E-2"/>
                  <c:y val="-8.3469612425167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6983557382513054E-2"/>
                  <c:y val="-0.11664541390598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9864348405732696E-2"/>
                  <c:y val="-8.9691491246670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6995667148094656E-2"/>
                  <c:y val="-0.145338093177137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8336295967114764E-2"/>
                  <c:y val="-0.12658124896519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8336295967114764E-2"/>
                  <c:y val="-0.124058221913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219086768136978E-2"/>
                  <c:y val="-0.103291321611879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1.1287634707254749E-2"/>
                  <c:y val="-5.164566080593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1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8.1</c:v>
                </c:pt>
                <c:pt idx="1">
                  <c:v>7.4</c:v>
                </c:pt>
                <c:pt idx="2">
                  <c:v>6</c:v>
                </c:pt>
                <c:pt idx="3">
                  <c:v>4.3</c:v>
                </c:pt>
                <c:pt idx="4">
                  <c:v>4.4000000000000004</c:v>
                </c:pt>
                <c:pt idx="5">
                  <c:v>5</c:v>
                </c:pt>
                <c:pt idx="6">
                  <c:v>3.3</c:v>
                </c:pt>
                <c:pt idx="7">
                  <c:v>4.3</c:v>
                </c:pt>
                <c:pt idx="8">
                  <c:v>2.9</c:v>
                </c:pt>
                <c:pt idx="9">
                  <c:v>4.4000000000000004</c:v>
                </c:pt>
                <c:pt idx="10">
                  <c:v>3.8</c:v>
                </c:pt>
                <c:pt idx="11">
                  <c:v>4.7</c:v>
                </c:pt>
                <c:pt idx="12">
                  <c:v>1.7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101248"/>
        <c:axId val="178124672"/>
      </c:lineChart>
      <c:catAx>
        <c:axId val="17810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0" i="1" baseline="0">
                <a:latin typeface="Times New Roman" panose="02020603050405020304" pitchFamily="18" charset="0"/>
              </a:defRPr>
            </a:pPr>
            <a:endParaRPr lang="ru-RU"/>
          </a:p>
        </c:txPr>
        <c:crossAx val="178124672"/>
        <c:crosses val="autoZero"/>
        <c:auto val="1"/>
        <c:lblAlgn val="ctr"/>
        <c:lblOffset val="100"/>
        <c:noMultiLvlLbl val="0"/>
      </c:catAx>
      <c:valAx>
        <c:axId val="1781246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81012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 b="1" i="0" baseline="0">
                <a:latin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7319350785406663"/>
          <c:y val="1.4567533163052196E-2"/>
          <c:w val="0.62680646594822798"/>
          <c:h val="0.15751868451704917"/>
        </c:manualLayout>
      </c:layout>
      <c:overlay val="0"/>
      <c:txPr>
        <a:bodyPr/>
        <a:lstStyle/>
        <a:p>
          <a:pPr>
            <a:defRPr b="1" i="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B5C14-B65B-4D22-81A3-08C99403E5E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E1242D3A-AC97-4A16-AD21-2A27FDDE16A0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2024 год закончено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564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процедуры ЭКО (план не менее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421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процедур за счет средств ОМС), принято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156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родов после ЭКО, родилось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170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детей. Эффективность процедуры в целом по региону составляет </a:t>
          </a:r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37,0%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(по РФ-</a:t>
          </a:r>
          <a:r>
            <a:rPr lang="ru-RU" sz="11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35,5</a:t>
          </a:r>
          <a:r>
            <a:rPr lang="ru-RU" sz="11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r>
            <a:rPr lang="ru-RU" sz="11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1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CC5C77-743E-4AA3-8A1A-248F2FBB77C3}" type="parTrans" cxnId="{E0D16E24-73D0-4CC6-975C-943951A12AB4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0262B-E139-4A21-A02A-A74EA9A8C83C}" type="sibTrans" cxnId="{E0D16E24-73D0-4CC6-975C-943951A12AB4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6ECB06-9569-4B41-9718-E01EFD7953CC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Доабортное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консультирование в 2024 году прошли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100%</a:t>
          </a:r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числа обратившихся по поводу прерывания беременности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6BA7C4-D3EF-4D39-8E31-EAD4248D118F}" type="parTrans" cxnId="{D6B01D03-401B-4159-B868-6584031046DD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120C30-845F-4DC1-93FF-B0BB9BC865AD}" type="sibTrans" cxnId="{D6B01D03-401B-4159-B868-6584031046DD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BDBB2-8304-48F1-837B-13F2A542BFDE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проконсультированных женщин сохранили беременность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40,0%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E8E220-A284-4725-8268-80EF29E46C44}" type="parTrans" cxnId="{118A4796-AECE-47D1-A942-791445CDA1D3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D98BA-E684-4A6B-B3E2-C914588B69AD}" type="sibTrans" cxnId="{118A4796-AECE-47D1-A942-791445CDA1D3}">
      <dgm:prSet/>
      <dgm:spPr/>
      <dgm:t>
        <a:bodyPr/>
        <a:lstStyle/>
        <a:p>
          <a:endParaRPr lang="ru-RU" sz="1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68FFC4-E162-4DD1-B147-F59C6FA63EB4}">
      <dgm:prSet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2024 году осмотрено 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21922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подростка (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99,5%</a:t>
          </a:r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от всех подростков региона). Выявлено 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1799</a:t>
          </a:r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подростков (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8,2%</a:t>
          </a:r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с патологией репродуктивной системы, в. т. ч. 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1016</a:t>
          </a:r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подростков (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4,6%</a:t>
          </a:r>
          <a:r>
            <a: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с впервые жизни установленными диагнозами.</a:t>
          </a:r>
          <a:endParaRPr lang="ru-RU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8EF832-60B9-4CBC-9FD8-8B8B23E2219F}" type="parTrans" cxnId="{E813AD24-2E71-4A21-9C04-D77FA8F97CEE}">
      <dgm:prSet/>
      <dgm:spPr/>
      <dgm:t>
        <a:bodyPr/>
        <a:lstStyle/>
        <a:p>
          <a:endParaRPr lang="ru-RU"/>
        </a:p>
      </dgm:t>
    </dgm:pt>
    <dgm:pt modelId="{2089EFFC-02B8-4518-836E-D0B8FD0D3E70}" type="sibTrans" cxnId="{E813AD24-2E71-4A21-9C04-D77FA8F97CEE}">
      <dgm:prSet/>
      <dgm:spPr/>
      <dgm:t>
        <a:bodyPr/>
        <a:lstStyle/>
        <a:p>
          <a:endParaRPr lang="ru-RU"/>
        </a:p>
      </dgm:t>
    </dgm:pt>
    <dgm:pt modelId="{0D9B5DD2-499E-4EEF-8261-BED11CFE4F99}" type="pres">
      <dgm:prSet presAssocID="{8D9B5C14-B65B-4D22-81A3-08C99403E5EE}" presName="CompostProcess" presStyleCnt="0">
        <dgm:presLayoutVars>
          <dgm:dir/>
          <dgm:resizeHandles val="exact"/>
        </dgm:presLayoutVars>
      </dgm:prSet>
      <dgm:spPr/>
    </dgm:pt>
    <dgm:pt modelId="{373CB9B9-21D1-40FA-91A5-948AFD0E0FBA}" type="pres">
      <dgm:prSet presAssocID="{8D9B5C14-B65B-4D22-81A3-08C99403E5EE}" presName="arrow" presStyleLbl="bgShp" presStyleIdx="0" presStyleCnt="1"/>
      <dgm:spPr>
        <a:scene3d>
          <a:camera prst="orthographicFront"/>
          <a:lightRig rig="threePt" dir="t"/>
        </a:scene3d>
        <a:sp3d>
          <a:bevelT/>
        </a:sp3d>
      </dgm:spPr>
    </dgm:pt>
    <dgm:pt modelId="{E1665ADE-A4FA-4D4E-A8CF-D2EB8DC267B1}" type="pres">
      <dgm:prSet presAssocID="{8D9B5C14-B65B-4D22-81A3-08C99403E5EE}" presName="linearProcess" presStyleCnt="0"/>
      <dgm:spPr/>
    </dgm:pt>
    <dgm:pt modelId="{A2990122-C236-40B4-AABF-5A53C967CAEB}" type="pres">
      <dgm:prSet presAssocID="{E1242D3A-AC97-4A16-AD21-2A27FDDE16A0}" presName="textNode" presStyleLbl="node1" presStyleIdx="0" presStyleCnt="4" custScaleX="121653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E573A-75BE-4857-A49E-DD69795CA084}" type="pres">
      <dgm:prSet presAssocID="{4790262B-E139-4A21-A02A-A74EA9A8C83C}" presName="sibTrans" presStyleCnt="0"/>
      <dgm:spPr/>
    </dgm:pt>
    <dgm:pt modelId="{A9B50454-F08C-4376-B049-622E081FFC7A}" type="pres">
      <dgm:prSet presAssocID="{666ECB06-9569-4B41-9718-E01EFD7953CC}" presName="textNode" presStyleLbl="node1" presStyleIdx="1" presStyleCnt="4" custScaleX="109456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25FE9-47C4-4CB7-B811-C9DE7F243AF5}" type="pres">
      <dgm:prSet presAssocID="{DF120C30-845F-4DC1-93FF-B0BB9BC865AD}" presName="sibTrans" presStyleCnt="0"/>
      <dgm:spPr/>
    </dgm:pt>
    <dgm:pt modelId="{F1CD525F-8D6A-4B57-AE8E-26645FCD1E33}" type="pres">
      <dgm:prSet presAssocID="{35EBDBB2-8304-48F1-837B-13F2A542BFDE}" presName="textNode" presStyleLbl="node1" presStyleIdx="2" presStyleCnt="4" custScaleX="109456" custScaleY="118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3D2C2-557F-48CC-91B5-6D45DC071DC7}" type="pres">
      <dgm:prSet presAssocID="{DA8D98BA-E684-4A6B-B3E2-C914588B69AD}" presName="sibTrans" presStyleCnt="0"/>
      <dgm:spPr/>
    </dgm:pt>
    <dgm:pt modelId="{D88047C3-02C7-4FC2-9716-5F6DA9565E98}" type="pres">
      <dgm:prSet presAssocID="{B168FFC4-E162-4DD1-B147-F59C6FA63EB4}" presName="textNode" presStyleLbl="node1" presStyleIdx="3" presStyleCnt="4" custScaleY="119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D4B02E-D9F9-4721-87A3-2AEAD2FC5C8B}" type="presOf" srcId="{8D9B5C14-B65B-4D22-81A3-08C99403E5EE}" destId="{0D9B5DD2-499E-4EEF-8261-BED11CFE4F99}" srcOrd="0" destOrd="0" presId="urn:microsoft.com/office/officeart/2005/8/layout/hProcess9"/>
    <dgm:cxn modelId="{D6B01D03-401B-4159-B868-6584031046DD}" srcId="{8D9B5C14-B65B-4D22-81A3-08C99403E5EE}" destId="{666ECB06-9569-4B41-9718-E01EFD7953CC}" srcOrd="1" destOrd="0" parTransId="{8B6BA7C4-D3EF-4D39-8E31-EAD4248D118F}" sibTransId="{DF120C30-845F-4DC1-93FF-B0BB9BC865AD}"/>
    <dgm:cxn modelId="{3C454C6F-47C5-41A8-88BF-B446EB284122}" type="presOf" srcId="{35EBDBB2-8304-48F1-837B-13F2A542BFDE}" destId="{F1CD525F-8D6A-4B57-AE8E-26645FCD1E33}" srcOrd="0" destOrd="0" presId="urn:microsoft.com/office/officeart/2005/8/layout/hProcess9"/>
    <dgm:cxn modelId="{F9A91A5E-A344-4426-8435-D365E70BEE71}" type="presOf" srcId="{E1242D3A-AC97-4A16-AD21-2A27FDDE16A0}" destId="{A2990122-C236-40B4-AABF-5A53C967CAEB}" srcOrd="0" destOrd="0" presId="urn:microsoft.com/office/officeart/2005/8/layout/hProcess9"/>
    <dgm:cxn modelId="{D4D1550E-5114-499B-83A2-DAD49876ADC1}" type="presOf" srcId="{B168FFC4-E162-4DD1-B147-F59C6FA63EB4}" destId="{D88047C3-02C7-4FC2-9716-5F6DA9565E98}" srcOrd="0" destOrd="0" presId="urn:microsoft.com/office/officeart/2005/8/layout/hProcess9"/>
    <dgm:cxn modelId="{E813AD24-2E71-4A21-9C04-D77FA8F97CEE}" srcId="{8D9B5C14-B65B-4D22-81A3-08C99403E5EE}" destId="{B168FFC4-E162-4DD1-B147-F59C6FA63EB4}" srcOrd="3" destOrd="0" parTransId="{088EF832-60B9-4CBC-9FD8-8B8B23E2219F}" sibTransId="{2089EFFC-02B8-4518-836E-D0B8FD0D3E70}"/>
    <dgm:cxn modelId="{9A61AC2E-DB08-4401-B18A-2036D2CAE188}" type="presOf" srcId="{666ECB06-9569-4B41-9718-E01EFD7953CC}" destId="{A9B50454-F08C-4376-B049-622E081FFC7A}" srcOrd="0" destOrd="0" presId="urn:microsoft.com/office/officeart/2005/8/layout/hProcess9"/>
    <dgm:cxn modelId="{E0D16E24-73D0-4CC6-975C-943951A12AB4}" srcId="{8D9B5C14-B65B-4D22-81A3-08C99403E5EE}" destId="{E1242D3A-AC97-4A16-AD21-2A27FDDE16A0}" srcOrd="0" destOrd="0" parTransId="{A1CC5C77-743E-4AA3-8A1A-248F2FBB77C3}" sibTransId="{4790262B-E139-4A21-A02A-A74EA9A8C83C}"/>
    <dgm:cxn modelId="{118A4796-AECE-47D1-A942-791445CDA1D3}" srcId="{8D9B5C14-B65B-4D22-81A3-08C99403E5EE}" destId="{35EBDBB2-8304-48F1-837B-13F2A542BFDE}" srcOrd="2" destOrd="0" parTransId="{56E8E220-A284-4725-8268-80EF29E46C44}" sibTransId="{DA8D98BA-E684-4A6B-B3E2-C914588B69AD}"/>
    <dgm:cxn modelId="{84BDE25E-4A8C-4E2C-9E5E-D2BD7ED1ADA3}" type="presParOf" srcId="{0D9B5DD2-499E-4EEF-8261-BED11CFE4F99}" destId="{373CB9B9-21D1-40FA-91A5-948AFD0E0FBA}" srcOrd="0" destOrd="0" presId="urn:microsoft.com/office/officeart/2005/8/layout/hProcess9"/>
    <dgm:cxn modelId="{9F3F3A8A-4187-40EA-A3E6-A0369FFF9414}" type="presParOf" srcId="{0D9B5DD2-499E-4EEF-8261-BED11CFE4F99}" destId="{E1665ADE-A4FA-4D4E-A8CF-D2EB8DC267B1}" srcOrd="1" destOrd="0" presId="urn:microsoft.com/office/officeart/2005/8/layout/hProcess9"/>
    <dgm:cxn modelId="{D693E362-483C-4310-8B76-CAC16D54617F}" type="presParOf" srcId="{E1665ADE-A4FA-4D4E-A8CF-D2EB8DC267B1}" destId="{A2990122-C236-40B4-AABF-5A53C967CAEB}" srcOrd="0" destOrd="0" presId="urn:microsoft.com/office/officeart/2005/8/layout/hProcess9"/>
    <dgm:cxn modelId="{CB837F7B-563C-444D-8FA5-984234BD7A4B}" type="presParOf" srcId="{E1665ADE-A4FA-4D4E-A8CF-D2EB8DC267B1}" destId="{773E573A-75BE-4857-A49E-DD69795CA084}" srcOrd="1" destOrd="0" presId="urn:microsoft.com/office/officeart/2005/8/layout/hProcess9"/>
    <dgm:cxn modelId="{C3D160EC-90A2-439D-AA0E-63B821BE75E7}" type="presParOf" srcId="{E1665ADE-A4FA-4D4E-A8CF-D2EB8DC267B1}" destId="{A9B50454-F08C-4376-B049-622E081FFC7A}" srcOrd="2" destOrd="0" presId="urn:microsoft.com/office/officeart/2005/8/layout/hProcess9"/>
    <dgm:cxn modelId="{8E2E63AB-B304-42DF-AD4B-13F4CC383FD1}" type="presParOf" srcId="{E1665ADE-A4FA-4D4E-A8CF-D2EB8DC267B1}" destId="{B4A25FE9-47C4-4CB7-B811-C9DE7F243AF5}" srcOrd="3" destOrd="0" presId="urn:microsoft.com/office/officeart/2005/8/layout/hProcess9"/>
    <dgm:cxn modelId="{6CA05213-36DB-4ED6-9523-A94D7BEBCCC4}" type="presParOf" srcId="{E1665ADE-A4FA-4D4E-A8CF-D2EB8DC267B1}" destId="{F1CD525F-8D6A-4B57-AE8E-26645FCD1E33}" srcOrd="4" destOrd="0" presId="urn:microsoft.com/office/officeart/2005/8/layout/hProcess9"/>
    <dgm:cxn modelId="{A7D73A77-4E83-4381-8675-42A07A199893}" type="presParOf" srcId="{E1665ADE-A4FA-4D4E-A8CF-D2EB8DC267B1}" destId="{0C83D2C2-557F-48CC-91B5-6D45DC071DC7}" srcOrd="5" destOrd="0" presId="urn:microsoft.com/office/officeart/2005/8/layout/hProcess9"/>
    <dgm:cxn modelId="{3F4F57F9-02CD-414C-B9D5-3BABB8BB2177}" type="presParOf" srcId="{E1665ADE-A4FA-4D4E-A8CF-D2EB8DC267B1}" destId="{D88047C3-02C7-4FC2-9716-5F6DA9565E98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4B00584-066D-4CFD-9EFA-C4C7C6D17929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C4367D7-C50B-44A3-A5F0-9E7674596359}">
      <dgm:prSet phldrT="[Текст]" custT="1"/>
      <dgm:spPr/>
      <dgm:t>
        <a:bodyPr/>
        <a:lstStyle/>
        <a:p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мероприятий и целевых показателей национальных проектов;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C8930-D602-4F60-BE72-F6A2B0B744C4}" type="parTrans" cxnId="{81DD01C5-CAB4-4D58-A649-5EE009037DB1}">
      <dgm:prSet/>
      <dgm:spPr/>
      <dgm:t>
        <a:bodyPr/>
        <a:lstStyle/>
        <a:p>
          <a:endParaRPr lang="ru-RU"/>
        </a:p>
      </dgm:t>
    </dgm:pt>
    <dgm:pt modelId="{9E5F0C59-3991-4BDD-BA7C-A7DF75BC1D6B}" type="sibTrans" cxnId="{81DD01C5-CAB4-4D58-A649-5EE009037DB1}">
      <dgm:prSet/>
      <dgm:spPr/>
      <dgm:t>
        <a:bodyPr/>
        <a:lstStyle/>
        <a:p>
          <a:endParaRPr lang="ru-RU"/>
        </a:p>
      </dgm:t>
    </dgm:pt>
    <dgm:pt modelId="{CCD0C0A1-00E3-47CA-BAAD-028C39F586F5}">
      <dgm:prSet phldrT="[Текст]" custT="1"/>
      <dgm:spPr/>
      <dgm:t>
        <a:bodyPr/>
        <a:lstStyle/>
        <a:p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выход здравоохранения за рамки лечения заболеваний в клинике, активное сохранение и улучшение здоровья граждан дома и на работе;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DFBD0-BACA-46C1-8172-4558092917FD}" type="parTrans" cxnId="{EB5F168F-2E1D-42DB-B6BD-121E926C7061}">
      <dgm:prSet/>
      <dgm:spPr/>
      <dgm:t>
        <a:bodyPr/>
        <a:lstStyle/>
        <a:p>
          <a:endParaRPr lang="ru-RU"/>
        </a:p>
      </dgm:t>
    </dgm:pt>
    <dgm:pt modelId="{01B4B9ED-9D3C-4764-8AD5-C4C7072A9F77}" type="sibTrans" cxnId="{EB5F168F-2E1D-42DB-B6BD-121E926C7061}">
      <dgm:prSet/>
      <dgm:spPr/>
      <dgm:t>
        <a:bodyPr/>
        <a:lstStyle/>
        <a:p>
          <a:endParaRPr lang="ru-RU"/>
        </a:p>
      </dgm:t>
    </dgm:pt>
    <dgm:pt modelId="{67E4F7F6-E5FA-418B-9E4A-59AFE7DF5005}">
      <dgm:prSet phldrT="[Текст]" custT="1"/>
      <dgm:spPr/>
      <dgm:t>
        <a:bodyPr/>
        <a:lstStyle/>
        <a:p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выездных форм работы с женщинами и семьями </a:t>
          </a:r>
          <a:r>
            <a:rPr lang="ru-RU" sz="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2025 г. – выездная работа осуществляется 6 женскими консультациями, с 2026 г. – 9 женскими консультациями) (предусмотрено на приобретение автомобилей: в 2025г.– 9 000,0 тыс. руб., в 2026 г. – 5 964,0 тыс. руб.);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167BB-5CFA-43A1-B860-874DA19AA0AB}" type="parTrans" cxnId="{837EF1D4-6BC6-440F-9452-1D551A01E8CC}">
      <dgm:prSet/>
      <dgm:spPr/>
      <dgm:t>
        <a:bodyPr/>
        <a:lstStyle/>
        <a:p>
          <a:endParaRPr lang="ru-RU"/>
        </a:p>
      </dgm:t>
    </dgm:pt>
    <dgm:pt modelId="{C01C901F-A47B-4B8E-8837-40BD75FD7677}" type="sibTrans" cxnId="{837EF1D4-6BC6-440F-9452-1D551A01E8CC}">
      <dgm:prSet/>
      <dgm:spPr/>
      <dgm:t>
        <a:bodyPr/>
        <a:lstStyle/>
        <a:p>
          <a:endParaRPr lang="ru-RU"/>
        </a:p>
      </dgm:t>
    </dgm:pt>
    <dgm:pt modelId="{1A23D6B4-A17F-4488-887A-543CBA1D8148}">
      <dgm:prSet phldrT="[Текст]" custT="1"/>
      <dgm:spPr/>
      <dgm:t>
        <a:bodyPr/>
        <a:lstStyle/>
        <a:p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и эффективности вспомогательных репродуктивных технологий 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2025 г. – не менее 393, с 2026 г. – не менее 386 полных циклов ЭКО ежегодно за счет средств ОМС, за 6 лет – не менее 2323 полных циклов ЭКО за счет средств ОМС) </a:t>
          </a:r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бесплатного прохождения обследований женщин и мужчин перед ЭКО, не входящих в систему ОМС 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(генетическое, гормональное и др. виды обследования)</a:t>
          </a:r>
          <a:r>
            <a:rPr lang="ru-RU" sz="8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(предусмотрено: в 2025 г. – 13 944,0 тыс. руб., в 2026 г. – 14 740,0 тыс. руб., в 2027 г. – 14 740,0 тыс. руб.);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A641F-A7D5-480D-B667-3EB44450D92C}" type="parTrans" cxnId="{FEECDD18-9B1A-4932-9300-8DABD681AE62}">
      <dgm:prSet/>
      <dgm:spPr/>
      <dgm:t>
        <a:bodyPr/>
        <a:lstStyle/>
        <a:p>
          <a:endParaRPr lang="ru-RU"/>
        </a:p>
      </dgm:t>
    </dgm:pt>
    <dgm:pt modelId="{28978108-607E-4C76-A02B-8BB1690C65D6}" type="sibTrans" cxnId="{FEECDD18-9B1A-4932-9300-8DABD681AE62}">
      <dgm:prSet/>
      <dgm:spPr/>
      <dgm:t>
        <a:bodyPr/>
        <a:lstStyle/>
        <a:p>
          <a:endParaRPr lang="ru-RU"/>
        </a:p>
      </dgm:t>
    </dgm:pt>
    <dgm:pt modelId="{8C6A9A3A-C868-4EFE-8BD6-34F4870EE81E}">
      <dgm:prSet phldrT="[Текст]" custT="1"/>
      <dgm:spPr/>
      <dgm:t>
        <a:bodyPr/>
        <a:lstStyle/>
        <a:p>
          <a:pPr algn="just"/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начало реконструкции существующего корпуса Республиканского онкологического диспансера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18B6-EBB8-419D-BCA1-F17F77F5D264}" type="parTrans" cxnId="{EA8C4A30-39A8-44B7-B01D-6B8B707FB474}">
      <dgm:prSet/>
      <dgm:spPr/>
      <dgm:t>
        <a:bodyPr/>
        <a:lstStyle/>
        <a:p>
          <a:endParaRPr lang="ru-RU"/>
        </a:p>
      </dgm:t>
    </dgm:pt>
    <dgm:pt modelId="{23C52460-423F-4E78-8A98-4B5B148DE842}" type="sibTrans" cxnId="{EA8C4A30-39A8-44B7-B01D-6B8B707FB474}">
      <dgm:prSet/>
      <dgm:spPr/>
      <dgm:t>
        <a:bodyPr/>
        <a:lstStyle/>
        <a:p>
          <a:endParaRPr lang="ru-RU"/>
        </a:p>
      </dgm:t>
    </dgm:pt>
    <dgm:pt modelId="{7969E15C-46A1-4C9A-AF15-7ABA77269146}" type="pres">
      <dgm:prSet presAssocID="{F4B00584-066D-4CFD-9EFA-C4C7C6D179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7525C1-E460-4D49-A980-4E92071F2BBE}" type="pres">
      <dgm:prSet presAssocID="{4C4367D7-C50B-44A3-A5F0-9E7674596359}" presName="parentLin" presStyleCnt="0"/>
      <dgm:spPr/>
    </dgm:pt>
    <dgm:pt modelId="{AEA320BE-C7CC-44D2-8EA9-75A8DBE892A8}" type="pres">
      <dgm:prSet presAssocID="{4C4367D7-C50B-44A3-A5F0-9E767459635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E3A581B-588E-4ACA-88A8-8D4A19E67ACE}" type="pres">
      <dgm:prSet presAssocID="{4C4367D7-C50B-44A3-A5F0-9E7674596359}" presName="parentText" presStyleLbl="node1" presStyleIdx="0" presStyleCnt="5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EA6E8-C378-4328-97B8-F770BC53A726}" type="pres">
      <dgm:prSet presAssocID="{4C4367D7-C50B-44A3-A5F0-9E7674596359}" presName="negativeSpace" presStyleCnt="0"/>
      <dgm:spPr/>
    </dgm:pt>
    <dgm:pt modelId="{B2C2AAC6-3FD2-4821-9B9E-6D2DD11EC07F}" type="pres">
      <dgm:prSet presAssocID="{4C4367D7-C50B-44A3-A5F0-9E7674596359}" presName="childText" presStyleLbl="conFgAcc1" presStyleIdx="0" presStyleCnt="5">
        <dgm:presLayoutVars>
          <dgm:bulletEnabled val="1"/>
        </dgm:presLayoutVars>
      </dgm:prSet>
      <dgm:spPr/>
    </dgm:pt>
    <dgm:pt modelId="{CA5DB58C-CF4E-4201-A92A-E1A035FE69C5}" type="pres">
      <dgm:prSet presAssocID="{9E5F0C59-3991-4BDD-BA7C-A7DF75BC1D6B}" presName="spaceBetweenRectangles" presStyleCnt="0"/>
      <dgm:spPr/>
    </dgm:pt>
    <dgm:pt modelId="{329F6396-91F4-4D71-BC57-33284A58D13C}" type="pres">
      <dgm:prSet presAssocID="{CCD0C0A1-00E3-47CA-BAAD-028C39F586F5}" presName="parentLin" presStyleCnt="0"/>
      <dgm:spPr/>
    </dgm:pt>
    <dgm:pt modelId="{7FAE10FC-8859-4B9B-923A-A59582A83D58}" type="pres">
      <dgm:prSet presAssocID="{CCD0C0A1-00E3-47CA-BAAD-028C39F586F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069F30C-AC56-46F7-8DE6-2D7AF8F13E65}" type="pres">
      <dgm:prSet presAssocID="{CCD0C0A1-00E3-47CA-BAAD-028C39F586F5}" presName="parentText" presStyleLbl="node1" presStyleIdx="1" presStyleCnt="5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F79DA-8A17-41D7-844E-32C40C4ABE6A}" type="pres">
      <dgm:prSet presAssocID="{CCD0C0A1-00E3-47CA-BAAD-028C39F586F5}" presName="negativeSpace" presStyleCnt="0"/>
      <dgm:spPr/>
    </dgm:pt>
    <dgm:pt modelId="{CCF4678E-FF4D-4737-9BC6-E6DE0895C0D5}" type="pres">
      <dgm:prSet presAssocID="{CCD0C0A1-00E3-47CA-BAAD-028C39F586F5}" presName="childText" presStyleLbl="conFgAcc1" presStyleIdx="1" presStyleCnt="5">
        <dgm:presLayoutVars>
          <dgm:bulletEnabled val="1"/>
        </dgm:presLayoutVars>
      </dgm:prSet>
      <dgm:spPr/>
    </dgm:pt>
    <dgm:pt modelId="{A6E5DD2F-4B09-43FB-A2F9-17DA610A23E5}" type="pres">
      <dgm:prSet presAssocID="{01B4B9ED-9D3C-4764-8AD5-C4C7072A9F77}" presName="spaceBetweenRectangles" presStyleCnt="0"/>
      <dgm:spPr/>
    </dgm:pt>
    <dgm:pt modelId="{074CBEEC-FCD1-43FF-8918-0A64EE26B3D6}" type="pres">
      <dgm:prSet presAssocID="{67E4F7F6-E5FA-418B-9E4A-59AFE7DF5005}" presName="parentLin" presStyleCnt="0"/>
      <dgm:spPr/>
    </dgm:pt>
    <dgm:pt modelId="{DE2EE862-EEB3-42B8-B4C9-0E5CE94915A4}" type="pres">
      <dgm:prSet presAssocID="{67E4F7F6-E5FA-418B-9E4A-59AFE7DF500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13385D35-053F-48A4-8C04-032D5792C966}" type="pres">
      <dgm:prSet presAssocID="{67E4F7F6-E5FA-418B-9E4A-59AFE7DF5005}" presName="parentText" presStyleLbl="node1" presStyleIdx="2" presStyleCnt="5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B97C2-4511-4483-901C-B949AF7F3610}" type="pres">
      <dgm:prSet presAssocID="{67E4F7F6-E5FA-418B-9E4A-59AFE7DF5005}" presName="negativeSpace" presStyleCnt="0"/>
      <dgm:spPr/>
    </dgm:pt>
    <dgm:pt modelId="{E4A843E8-9E23-4C45-B6C7-2F5B382FEF4B}" type="pres">
      <dgm:prSet presAssocID="{67E4F7F6-E5FA-418B-9E4A-59AFE7DF5005}" presName="childText" presStyleLbl="conFgAcc1" presStyleIdx="2" presStyleCnt="5">
        <dgm:presLayoutVars>
          <dgm:bulletEnabled val="1"/>
        </dgm:presLayoutVars>
      </dgm:prSet>
      <dgm:spPr/>
    </dgm:pt>
    <dgm:pt modelId="{97256CA1-0C90-42EE-A838-95523CE5931C}" type="pres">
      <dgm:prSet presAssocID="{C01C901F-A47B-4B8E-8837-40BD75FD7677}" presName="spaceBetweenRectangles" presStyleCnt="0"/>
      <dgm:spPr/>
    </dgm:pt>
    <dgm:pt modelId="{EC4410CB-B4B5-4151-AE5E-142F25A8AF69}" type="pres">
      <dgm:prSet presAssocID="{1A23D6B4-A17F-4488-887A-543CBA1D8148}" presName="parentLin" presStyleCnt="0"/>
      <dgm:spPr/>
    </dgm:pt>
    <dgm:pt modelId="{F777AE6B-8AA2-45EB-BEC1-AF6F35AB27BE}" type="pres">
      <dgm:prSet presAssocID="{1A23D6B4-A17F-4488-887A-543CBA1D814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5A60D6A-9C0C-47F3-8961-96F4564844D4}" type="pres">
      <dgm:prSet presAssocID="{1A23D6B4-A17F-4488-887A-543CBA1D8148}" presName="parentText" presStyleLbl="node1" presStyleIdx="3" presStyleCnt="5" custScaleX="129412" custScaleY="2173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C7C0D-7C61-427A-BB88-6A7DD5E20C0E}" type="pres">
      <dgm:prSet presAssocID="{1A23D6B4-A17F-4488-887A-543CBA1D8148}" presName="negativeSpace" presStyleCnt="0"/>
      <dgm:spPr/>
    </dgm:pt>
    <dgm:pt modelId="{5E332227-F6DA-48A3-82F1-AA957CC7423C}" type="pres">
      <dgm:prSet presAssocID="{1A23D6B4-A17F-4488-887A-543CBA1D8148}" presName="childText" presStyleLbl="conFgAcc1" presStyleIdx="3" presStyleCnt="5">
        <dgm:presLayoutVars>
          <dgm:bulletEnabled val="1"/>
        </dgm:presLayoutVars>
      </dgm:prSet>
      <dgm:spPr/>
    </dgm:pt>
    <dgm:pt modelId="{078BCA63-4477-4DD3-BEE2-1730F88C1491}" type="pres">
      <dgm:prSet presAssocID="{28978108-607E-4C76-A02B-8BB1690C65D6}" presName="spaceBetweenRectangles" presStyleCnt="0"/>
      <dgm:spPr/>
    </dgm:pt>
    <dgm:pt modelId="{D585EA19-00E7-4039-9075-455A23821C80}" type="pres">
      <dgm:prSet presAssocID="{8C6A9A3A-C868-4EFE-8BD6-34F4870EE81E}" presName="parentLin" presStyleCnt="0"/>
      <dgm:spPr/>
    </dgm:pt>
    <dgm:pt modelId="{989BF5DF-05AF-49AF-990F-846EB1F8AAFA}" type="pres">
      <dgm:prSet presAssocID="{8C6A9A3A-C868-4EFE-8BD6-34F4870EE81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B353E976-E31E-4D14-B2C8-952C348C99AC}" type="pres">
      <dgm:prSet presAssocID="{8C6A9A3A-C868-4EFE-8BD6-34F4870EE81E}" presName="parentText" presStyleLbl="node1" presStyleIdx="4" presStyleCnt="5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31108-2E70-4D0B-8F6E-4E77EA10AD34}" type="pres">
      <dgm:prSet presAssocID="{8C6A9A3A-C868-4EFE-8BD6-34F4870EE81E}" presName="negativeSpace" presStyleCnt="0"/>
      <dgm:spPr/>
    </dgm:pt>
    <dgm:pt modelId="{169CD441-2E6F-47C7-AE9B-B31D79E9ED52}" type="pres">
      <dgm:prSet presAssocID="{8C6A9A3A-C868-4EFE-8BD6-34F4870EE81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1DD01C5-CAB4-4D58-A649-5EE009037DB1}" srcId="{F4B00584-066D-4CFD-9EFA-C4C7C6D17929}" destId="{4C4367D7-C50B-44A3-A5F0-9E7674596359}" srcOrd="0" destOrd="0" parTransId="{BD9C8930-D602-4F60-BE72-F6A2B0B744C4}" sibTransId="{9E5F0C59-3991-4BDD-BA7C-A7DF75BC1D6B}"/>
    <dgm:cxn modelId="{C681105F-AC2E-48E9-B58D-7C0BB5D97949}" type="presOf" srcId="{4C4367D7-C50B-44A3-A5F0-9E7674596359}" destId="{AEA320BE-C7CC-44D2-8EA9-75A8DBE892A8}" srcOrd="0" destOrd="0" presId="urn:microsoft.com/office/officeart/2005/8/layout/list1"/>
    <dgm:cxn modelId="{79DE49C9-7550-41D3-A48B-715B03DD72AF}" type="presOf" srcId="{CCD0C0A1-00E3-47CA-BAAD-028C39F586F5}" destId="{7FAE10FC-8859-4B9B-923A-A59582A83D58}" srcOrd="0" destOrd="0" presId="urn:microsoft.com/office/officeart/2005/8/layout/list1"/>
    <dgm:cxn modelId="{837EF1D4-6BC6-440F-9452-1D551A01E8CC}" srcId="{F4B00584-066D-4CFD-9EFA-C4C7C6D17929}" destId="{67E4F7F6-E5FA-418B-9E4A-59AFE7DF5005}" srcOrd="2" destOrd="0" parTransId="{DF4167BB-5CFA-43A1-B860-874DA19AA0AB}" sibTransId="{C01C901F-A47B-4B8E-8837-40BD75FD7677}"/>
    <dgm:cxn modelId="{EB5F168F-2E1D-42DB-B6BD-121E926C7061}" srcId="{F4B00584-066D-4CFD-9EFA-C4C7C6D17929}" destId="{CCD0C0A1-00E3-47CA-BAAD-028C39F586F5}" srcOrd="1" destOrd="0" parTransId="{293DFBD0-BACA-46C1-8172-4558092917FD}" sibTransId="{01B4B9ED-9D3C-4764-8AD5-C4C7072A9F77}"/>
    <dgm:cxn modelId="{BB4E41CF-F221-4F3B-966D-3E65EEEEDA70}" type="presOf" srcId="{67E4F7F6-E5FA-418B-9E4A-59AFE7DF5005}" destId="{DE2EE862-EEB3-42B8-B4C9-0E5CE94915A4}" srcOrd="0" destOrd="0" presId="urn:microsoft.com/office/officeart/2005/8/layout/list1"/>
    <dgm:cxn modelId="{332F08CD-5D9E-4C73-8A2C-6695536230DA}" type="presOf" srcId="{1A23D6B4-A17F-4488-887A-543CBA1D8148}" destId="{F777AE6B-8AA2-45EB-BEC1-AF6F35AB27BE}" srcOrd="0" destOrd="0" presId="urn:microsoft.com/office/officeart/2005/8/layout/list1"/>
    <dgm:cxn modelId="{C62CB2DB-85DC-4561-88C8-E9FE3C73E834}" type="presOf" srcId="{CCD0C0A1-00E3-47CA-BAAD-028C39F586F5}" destId="{4069F30C-AC56-46F7-8DE6-2D7AF8F13E65}" srcOrd="1" destOrd="0" presId="urn:microsoft.com/office/officeart/2005/8/layout/list1"/>
    <dgm:cxn modelId="{AC61AE28-F0E5-46EB-8A8D-813808DD3FF9}" type="presOf" srcId="{8C6A9A3A-C868-4EFE-8BD6-34F4870EE81E}" destId="{989BF5DF-05AF-49AF-990F-846EB1F8AAFA}" srcOrd="0" destOrd="0" presId="urn:microsoft.com/office/officeart/2005/8/layout/list1"/>
    <dgm:cxn modelId="{EA8C4A30-39A8-44B7-B01D-6B8B707FB474}" srcId="{F4B00584-066D-4CFD-9EFA-C4C7C6D17929}" destId="{8C6A9A3A-C868-4EFE-8BD6-34F4870EE81E}" srcOrd="4" destOrd="0" parTransId="{503E18B6-EBB8-419D-BCA1-F17F77F5D264}" sibTransId="{23C52460-423F-4E78-8A98-4B5B148DE842}"/>
    <dgm:cxn modelId="{FEECDD18-9B1A-4932-9300-8DABD681AE62}" srcId="{F4B00584-066D-4CFD-9EFA-C4C7C6D17929}" destId="{1A23D6B4-A17F-4488-887A-543CBA1D8148}" srcOrd="3" destOrd="0" parTransId="{230A641F-A7D5-480D-B667-3EB44450D92C}" sibTransId="{28978108-607E-4C76-A02B-8BB1690C65D6}"/>
    <dgm:cxn modelId="{68CB4941-A9AA-418A-AA2B-368F6504794D}" type="presOf" srcId="{F4B00584-066D-4CFD-9EFA-C4C7C6D17929}" destId="{7969E15C-46A1-4C9A-AF15-7ABA77269146}" srcOrd="0" destOrd="0" presId="urn:microsoft.com/office/officeart/2005/8/layout/list1"/>
    <dgm:cxn modelId="{D2B6E9A8-C54A-4AB6-8941-DCBBDDDDFF78}" type="presOf" srcId="{4C4367D7-C50B-44A3-A5F0-9E7674596359}" destId="{CE3A581B-588E-4ACA-88A8-8D4A19E67ACE}" srcOrd="1" destOrd="0" presId="urn:microsoft.com/office/officeart/2005/8/layout/list1"/>
    <dgm:cxn modelId="{6C367210-7691-4499-ACDD-54A8DB7B0B89}" type="presOf" srcId="{67E4F7F6-E5FA-418B-9E4A-59AFE7DF5005}" destId="{13385D35-053F-48A4-8C04-032D5792C966}" srcOrd="1" destOrd="0" presId="urn:microsoft.com/office/officeart/2005/8/layout/list1"/>
    <dgm:cxn modelId="{FBDD1EE7-8874-420D-9292-4B066B3922BE}" type="presOf" srcId="{1A23D6B4-A17F-4488-887A-543CBA1D8148}" destId="{75A60D6A-9C0C-47F3-8961-96F4564844D4}" srcOrd="1" destOrd="0" presId="urn:microsoft.com/office/officeart/2005/8/layout/list1"/>
    <dgm:cxn modelId="{495F744D-D0C7-45CB-9B3D-A5F6692F69A0}" type="presOf" srcId="{8C6A9A3A-C868-4EFE-8BD6-34F4870EE81E}" destId="{B353E976-E31E-4D14-B2C8-952C348C99AC}" srcOrd="1" destOrd="0" presId="urn:microsoft.com/office/officeart/2005/8/layout/list1"/>
    <dgm:cxn modelId="{9D4E0FD9-2C29-4375-BFBA-AF7338C31DDD}" type="presParOf" srcId="{7969E15C-46A1-4C9A-AF15-7ABA77269146}" destId="{6E7525C1-E460-4D49-A980-4E92071F2BBE}" srcOrd="0" destOrd="0" presId="urn:microsoft.com/office/officeart/2005/8/layout/list1"/>
    <dgm:cxn modelId="{81D9DBDD-4A12-4E77-BEB6-FC26DCD421F8}" type="presParOf" srcId="{6E7525C1-E460-4D49-A980-4E92071F2BBE}" destId="{AEA320BE-C7CC-44D2-8EA9-75A8DBE892A8}" srcOrd="0" destOrd="0" presId="urn:microsoft.com/office/officeart/2005/8/layout/list1"/>
    <dgm:cxn modelId="{AD24C32D-4EA5-4CEF-8905-29021242714F}" type="presParOf" srcId="{6E7525C1-E460-4D49-A980-4E92071F2BBE}" destId="{CE3A581B-588E-4ACA-88A8-8D4A19E67ACE}" srcOrd="1" destOrd="0" presId="urn:microsoft.com/office/officeart/2005/8/layout/list1"/>
    <dgm:cxn modelId="{FB669CD3-A337-4E48-BDC7-D8F7CA7904AD}" type="presParOf" srcId="{7969E15C-46A1-4C9A-AF15-7ABA77269146}" destId="{E3BEA6E8-C378-4328-97B8-F770BC53A726}" srcOrd="1" destOrd="0" presId="urn:microsoft.com/office/officeart/2005/8/layout/list1"/>
    <dgm:cxn modelId="{BE312AB1-04D1-40D3-BB0D-A91E37FA13E6}" type="presParOf" srcId="{7969E15C-46A1-4C9A-AF15-7ABA77269146}" destId="{B2C2AAC6-3FD2-4821-9B9E-6D2DD11EC07F}" srcOrd="2" destOrd="0" presId="urn:microsoft.com/office/officeart/2005/8/layout/list1"/>
    <dgm:cxn modelId="{03C902E4-A94A-4E57-AB33-E830C240CF4B}" type="presParOf" srcId="{7969E15C-46A1-4C9A-AF15-7ABA77269146}" destId="{CA5DB58C-CF4E-4201-A92A-E1A035FE69C5}" srcOrd="3" destOrd="0" presId="urn:microsoft.com/office/officeart/2005/8/layout/list1"/>
    <dgm:cxn modelId="{F47EB5A6-AF41-4653-B552-A0A6CFA7CFB0}" type="presParOf" srcId="{7969E15C-46A1-4C9A-AF15-7ABA77269146}" destId="{329F6396-91F4-4D71-BC57-33284A58D13C}" srcOrd="4" destOrd="0" presId="urn:microsoft.com/office/officeart/2005/8/layout/list1"/>
    <dgm:cxn modelId="{6715B7EC-A381-4E43-98B9-C899A4C880A0}" type="presParOf" srcId="{329F6396-91F4-4D71-BC57-33284A58D13C}" destId="{7FAE10FC-8859-4B9B-923A-A59582A83D58}" srcOrd="0" destOrd="0" presId="urn:microsoft.com/office/officeart/2005/8/layout/list1"/>
    <dgm:cxn modelId="{176D97E2-ED3A-49CF-B8C4-E68E4A1641E7}" type="presParOf" srcId="{329F6396-91F4-4D71-BC57-33284A58D13C}" destId="{4069F30C-AC56-46F7-8DE6-2D7AF8F13E65}" srcOrd="1" destOrd="0" presId="urn:microsoft.com/office/officeart/2005/8/layout/list1"/>
    <dgm:cxn modelId="{9B4E8693-B285-41D7-AA5C-9AF279111999}" type="presParOf" srcId="{7969E15C-46A1-4C9A-AF15-7ABA77269146}" destId="{DA4F79DA-8A17-41D7-844E-32C40C4ABE6A}" srcOrd="5" destOrd="0" presId="urn:microsoft.com/office/officeart/2005/8/layout/list1"/>
    <dgm:cxn modelId="{9915B51B-5B61-4309-9EB4-DED5DB98CF92}" type="presParOf" srcId="{7969E15C-46A1-4C9A-AF15-7ABA77269146}" destId="{CCF4678E-FF4D-4737-9BC6-E6DE0895C0D5}" srcOrd="6" destOrd="0" presId="urn:microsoft.com/office/officeart/2005/8/layout/list1"/>
    <dgm:cxn modelId="{D4AAEA02-7E77-4CCC-9AB8-0C698A287F40}" type="presParOf" srcId="{7969E15C-46A1-4C9A-AF15-7ABA77269146}" destId="{A6E5DD2F-4B09-43FB-A2F9-17DA610A23E5}" srcOrd="7" destOrd="0" presId="urn:microsoft.com/office/officeart/2005/8/layout/list1"/>
    <dgm:cxn modelId="{131116B0-5D80-4E64-94EC-89B444348B0D}" type="presParOf" srcId="{7969E15C-46A1-4C9A-AF15-7ABA77269146}" destId="{074CBEEC-FCD1-43FF-8918-0A64EE26B3D6}" srcOrd="8" destOrd="0" presId="urn:microsoft.com/office/officeart/2005/8/layout/list1"/>
    <dgm:cxn modelId="{B9755D30-79A0-48A8-AAA2-82CCDA5D2BF1}" type="presParOf" srcId="{074CBEEC-FCD1-43FF-8918-0A64EE26B3D6}" destId="{DE2EE862-EEB3-42B8-B4C9-0E5CE94915A4}" srcOrd="0" destOrd="0" presId="urn:microsoft.com/office/officeart/2005/8/layout/list1"/>
    <dgm:cxn modelId="{FB6FDA22-6688-49CC-BD28-205028EC1B19}" type="presParOf" srcId="{074CBEEC-FCD1-43FF-8918-0A64EE26B3D6}" destId="{13385D35-053F-48A4-8C04-032D5792C966}" srcOrd="1" destOrd="0" presId="urn:microsoft.com/office/officeart/2005/8/layout/list1"/>
    <dgm:cxn modelId="{58695D2E-377B-47A0-8A71-A66CF9B427BB}" type="presParOf" srcId="{7969E15C-46A1-4C9A-AF15-7ABA77269146}" destId="{002B97C2-4511-4483-901C-B949AF7F3610}" srcOrd="9" destOrd="0" presId="urn:microsoft.com/office/officeart/2005/8/layout/list1"/>
    <dgm:cxn modelId="{7BB1DE20-2329-4BEB-A8AB-A06D5A3CFD29}" type="presParOf" srcId="{7969E15C-46A1-4C9A-AF15-7ABA77269146}" destId="{E4A843E8-9E23-4C45-B6C7-2F5B382FEF4B}" srcOrd="10" destOrd="0" presId="urn:microsoft.com/office/officeart/2005/8/layout/list1"/>
    <dgm:cxn modelId="{4A1ACDD4-8E4F-4828-AB8E-23AE9B70F7AC}" type="presParOf" srcId="{7969E15C-46A1-4C9A-AF15-7ABA77269146}" destId="{97256CA1-0C90-42EE-A838-95523CE5931C}" srcOrd="11" destOrd="0" presId="urn:microsoft.com/office/officeart/2005/8/layout/list1"/>
    <dgm:cxn modelId="{8102A7CB-1767-4C20-A184-DB89E5C9710E}" type="presParOf" srcId="{7969E15C-46A1-4C9A-AF15-7ABA77269146}" destId="{EC4410CB-B4B5-4151-AE5E-142F25A8AF69}" srcOrd="12" destOrd="0" presId="urn:microsoft.com/office/officeart/2005/8/layout/list1"/>
    <dgm:cxn modelId="{D6EEBB3A-BAA1-4A25-8372-7ED97D317CD3}" type="presParOf" srcId="{EC4410CB-B4B5-4151-AE5E-142F25A8AF69}" destId="{F777AE6B-8AA2-45EB-BEC1-AF6F35AB27BE}" srcOrd="0" destOrd="0" presId="urn:microsoft.com/office/officeart/2005/8/layout/list1"/>
    <dgm:cxn modelId="{8D498DD3-963A-4C11-801C-94062BDFD101}" type="presParOf" srcId="{EC4410CB-B4B5-4151-AE5E-142F25A8AF69}" destId="{75A60D6A-9C0C-47F3-8961-96F4564844D4}" srcOrd="1" destOrd="0" presId="urn:microsoft.com/office/officeart/2005/8/layout/list1"/>
    <dgm:cxn modelId="{053F4905-0C5C-41DA-948E-30897E968453}" type="presParOf" srcId="{7969E15C-46A1-4C9A-AF15-7ABA77269146}" destId="{24AC7C0D-7C61-427A-BB88-6A7DD5E20C0E}" srcOrd="13" destOrd="0" presId="urn:microsoft.com/office/officeart/2005/8/layout/list1"/>
    <dgm:cxn modelId="{49A217C1-5809-481F-BCE7-82497EF3E66B}" type="presParOf" srcId="{7969E15C-46A1-4C9A-AF15-7ABA77269146}" destId="{5E332227-F6DA-48A3-82F1-AA957CC7423C}" srcOrd="14" destOrd="0" presId="urn:microsoft.com/office/officeart/2005/8/layout/list1"/>
    <dgm:cxn modelId="{F97ADAD3-E1EA-4DD5-AA80-D46A54607CA7}" type="presParOf" srcId="{7969E15C-46A1-4C9A-AF15-7ABA77269146}" destId="{078BCA63-4477-4DD3-BEE2-1730F88C1491}" srcOrd="15" destOrd="0" presId="urn:microsoft.com/office/officeart/2005/8/layout/list1"/>
    <dgm:cxn modelId="{F02D040A-AFFD-4A47-A742-69C757F4A043}" type="presParOf" srcId="{7969E15C-46A1-4C9A-AF15-7ABA77269146}" destId="{D585EA19-00E7-4039-9075-455A23821C80}" srcOrd="16" destOrd="0" presId="urn:microsoft.com/office/officeart/2005/8/layout/list1"/>
    <dgm:cxn modelId="{5CF8DB06-516E-46B4-B4DB-8BB441429DC0}" type="presParOf" srcId="{D585EA19-00E7-4039-9075-455A23821C80}" destId="{989BF5DF-05AF-49AF-990F-846EB1F8AAFA}" srcOrd="0" destOrd="0" presId="urn:microsoft.com/office/officeart/2005/8/layout/list1"/>
    <dgm:cxn modelId="{0FB74FCE-98A3-4A70-8538-6D2E22236520}" type="presParOf" srcId="{D585EA19-00E7-4039-9075-455A23821C80}" destId="{B353E976-E31E-4D14-B2C8-952C348C99AC}" srcOrd="1" destOrd="0" presId="urn:microsoft.com/office/officeart/2005/8/layout/list1"/>
    <dgm:cxn modelId="{1CB24FD5-7026-429A-8640-547C16FAD4BA}" type="presParOf" srcId="{7969E15C-46A1-4C9A-AF15-7ABA77269146}" destId="{84931108-2E70-4D0B-8F6E-4E77EA10AD34}" srcOrd="17" destOrd="0" presId="urn:microsoft.com/office/officeart/2005/8/layout/list1"/>
    <dgm:cxn modelId="{9638F1E7-9E91-4FAD-9750-8041B44B842A}" type="presParOf" srcId="{7969E15C-46A1-4C9A-AF15-7ABA77269146}" destId="{169CD441-2E6F-47C7-AE9B-B31D79E9ED5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4B00584-066D-4CFD-9EFA-C4C7C6D17929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C4367D7-C50B-44A3-A5F0-9E7674596359}">
      <dgm:prSet phldrT="[Текст]" custT="1"/>
      <dgm:spPr/>
      <dgm:t>
        <a:bodyPr/>
        <a:lstStyle/>
        <a:p>
          <a:pPr algn="just"/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ликвидация кадрового дисбаланса в медицинских организациях, оказывающих первичную медико-санитарную помощь, в том числе реализация программы «Земский доктор»/«Земский фельдшер», обеспечение трудоустройства не менее </a:t>
          </a:r>
          <a:r>
            <a:rPr lang="ru-RU" sz="8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</a:t>
          </a:r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человек;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9C8930-D602-4F60-BE72-F6A2B0B744C4}" type="parTrans" cxnId="{81DD01C5-CAB4-4D58-A649-5EE009037DB1}">
      <dgm:prSet/>
      <dgm:spPr/>
      <dgm:t>
        <a:bodyPr/>
        <a:lstStyle/>
        <a:p>
          <a:endParaRPr lang="ru-RU"/>
        </a:p>
      </dgm:t>
    </dgm:pt>
    <dgm:pt modelId="{9E5F0C59-3991-4BDD-BA7C-A7DF75BC1D6B}" type="sibTrans" cxnId="{81DD01C5-CAB4-4D58-A649-5EE009037DB1}">
      <dgm:prSet/>
      <dgm:spPr/>
      <dgm:t>
        <a:bodyPr/>
        <a:lstStyle/>
        <a:p>
          <a:endParaRPr lang="ru-RU"/>
        </a:p>
      </dgm:t>
    </dgm:pt>
    <dgm:pt modelId="{CCD0C0A1-00E3-47CA-BAAD-028C39F586F5}">
      <dgm:prSet phldrT="[Текст]" custT="1"/>
      <dgm:spPr/>
      <dgm:t>
        <a:bodyPr/>
        <a:lstStyle/>
        <a:p>
          <a:pPr algn="just"/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рациональное использование медицинскими организациями предусмотренных планами финансово-хозяйственной деятельности средств в целях выполнения Указов Президента Российской Федерации В.В. Путина по повышению заработной платы медицинских работников и недопущения образования  просроченной кредиторской задолженности;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3DFBD0-BACA-46C1-8172-4558092917FD}" type="parTrans" cxnId="{EB5F168F-2E1D-42DB-B6BD-121E926C7061}">
      <dgm:prSet/>
      <dgm:spPr/>
      <dgm:t>
        <a:bodyPr/>
        <a:lstStyle/>
        <a:p>
          <a:endParaRPr lang="ru-RU"/>
        </a:p>
      </dgm:t>
    </dgm:pt>
    <dgm:pt modelId="{01B4B9ED-9D3C-4764-8AD5-C4C7072A9F77}" type="sibTrans" cxnId="{EB5F168F-2E1D-42DB-B6BD-121E926C7061}">
      <dgm:prSet/>
      <dgm:spPr/>
      <dgm:t>
        <a:bodyPr/>
        <a:lstStyle/>
        <a:p>
          <a:endParaRPr lang="ru-RU"/>
        </a:p>
      </dgm:t>
    </dgm:pt>
    <dgm:pt modelId="{1A23D6B4-A17F-4488-887A-543CBA1D8148}">
      <dgm:prSet phldrT="[Текст]" custT="1"/>
      <dgm:spPr/>
      <dgm:t>
        <a:bodyPr/>
        <a:lstStyle/>
        <a:p>
          <a:pPr algn="just"/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завершение капитальных ремонтов </a:t>
          </a:r>
          <a:r>
            <a:rPr lang="ru-RU" sz="8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</a:t>
          </a:r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объектов здравоохранения 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(срок реализации 2024 – 2025 годы), </a:t>
          </a:r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 (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ГБУЗ РМ «Ромодановская поликлиника им. В.С. 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Поросенкова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Атяшевская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РБ»,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Ардатовская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РБ», 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Инсарское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поликлиническое отделение ГБУЗ РМ «Рузаевская ЦРБ»,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Ковылкинская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Краснослободская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 с. Ельники, ГБУЗ РМ «Поликлиника № 2» с. 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Лямбирь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Торбеевская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Зубово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-Полянская РБ»,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Ичалковская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 имени А.В. Парамоновой»,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Торбеевская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ЦРБ», ГБУЗ РМ «</a:t>
          </a:r>
          <a:r>
            <a:rPr lang="ru-RU" sz="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Краснослободская</a:t>
          </a:r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ЦРБ»);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0A641F-A7D5-480D-B667-3EB44450D92C}" type="parTrans" cxnId="{FEECDD18-9B1A-4932-9300-8DABD681AE62}">
      <dgm:prSet/>
      <dgm:spPr/>
      <dgm:t>
        <a:bodyPr/>
        <a:lstStyle/>
        <a:p>
          <a:endParaRPr lang="ru-RU"/>
        </a:p>
      </dgm:t>
    </dgm:pt>
    <dgm:pt modelId="{28978108-607E-4C76-A02B-8BB1690C65D6}" type="sibTrans" cxnId="{FEECDD18-9B1A-4932-9300-8DABD681AE62}">
      <dgm:prSet/>
      <dgm:spPr/>
      <dgm:t>
        <a:bodyPr/>
        <a:lstStyle/>
        <a:p>
          <a:endParaRPr lang="ru-RU"/>
        </a:p>
      </dgm:t>
    </dgm:pt>
    <dgm:pt modelId="{8C6A9A3A-C868-4EFE-8BD6-34F4870EE81E}">
      <dgm:prSet phldrT="[Текст]" custT="1"/>
      <dgm:spPr/>
      <dgm:t>
        <a:bodyPr/>
        <a:lstStyle/>
        <a:p>
          <a:pPr algn="just"/>
          <a:r>
            <a:rPr lang="ru-RU" sz="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на предприятиях врачебных и фельдшерских здравпунктов, внедрение программ диспансеризации непосредственно на рабочем месте как одного из эффективных механизмов снижения смертности трудоспособного населения</a:t>
          </a:r>
          <a:endParaRPr lang="ru-RU" sz="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3E18B6-EBB8-419D-BCA1-F17F77F5D264}" type="parTrans" cxnId="{EA8C4A30-39A8-44B7-B01D-6B8B707FB474}">
      <dgm:prSet/>
      <dgm:spPr/>
      <dgm:t>
        <a:bodyPr/>
        <a:lstStyle/>
        <a:p>
          <a:endParaRPr lang="ru-RU"/>
        </a:p>
      </dgm:t>
    </dgm:pt>
    <dgm:pt modelId="{23C52460-423F-4E78-8A98-4B5B148DE842}" type="sibTrans" cxnId="{EA8C4A30-39A8-44B7-B01D-6B8B707FB474}">
      <dgm:prSet/>
      <dgm:spPr/>
      <dgm:t>
        <a:bodyPr/>
        <a:lstStyle/>
        <a:p>
          <a:endParaRPr lang="ru-RU"/>
        </a:p>
      </dgm:t>
    </dgm:pt>
    <dgm:pt modelId="{7969E15C-46A1-4C9A-AF15-7ABA77269146}" type="pres">
      <dgm:prSet presAssocID="{F4B00584-066D-4CFD-9EFA-C4C7C6D1792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7525C1-E460-4D49-A980-4E92071F2BBE}" type="pres">
      <dgm:prSet presAssocID="{4C4367D7-C50B-44A3-A5F0-9E7674596359}" presName="parentLin" presStyleCnt="0"/>
      <dgm:spPr/>
    </dgm:pt>
    <dgm:pt modelId="{AEA320BE-C7CC-44D2-8EA9-75A8DBE892A8}" type="pres">
      <dgm:prSet presAssocID="{4C4367D7-C50B-44A3-A5F0-9E767459635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E3A581B-588E-4ACA-88A8-8D4A19E67ACE}" type="pres">
      <dgm:prSet presAssocID="{4C4367D7-C50B-44A3-A5F0-9E7674596359}" presName="parentText" presStyleLbl="node1" presStyleIdx="0" presStyleCnt="4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EA6E8-C378-4328-97B8-F770BC53A726}" type="pres">
      <dgm:prSet presAssocID="{4C4367D7-C50B-44A3-A5F0-9E7674596359}" presName="negativeSpace" presStyleCnt="0"/>
      <dgm:spPr/>
    </dgm:pt>
    <dgm:pt modelId="{B2C2AAC6-3FD2-4821-9B9E-6D2DD11EC07F}" type="pres">
      <dgm:prSet presAssocID="{4C4367D7-C50B-44A3-A5F0-9E7674596359}" presName="childText" presStyleLbl="conFgAcc1" presStyleIdx="0" presStyleCnt="4">
        <dgm:presLayoutVars>
          <dgm:bulletEnabled val="1"/>
        </dgm:presLayoutVars>
      </dgm:prSet>
      <dgm:spPr/>
    </dgm:pt>
    <dgm:pt modelId="{CA5DB58C-CF4E-4201-A92A-E1A035FE69C5}" type="pres">
      <dgm:prSet presAssocID="{9E5F0C59-3991-4BDD-BA7C-A7DF75BC1D6B}" presName="spaceBetweenRectangles" presStyleCnt="0"/>
      <dgm:spPr/>
    </dgm:pt>
    <dgm:pt modelId="{329F6396-91F4-4D71-BC57-33284A58D13C}" type="pres">
      <dgm:prSet presAssocID="{CCD0C0A1-00E3-47CA-BAAD-028C39F586F5}" presName="parentLin" presStyleCnt="0"/>
      <dgm:spPr/>
    </dgm:pt>
    <dgm:pt modelId="{7FAE10FC-8859-4B9B-923A-A59582A83D58}" type="pres">
      <dgm:prSet presAssocID="{CCD0C0A1-00E3-47CA-BAAD-028C39F586F5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069F30C-AC56-46F7-8DE6-2D7AF8F13E65}" type="pres">
      <dgm:prSet presAssocID="{CCD0C0A1-00E3-47CA-BAAD-028C39F586F5}" presName="parentText" presStyleLbl="node1" presStyleIdx="1" presStyleCnt="4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4F79DA-8A17-41D7-844E-32C40C4ABE6A}" type="pres">
      <dgm:prSet presAssocID="{CCD0C0A1-00E3-47CA-BAAD-028C39F586F5}" presName="negativeSpace" presStyleCnt="0"/>
      <dgm:spPr/>
    </dgm:pt>
    <dgm:pt modelId="{CCF4678E-FF4D-4737-9BC6-E6DE0895C0D5}" type="pres">
      <dgm:prSet presAssocID="{CCD0C0A1-00E3-47CA-BAAD-028C39F586F5}" presName="childText" presStyleLbl="conFgAcc1" presStyleIdx="1" presStyleCnt="4">
        <dgm:presLayoutVars>
          <dgm:bulletEnabled val="1"/>
        </dgm:presLayoutVars>
      </dgm:prSet>
      <dgm:spPr/>
    </dgm:pt>
    <dgm:pt modelId="{A6E5DD2F-4B09-43FB-A2F9-17DA610A23E5}" type="pres">
      <dgm:prSet presAssocID="{01B4B9ED-9D3C-4764-8AD5-C4C7072A9F77}" presName="spaceBetweenRectangles" presStyleCnt="0"/>
      <dgm:spPr/>
    </dgm:pt>
    <dgm:pt modelId="{EC4410CB-B4B5-4151-AE5E-142F25A8AF69}" type="pres">
      <dgm:prSet presAssocID="{1A23D6B4-A17F-4488-887A-543CBA1D8148}" presName="parentLin" presStyleCnt="0"/>
      <dgm:spPr/>
    </dgm:pt>
    <dgm:pt modelId="{F777AE6B-8AA2-45EB-BEC1-AF6F35AB27BE}" type="pres">
      <dgm:prSet presAssocID="{1A23D6B4-A17F-4488-887A-543CBA1D814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5A60D6A-9C0C-47F3-8961-96F4564844D4}" type="pres">
      <dgm:prSet presAssocID="{1A23D6B4-A17F-4488-887A-543CBA1D8148}" presName="parentText" presStyleLbl="node1" presStyleIdx="2" presStyleCnt="4" custScaleX="129412" custScaleY="26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C7C0D-7C61-427A-BB88-6A7DD5E20C0E}" type="pres">
      <dgm:prSet presAssocID="{1A23D6B4-A17F-4488-887A-543CBA1D8148}" presName="negativeSpace" presStyleCnt="0"/>
      <dgm:spPr/>
    </dgm:pt>
    <dgm:pt modelId="{5E332227-F6DA-48A3-82F1-AA957CC7423C}" type="pres">
      <dgm:prSet presAssocID="{1A23D6B4-A17F-4488-887A-543CBA1D8148}" presName="childText" presStyleLbl="conFgAcc1" presStyleIdx="2" presStyleCnt="4">
        <dgm:presLayoutVars>
          <dgm:bulletEnabled val="1"/>
        </dgm:presLayoutVars>
      </dgm:prSet>
      <dgm:spPr/>
    </dgm:pt>
    <dgm:pt modelId="{078BCA63-4477-4DD3-BEE2-1730F88C1491}" type="pres">
      <dgm:prSet presAssocID="{28978108-607E-4C76-A02B-8BB1690C65D6}" presName="spaceBetweenRectangles" presStyleCnt="0"/>
      <dgm:spPr/>
    </dgm:pt>
    <dgm:pt modelId="{D585EA19-00E7-4039-9075-455A23821C80}" type="pres">
      <dgm:prSet presAssocID="{8C6A9A3A-C868-4EFE-8BD6-34F4870EE81E}" presName="parentLin" presStyleCnt="0"/>
      <dgm:spPr/>
    </dgm:pt>
    <dgm:pt modelId="{989BF5DF-05AF-49AF-990F-846EB1F8AAFA}" type="pres">
      <dgm:prSet presAssocID="{8C6A9A3A-C868-4EFE-8BD6-34F4870EE81E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353E976-E31E-4D14-B2C8-952C348C99AC}" type="pres">
      <dgm:prSet presAssocID="{8C6A9A3A-C868-4EFE-8BD6-34F4870EE81E}" presName="parentText" presStyleLbl="node1" presStyleIdx="3" presStyleCnt="4" custScaleX="129412" custScaleY="1514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31108-2E70-4D0B-8F6E-4E77EA10AD34}" type="pres">
      <dgm:prSet presAssocID="{8C6A9A3A-C868-4EFE-8BD6-34F4870EE81E}" presName="negativeSpace" presStyleCnt="0"/>
      <dgm:spPr/>
    </dgm:pt>
    <dgm:pt modelId="{169CD441-2E6F-47C7-AE9B-B31D79E9ED52}" type="pres">
      <dgm:prSet presAssocID="{8C6A9A3A-C868-4EFE-8BD6-34F4870EE81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0D3BE9F-E723-4F74-A2F6-966C5C11F49E}" type="presOf" srcId="{4C4367D7-C50B-44A3-A5F0-9E7674596359}" destId="{CE3A581B-588E-4ACA-88A8-8D4A19E67ACE}" srcOrd="1" destOrd="0" presId="urn:microsoft.com/office/officeart/2005/8/layout/list1"/>
    <dgm:cxn modelId="{37B3777B-8719-4685-B825-910B51524D88}" type="presOf" srcId="{CCD0C0A1-00E3-47CA-BAAD-028C39F586F5}" destId="{7FAE10FC-8859-4B9B-923A-A59582A83D58}" srcOrd="0" destOrd="0" presId="urn:microsoft.com/office/officeart/2005/8/layout/list1"/>
    <dgm:cxn modelId="{58E06ED6-8598-470F-85AE-BBAA95D0AD32}" type="presOf" srcId="{1A23D6B4-A17F-4488-887A-543CBA1D8148}" destId="{F777AE6B-8AA2-45EB-BEC1-AF6F35AB27BE}" srcOrd="0" destOrd="0" presId="urn:microsoft.com/office/officeart/2005/8/layout/list1"/>
    <dgm:cxn modelId="{8AFE2205-9E37-4A5A-87B8-8A7746663A7D}" type="presOf" srcId="{F4B00584-066D-4CFD-9EFA-C4C7C6D17929}" destId="{7969E15C-46A1-4C9A-AF15-7ABA77269146}" srcOrd="0" destOrd="0" presId="urn:microsoft.com/office/officeart/2005/8/layout/list1"/>
    <dgm:cxn modelId="{D61F4EC9-E730-4D91-A708-09F78D9C29D4}" type="presOf" srcId="{8C6A9A3A-C868-4EFE-8BD6-34F4870EE81E}" destId="{B353E976-E31E-4D14-B2C8-952C348C99AC}" srcOrd="1" destOrd="0" presId="urn:microsoft.com/office/officeart/2005/8/layout/list1"/>
    <dgm:cxn modelId="{98288870-6431-45D9-BC93-2D37F8423EBC}" type="presOf" srcId="{CCD0C0A1-00E3-47CA-BAAD-028C39F586F5}" destId="{4069F30C-AC56-46F7-8DE6-2D7AF8F13E65}" srcOrd="1" destOrd="0" presId="urn:microsoft.com/office/officeart/2005/8/layout/list1"/>
    <dgm:cxn modelId="{C7C4236E-4844-4D9B-B03E-CBB50003F12D}" type="presOf" srcId="{8C6A9A3A-C868-4EFE-8BD6-34F4870EE81E}" destId="{989BF5DF-05AF-49AF-990F-846EB1F8AAFA}" srcOrd="0" destOrd="0" presId="urn:microsoft.com/office/officeart/2005/8/layout/list1"/>
    <dgm:cxn modelId="{6455215A-432E-4650-B551-B19654D7A80D}" type="presOf" srcId="{1A23D6B4-A17F-4488-887A-543CBA1D8148}" destId="{75A60D6A-9C0C-47F3-8961-96F4564844D4}" srcOrd="1" destOrd="0" presId="urn:microsoft.com/office/officeart/2005/8/layout/list1"/>
    <dgm:cxn modelId="{EA8C4A30-39A8-44B7-B01D-6B8B707FB474}" srcId="{F4B00584-066D-4CFD-9EFA-C4C7C6D17929}" destId="{8C6A9A3A-C868-4EFE-8BD6-34F4870EE81E}" srcOrd="3" destOrd="0" parTransId="{503E18B6-EBB8-419D-BCA1-F17F77F5D264}" sibTransId="{23C52460-423F-4E78-8A98-4B5B148DE842}"/>
    <dgm:cxn modelId="{EB5F168F-2E1D-42DB-B6BD-121E926C7061}" srcId="{F4B00584-066D-4CFD-9EFA-C4C7C6D17929}" destId="{CCD0C0A1-00E3-47CA-BAAD-028C39F586F5}" srcOrd="1" destOrd="0" parTransId="{293DFBD0-BACA-46C1-8172-4558092917FD}" sibTransId="{01B4B9ED-9D3C-4764-8AD5-C4C7072A9F77}"/>
    <dgm:cxn modelId="{E63BA6EE-AB27-4775-A922-77FB613B4377}" type="presOf" srcId="{4C4367D7-C50B-44A3-A5F0-9E7674596359}" destId="{AEA320BE-C7CC-44D2-8EA9-75A8DBE892A8}" srcOrd="0" destOrd="0" presId="urn:microsoft.com/office/officeart/2005/8/layout/list1"/>
    <dgm:cxn modelId="{FEECDD18-9B1A-4932-9300-8DABD681AE62}" srcId="{F4B00584-066D-4CFD-9EFA-C4C7C6D17929}" destId="{1A23D6B4-A17F-4488-887A-543CBA1D8148}" srcOrd="2" destOrd="0" parTransId="{230A641F-A7D5-480D-B667-3EB44450D92C}" sibTransId="{28978108-607E-4C76-A02B-8BB1690C65D6}"/>
    <dgm:cxn modelId="{81DD01C5-CAB4-4D58-A649-5EE009037DB1}" srcId="{F4B00584-066D-4CFD-9EFA-C4C7C6D17929}" destId="{4C4367D7-C50B-44A3-A5F0-9E7674596359}" srcOrd="0" destOrd="0" parTransId="{BD9C8930-D602-4F60-BE72-F6A2B0B744C4}" sibTransId="{9E5F0C59-3991-4BDD-BA7C-A7DF75BC1D6B}"/>
    <dgm:cxn modelId="{A116B8F0-FC12-42D1-8D7F-A230A800D673}" type="presParOf" srcId="{7969E15C-46A1-4C9A-AF15-7ABA77269146}" destId="{6E7525C1-E460-4D49-A980-4E92071F2BBE}" srcOrd="0" destOrd="0" presId="urn:microsoft.com/office/officeart/2005/8/layout/list1"/>
    <dgm:cxn modelId="{83A4A629-5631-4F9F-B1ED-3A5566B88EFA}" type="presParOf" srcId="{6E7525C1-E460-4D49-A980-4E92071F2BBE}" destId="{AEA320BE-C7CC-44D2-8EA9-75A8DBE892A8}" srcOrd="0" destOrd="0" presId="urn:microsoft.com/office/officeart/2005/8/layout/list1"/>
    <dgm:cxn modelId="{CFC5CEA6-95BC-4807-A03C-7F08AD5FAADC}" type="presParOf" srcId="{6E7525C1-E460-4D49-A980-4E92071F2BBE}" destId="{CE3A581B-588E-4ACA-88A8-8D4A19E67ACE}" srcOrd="1" destOrd="0" presId="urn:microsoft.com/office/officeart/2005/8/layout/list1"/>
    <dgm:cxn modelId="{568C78D3-DD26-46AA-8230-F15C575D0176}" type="presParOf" srcId="{7969E15C-46A1-4C9A-AF15-7ABA77269146}" destId="{E3BEA6E8-C378-4328-97B8-F770BC53A726}" srcOrd="1" destOrd="0" presId="urn:microsoft.com/office/officeart/2005/8/layout/list1"/>
    <dgm:cxn modelId="{E3976B3E-F1FA-46C3-8129-940A392EA3D2}" type="presParOf" srcId="{7969E15C-46A1-4C9A-AF15-7ABA77269146}" destId="{B2C2AAC6-3FD2-4821-9B9E-6D2DD11EC07F}" srcOrd="2" destOrd="0" presId="urn:microsoft.com/office/officeart/2005/8/layout/list1"/>
    <dgm:cxn modelId="{326CA294-8484-4A50-B790-C68472F9671B}" type="presParOf" srcId="{7969E15C-46A1-4C9A-AF15-7ABA77269146}" destId="{CA5DB58C-CF4E-4201-A92A-E1A035FE69C5}" srcOrd="3" destOrd="0" presId="urn:microsoft.com/office/officeart/2005/8/layout/list1"/>
    <dgm:cxn modelId="{42C9AC4F-E29F-402B-A909-515F42BAD22B}" type="presParOf" srcId="{7969E15C-46A1-4C9A-AF15-7ABA77269146}" destId="{329F6396-91F4-4D71-BC57-33284A58D13C}" srcOrd="4" destOrd="0" presId="urn:microsoft.com/office/officeart/2005/8/layout/list1"/>
    <dgm:cxn modelId="{C147FA40-1891-4617-9E5A-E767007F426B}" type="presParOf" srcId="{329F6396-91F4-4D71-BC57-33284A58D13C}" destId="{7FAE10FC-8859-4B9B-923A-A59582A83D58}" srcOrd="0" destOrd="0" presId="urn:microsoft.com/office/officeart/2005/8/layout/list1"/>
    <dgm:cxn modelId="{3099A2FF-08C8-465E-9640-1ED479DFF2C3}" type="presParOf" srcId="{329F6396-91F4-4D71-BC57-33284A58D13C}" destId="{4069F30C-AC56-46F7-8DE6-2D7AF8F13E65}" srcOrd="1" destOrd="0" presId="urn:microsoft.com/office/officeart/2005/8/layout/list1"/>
    <dgm:cxn modelId="{D09BB541-D2C5-40CB-8AF7-C4FA8F9DA796}" type="presParOf" srcId="{7969E15C-46A1-4C9A-AF15-7ABA77269146}" destId="{DA4F79DA-8A17-41D7-844E-32C40C4ABE6A}" srcOrd="5" destOrd="0" presId="urn:microsoft.com/office/officeart/2005/8/layout/list1"/>
    <dgm:cxn modelId="{65853F2C-860B-4300-AD5C-4B77BC87AB6C}" type="presParOf" srcId="{7969E15C-46A1-4C9A-AF15-7ABA77269146}" destId="{CCF4678E-FF4D-4737-9BC6-E6DE0895C0D5}" srcOrd="6" destOrd="0" presId="urn:microsoft.com/office/officeart/2005/8/layout/list1"/>
    <dgm:cxn modelId="{8FAF74B9-243A-41A8-95F3-B22DECE5654F}" type="presParOf" srcId="{7969E15C-46A1-4C9A-AF15-7ABA77269146}" destId="{A6E5DD2F-4B09-43FB-A2F9-17DA610A23E5}" srcOrd="7" destOrd="0" presId="urn:microsoft.com/office/officeart/2005/8/layout/list1"/>
    <dgm:cxn modelId="{94B2229F-A9BB-4ED7-B34E-DFE721270319}" type="presParOf" srcId="{7969E15C-46A1-4C9A-AF15-7ABA77269146}" destId="{EC4410CB-B4B5-4151-AE5E-142F25A8AF69}" srcOrd="8" destOrd="0" presId="urn:microsoft.com/office/officeart/2005/8/layout/list1"/>
    <dgm:cxn modelId="{4FD7E61D-868B-4B2D-90D6-25B79E669461}" type="presParOf" srcId="{EC4410CB-B4B5-4151-AE5E-142F25A8AF69}" destId="{F777AE6B-8AA2-45EB-BEC1-AF6F35AB27BE}" srcOrd="0" destOrd="0" presId="urn:microsoft.com/office/officeart/2005/8/layout/list1"/>
    <dgm:cxn modelId="{4F5F2268-6DEC-4990-ABB3-1A8E44970335}" type="presParOf" srcId="{EC4410CB-B4B5-4151-AE5E-142F25A8AF69}" destId="{75A60D6A-9C0C-47F3-8961-96F4564844D4}" srcOrd="1" destOrd="0" presId="urn:microsoft.com/office/officeart/2005/8/layout/list1"/>
    <dgm:cxn modelId="{239C36E2-4B31-42FE-ACB1-4B1F6A99EC06}" type="presParOf" srcId="{7969E15C-46A1-4C9A-AF15-7ABA77269146}" destId="{24AC7C0D-7C61-427A-BB88-6A7DD5E20C0E}" srcOrd="9" destOrd="0" presId="urn:microsoft.com/office/officeart/2005/8/layout/list1"/>
    <dgm:cxn modelId="{101E4A96-5EBF-4CC1-954E-847E33C178E3}" type="presParOf" srcId="{7969E15C-46A1-4C9A-AF15-7ABA77269146}" destId="{5E332227-F6DA-48A3-82F1-AA957CC7423C}" srcOrd="10" destOrd="0" presId="urn:microsoft.com/office/officeart/2005/8/layout/list1"/>
    <dgm:cxn modelId="{19E3FCB9-1474-43B7-B47F-8581C1B2F758}" type="presParOf" srcId="{7969E15C-46A1-4C9A-AF15-7ABA77269146}" destId="{078BCA63-4477-4DD3-BEE2-1730F88C1491}" srcOrd="11" destOrd="0" presId="urn:microsoft.com/office/officeart/2005/8/layout/list1"/>
    <dgm:cxn modelId="{203568DD-B852-43C6-B70A-2AE5499C0874}" type="presParOf" srcId="{7969E15C-46A1-4C9A-AF15-7ABA77269146}" destId="{D585EA19-00E7-4039-9075-455A23821C80}" srcOrd="12" destOrd="0" presId="urn:microsoft.com/office/officeart/2005/8/layout/list1"/>
    <dgm:cxn modelId="{6EF6566B-0559-472A-AA14-DD877B79E8ED}" type="presParOf" srcId="{D585EA19-00E7-4039-9075-455A23821C80}" destId="{989BF5DF-05AF-49AF-990F-846EB1F8AAFA}" srcOrd="0" destOrd="0" presId="urn:microsoft.com/office/officeart/2005/8/layout/list1"/>
    <dgm:cxn modelId="{17D9EED2-943A-4B3A-987F-CF955D2AAC26}" type="presParOf" srcId="{D585EA19-00E7-4039-9075-455A23821C80}" destId="{B353E976-E31E-4D14-B2C8-952C348C99AC}" srcOrd="1" destOrd="0" presId="urn:microsoft.com/office/officeart/2005/8/layout/list1"/>
    <dgm:cxn modelId="{8363CCC9-1ED1-4BD4-9DBB-6DE23E3DE767}" type="presParOf" srcId="{7969E15C-46A1-4C9A-AF15-7ABA77269146}" destId="{84931108-2E70-4D0B-8F6E-4E77EA10AD34}" srcOrd="13" destOrd="0" presId="urn:microsoft.com/office/officeart/2005/8/layout/list1"/>
    <dgm:cxn modelId="{9923FDE5-8656-42B7-96D1-760860C57B80}" type="presParOf" srcId="{7969E15C-46A1-4C9A-AF15-7ABA77269146}" destId="{169CD441-2E6F-47C7-AE9B-B31D79E9ED5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8D4241-DEEC-4C6F-B248-2BDF4F7DA954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F6B262F-0336-4EEC-B7FA-DA0B5418E22D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Кассовые расходы 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года </a:t>
          </a:r>
          <a:r>
            <a:rPr lang="ru-RU" sz="105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бюджетов всех уровней (без учета ФОМС) с платными услугами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составили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10 159,9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99,</a:t>
          </a:r>
          <a:r>
            <a:rPr lang="en-US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5B8C38-C4CA-472A-B6A7-CAFC2C969AB1}" type="parTrans" cxnId="{774D61B2-05F0-4986-9D33-C60ED901A7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127A9E-3B36-4DA0-BCAB-1281995B42A3}" type="sibTrans" cxnId="{774D61B2-05F0-4986-9D33-C60ED901A79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2E7AC6-5267-4966-8176-57F650BF3B0D}">
      <dgm:prSet phldrT="[Текст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республиканского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бюджета –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8 011,6 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4DB6D-34A1-4136-985E-47DB3D603983}" type="parTrans" cxnId="{09E62226-C6C4-42FC-A5A3-F16640B692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5144E2-2785-4847-96B0-51C634A864C2}" type="sibTrans" cxnId="{09E62226-C6C4-42FC-A5A3-F16640B692F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CBC727-AEF3-45F6-B498-13955A6040CF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федерального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бюджета –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1 240,2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120E4C-B6F6-457E-9F3C-4DE20F3D591D}" type="parTrans" cxnId="{955C0647-72F6-47D4-B0AE-849B0A3D1FC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229A25-DE1B-441A-9FDE-E746AAA4859D}" type="sibTrans" cxnId="{955C0647-72F6-47D4-B0AE-849B0A3D1FC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ADD373-740B-46A5-971F-71CC9511C9B4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от оказания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платных услуг и иной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приносящей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деятельности – </a:t>
          </a:r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908,1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D15560-D0DF-4268-826A-DDE7A5F5872E}" type="parTrans" cxnId="{56822C03-CC70-45BF-8CA4-EC5A0E9320D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8AF196-03CD-402D-AEC7-6DC971CF83DA}" type="sibTrans" cxnId="{56822C03-CC70-45BF-8CA4-EC5A0E9320D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BA59E-8CBF-45AC-81F1-2588B7BE1C4E}" type="pres">
      <dgm:prSet presAssocID="{C18D4241-DEEC-4C6F-B248-2BDF4F7DA9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794CA8-35F8-48BE-A76E-4E290868D1FF}" type="pres">
      <dgm:prSet presAssocID="{6F6B262F-0336-4EEC-B7FA-DA0B5418E22D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35C3FE0-74FF-4CAD-A287-D29A9D1631A1}" type="pres">
      <dgm:prSet presAssocID="{6F6B262F-0336-4EEC-B7FA-DA0B5418E22D}" presName="rootComposite1" presStyleCnt="0"/>
      <dgm:spPr/>
      <dgm:t>
        <a:bodyPr/>
        <a:lstStyle/>
        <a:p>
          <a:endParaRPr lang="ru-RU"/>
        </a:p>
      </dgm:t>
    </dgm:pt>
    <dgm:pt modelId="{2F0B3405-1C6A-4F55-9B7B-0286D725DEB4}" type="pres">
      <dgm:prSet presAssocID="{6F6B262F-0336-4EEC-B7FA-DA0B5418E22D}" presName="rootText1" presStyleLbl="node0" presStyleIdx="0" presStyleCnt="1" custScaleX="1216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2DA017-A13C-4CDC-982D-4F9D4191E23E}" type="pres">
      <dgm:prSet presAssocID="{6F6B262F-0336-4EEC-B7FA-DA0B5418E22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E90FB5E-0043-4F7A-BF26-5BD5F750C7A1}" type="pres">
      <dgm:prSet presAssocID="{6F6B262F-0336-4EEC-B7FA-DA0B5418E22D}" presName="hierChild2" presStyleCnt="0"/>
      <dgm:spPr/>
      <dgm:t>
        <a:bodyPr/>
        <a:lstStyle/>
        <a:p>
          <a:endParaRPr lang="ru-RU"/>
        </a:p>
      </dgm:t>
    </dgm:pt>
    <dgm:pt modelId="{DF555349-DAB3-448D-923D-FD19D7E46B22}" type="pres">
      <dgm:prSet presAssocID="{A474DB6D-34A1-4136-985E-47DB3D603983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723D3BB-0F81-4908-823D-BDC31E91F14C}" type="pres">
      <dgm:prSet presAssocID="{282E7AC6-5267-4966-8176-57F650BF3B0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FD1D291-8E09-4E32-BDAC-43E95019F972}" type="pres">
      <dgm:prSet presAssocID="{282E7AC6-5267-4966-8176-57F650BF3B0D}" presName="rootComposite" presStyleCnt="0"/>
      <dgm:spPr/>
      <dgm:t>
        <a:bodyPr/>
        <a:lstStyle/>
        <a:p>
          <a:endParaRPr lang="ru-RU"/>
        </a:p>
      </dgm:t>
    </dgm:pt>
    <dgm:pt modelId="{8EDEA75A-B11D-4A30-81CE-F4B745B37C2B}" type="pres">
      <dgm:prSet presAssocID="{282E7AC6-5267-4966-8176-57F650BF3B0D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E2E347-68C1-4CB1-8CE6-32E1C7438D17}" type="pres">
      <dgm:prSet presAssocID="{282E7AC6-5267-4966-8176-57F650BF3B0D}" presName="rootConnector" presStyleLbl="node2" presStyleIdx="0" presStyleCnt="3"/>
      <dgm:spPr/>
      <dgm:t>
        <a:bodyPr/>
        <a:lstStyle/>
        <a:p>
          <a:endParaRPr lang="ru-RU"/>
        </a:p>
      </dgm:t>
    </dgm:pt>
    <dgm:pt modelId="{67F2D552-1CAA-4711-A40A-154BB9E1F8D3}" type="pres">
      <dgm:prSet presAssocID="{282E7AC6-5267-4966-8176-57F650BF3B0D}" presName="hierChild4" presStyleCnt="0"/>
      <dgm:spPr/>
      <dgm:t>
        <a:bodyPr/>
        <a:lstStyle/>
        <a:p>
          <a:endParaRPr lang="ru-RU"/>
        </a:p>
      </dgm:t>
    </dgm:pt>
    <dgm:pt modelId="{CAB0167F-1408-40DC-999A-6312BD678CB7}" type="pres">
      <dgm:prSet presAssocID="{282E7AC6-5267-4966-8176-57F650BF3B0D}" presName="hierChild5" presStyleCnt="0"/>
      <dgm:spPr/>
      <dgm:t>
        <a:bodyPr/>
        <a:lstStyle/>
        <a:p>
          <a:endParaRPr lang="ru-RU"/>
        </a:p>
      </dgm:t>
    </dgm:pt>
    <dgm:pt modelId="{4E3493E8-B088-4E66-B494-E372CD5E147C}" type="pres">
      <dgm:prSet presAssocID="{70120E4C-B6F6-457E-9F3C-4DE20F3D591D}" presName="Name37" presStyleLbl="parChTrans1D2" presStyleIdx="1" presStyleCnt="3"/>
      <dgm:spPr/>
      <dgm:t>
        <a:bodyPr/>
        <a:lstStyle/>
        <a:p>
          <a:endParaRPr lang="ru-RU"/>
        </a:p>
      </dgm:t>
    </dgm:pt>
    <dgm:pt modelId="{A83FD1C0-30FD-4B14-9203-46E0171CCA81}" type="pres">
      <dgm:prSet presAssocID="{55CBC727-AEF3-45F6-B498-13955A6040C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CA4598F-5CCC-4C99-ABDA-1FC3E3E5A35C}" type="pres">
      <dgm:prSet presAssocID="{55CBC727-AEF3-45F6-B498-13955A6040CF}" presName="rootComposite" presStyleCnt="0"/>
      <dgm:spPr/>
      <dgm:t>
        <a:bodyPr/>
        <a:lstStyle/>
        <a:p>
          <a:endParaRPr lang="ru-RU"/>
        </a:p>
      </dgm:t>
    </dgm:pt>
    <dgm:pt modelId="{E929CAC4-AD5B-4C04-9697-CBC65FE19212}" type="pres">
      <dgm:prSet presAssocID="{55CBC727-AEF3-45F6-B498-13955A6040C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18CA5E-1FCE-438C-92B7-AC11AABAD23F}" type="pres">
      <dgm:prSet presAssocID="{55CBC727-AEF3-45F6-B498-13955A6040CF}" presName="rootConnector" presStyleLbl="node2" presStyleIdx="1" presStyleCnt="3"/>
      <dgm:spPr/>
      <dgm:t>
        <a:bodyPr/>
        <a:lstStyle/>
        <a:p>
          <a:endParaRPr lang="ru-RU"/>
        </a:p>
      </dgm:t>
    </dgm:pt>
    <dgm:pt modelId="{83D7A18E-FA83-4412-B582-885F43AE81F2}" type="pres">
      <dgm:prSet presAssocID="{55CBC727-AEF3-45F6-B498-13955A6040CF}" presName="hierChild4" presStyleCnt="0"/>
      <dgm:spPr/>
      <dgm:t>
        <a:bodyPr/>
        <a:lstStyle/>
        <a:p>
          <a:endParaRPr lang="ru-RU"/>
        </a:p>
      </dgm:t>
    </dgm:pt>
    <dgm:pt modelId="{946A2AB7-3AFF-473D-A292-1B66F6FBB247}" type="pres">
      <dgm:prSet presAssocID="{55CBC727-AEF3-45F6-B498-13955A6040CF}" presName="hierChild5" presStyleCnt="0"/>
      <dgm:spPr/>
      <dgm:t>
        <a:bodyPr/>
        <a:lstStyle/>
        <a:p>
          <a:endParaRPr lang="ru-RU"/>
        </a:p>
      </dgm:t>
    </dgm:pt>
    <dgm:pt modelId="{82E83A05-576E-49BA-8C40-227748D7C82B}" type="pres">
      <dgm:prSet presAssocID="{A7D15560-D0DF-4268-826A-DDE7A5F5872E}" presName="Name37" presStyleLbl="parChTrans1D2" presStyleIdx="2" presStyleCnt="3"/>
      <dgm:spPr/>
      <dgm:t>
        <a:bodyPr/>
        <a:lstStyle/>
        <a:p>
          <a:endParaRPr lang="ru-RU"/>
        </a:p>
      </dgm:t>
    </dgm:pt>
    <dgm:pt modelId="{B9E53DD6-D833-476E-A5C6-B1FB0E2CD806}" type="pres">
      <dgm:prSet presAssocID="{A3ADD373-740B-46A5-971F-71CC9511C9B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DFF2661-D755-4685-B91E-F550C9E36A34}" type="pres">
      <dgm:prSet presAssocID="{A3ADD373-740B-46A5-971F-71CC9511C9B4}" presName="rootComposite" presStyleCnt="0"/>
      <dgm:spPr/>
      <dgm:t>
        <a:bodyPr/>
        <a:lstStyle/>
        <a:p>
          <a:endParaRPr lang="ru-RU"/>
        </a:p>
      </dgm:t>
    </dgm:pt>
    <dgm:pt modelId="{F51CC730-09A6-4220-91D1-162CCFB7EF50}" type="pres">
      <dgm:prSet presAssocID="{A3ADD373-740B-46A5-971F-71CC9511C9B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AF6BAA-EE15-43D8-BC5C-5E6071C894C8}" type="pres">
      <dgm:prSet presAssocID="{A3ADD373-740B-46A5-971F-71CC9511C9B4}" presName="rootConnector" presStyleLbl="node2" presStyleIdx="2" presStyleCnt="3"/>
      <dgm:spPr/>
      <dgm:t>
        <a:bodyPr/>
        <a:lstStyle/>
        <a:p>
          <a:endParaRPr lang="ru-RU"/>
        </a:p>
      </dgm:t>
    </dgm:pt>
    <dgm:pt modelId="{4AD7DBAD-BB22-4FCF-BC4A-A6359F09E7A3}" type="pres">
      <dgm:prSet presAssocID="{A3ADD373-740B-46A5-971F-71CC9511C9B4}" presName="hierChild4" presStyleCnt="0"/>
      <dgm:spPr/>
      <dgm:t>
        <a:bodyPr/>
        <a:lstStyle/>
        <a:p>
          <a:endParaRPr lang="ru-RU"/>
        </a:p>
      </dgm:t>
    </dgm:pt>
    <dgm:pt modelId="{98E94671-AF6A-4D1B-BF75-9C6DEA19D1AE}" type="pres">
      <dgm:prSet presAssocID="{A3ADD373-740B-46A5-971F-71CC9511C9B4}" presName="hierChild5" presStyleCnt="0"/>
      <dgm:spPr/>
      <dgm:t>
        <a:bodyPr/>
        <a:lstStyle/>
        <a:p>
          <a:endParaRPr lang="ru-RU"/>
        </a:p>
      </dgm:t>
    </dgm:pt>
    <dgm:pt modelId="{6EEFF12E-A458-42BE-B120-D63786FF8AF3}" type="pres">
      <dgm:prSet presAssocID="{6F6B262F-0336-4EEC-B7FA-DA0B5418E22D}" presName="hierChild3" presStyleCnt="0"/>
      <dgm:spPr/>
      <dgm:t>
        <a:bodyPr/>
        <a:lstStyle/>
        <a:p>
          <a:endParaRPr lang="ru-RU"/>
        </a:p>
      </dgm:t>
    </dgm:pt>
  </dgm:ptLst>
  <dgm:cxnLst>
    <dgm:cxn modelId="{09E62226-C6C4-42FC-A5A3-F16640B692FA}" srcId="{6F6B262F-0336-4EEC-B7FA-DA0B5418E22D}" destId="{282E7AC6-5267-4966-8176-57F650BF3B0D}" srcOrd="0" destOrd="0" parTransId="{A474DB6D-34A1-4136-985E-47DB3D603983}" sibTransId="{585144E2-2785-4847-96B0-51C634A864C2}"/>
    <dgm:cxn modelId="{537DA2EA-8D0B-40FA-A8D6-4249BC756246}" type="presOf" srcId="{282E7AC6-5267-4966-8176-57F650BF3B0D}" destId="{8EDEA75A-B11D-4A30-81CE-F4B745B37C2B}" srcOrd="0" destOrd="0" presId="urn:microsoft.com/office/officeart/2005/8/layout/orgChart1"/>
    <dgm:cxn modelId="{D779D6A4-99EA-45DB-BCBD-F41C36E9212E}" type="presOf" srcId="{A3ADD373-740B-46A5-971F-71CC9511C9B4}" destId="{D0AF6BAA-EE15-43D8-BC5C-5E6071C894C8}" srcOrd="1" destOrd="0" presId="urn:microsoft.com/office/officeart/2005/8/layout/orgChart1"/>
    <dgm:cxn modelId="{56822C03-CC70-45BF-8CA4-EC5A0E9320DC}" srcId="{6F6B262F-0336-4EEC-B7FA-DA0B5418E22D}" destId="{A3ADD373-740B-46A5-971F-71CC9511C9B4}" srcOrd="2" destOrd="0" parTransId="{A7D15560-D0DF-4268-826A-DDE7A5F5872E}" sibTransId="{758AF196-03CD-402D-AEC7-6DC971CF83DA}"/>
    <dgm:cxn modelId="{3FFFEB85-A669-4156-B30D-29CCE4E81690}" type="presOf" srcId="{A3ADD373-740B-46A5-971F-71CC9511C9B4}" destId="{F51CC730-09A6-4220-91D1-162CCFB7EF50}" srcOrd="0" destOrd="0" presId="urn:microsoft.com/office/officeart/2005/8/layout/orgChart1"/>
    <dgm:cxn modelId="{955C0647-72F6-47D4-B0AE-849B0A3D1FC0}" srcId="{6F6B262F-0336-4EEC-B7FA-DA0B5418E22D}" destId="{55CBC727-AEF3-45F6-B498-13955A6040CF}" srcOrd="1" destOrd="0" parTransId="{70120E4C-B6F6-457E-9F3C-4DE20F3D591D}" sibTransId="{B5229A25-DE1B-441A-9FDE-E746AAA4859D}"/>
    <dgm:cxn modelId="{47FF2C78-3048-430A-905A-10E52344E3E0}" type="presOf" srcId="{55CBC727-AEF3-45F6-B498-13955A6040CF}" destId="{FC18CA5E-1FCE-438C-92B7-AC11AABAD23F}" srcOrd="1" destOrd="0" presId="urn:microsoft.com/office/officeart/2005/8/layout/orgChart1"/>
    <dgm:cxn modelId="{8080005D-C102-44EB-9A5B-ECF19A1879DE}" type="presOf" srcId="{55CBC727-AEF3-45F6-B498-13955A6040CF}" destId="{E929CAC4-AD5B-4C04-9697-CBC65FE19212}" srcOrd="0" destOrd="0" presId="urn:microsoft.com/office/officeart/2005/8/layout/orgChart1"/>
    <dgm:cxn modelId="{0CD2EB7D-C851-4B2F-9E00-987AA0F957F5}" type="presOf" srcId="{70120E4C-B6F6-457E-9F3C-4DE20F3D591D}" destId="{4E3493E8-B088-4E66-B494-E372CD5E147C}" srcOrd="0" destOrd="0" presId="urn:microsoft.com/office/officeart/2005/8/layout/orgChart1"/>
    <dgm:cxn modelId="{53F8FB65-085A-4DD4-AFAB-F70DBAA931F8}" type="presOf" srcId="{6F6B262F-0336-4EEC-B7FA-DA0B5418E22D}" destId="{2F0B3405-1C6A-4F55-9B7B-0286D725DEB4}" srcOrd="0" destOrd="0" presId="urn:microsoft.com/office/officeart/2005/8/layout/orgChart1"/>
    <dgm:cxn modelId="{BF268242-72CE-4FB9-8F71-CC157C6A8C95}" type="presOf" srcId="{A7D15560-D0DF-4268-826A-DDE7A5F5872E}" destId="{82E83A05-576E-49BA-8C40-227748D7C82B}" srcOrd="0" destOrd="0" presId="urn:microsoft.com/office/officeart/2005/8/layout/orgChart1"/>
    <dgm:cxn modelId="{20E1E4DD-5D77-4183-B4DF-4950983C3687}" type="presOf" srcId="{282E7AC6-5267-4966-8176-57F650BF3B0D}" destId="{15E2E347-68C1-4CB1-8CE6-32E1C7438D17}" srcOrd="1" destOrd="0" presId="urn:microsoft.com/office/officeart/2005/8/layout/orgChart1"/>
    <dgm:cxn modelId="{774D61B2-05F0-4986-9D33-C60ED901A79A}" srcId="{C18D4241-DEEC-4C6F-B248-2BDF4F7DA954}" destId="{6F6B262F-0336-4EEC-B7FA-DA0B5418E22D}" srcOrd="0" destOrd="0" parTransId="{D25B8C38-C4CA-472A-B6A7-CAFC2C969AB1}" sibTransId="{2B127A9E-3B36-4DA0-BCAB-1281995B42A3}"/>
    <dgm:cxn modelId="{68EA77A7-AE3D-4170-B0EA-1D0EE2257C64}" type="presOf" srcId="{A474DB6D-34A1-4136-985E-47DB3D603983}" destId="{DF555349-DAB3-448D-923D-FD19D7E46B22}" srcOrd="0" destOrd="0" presId="urn:microsoft.com/office/officeart/2005/8/layout/orgChart1"/>
    <dgm:cxn modelId="{B5ACC923-1567-4241-AA9A-EF1A2F5ACC47}" type="presOf" srcId="{6F6B262F-0336-4EEC-B7FA-DA0B5418E22D}" destId="{AD2DA017-A13C-4CDC-982D-4F9D4191E23E}" srcOrd="1" destOrd="0" presId="urn:microsoft.com/office/officeart/2005/8/layout/orgChart1"/>
    <dgm:cxn modelId="{078429F7-D8E5-45E6-902A-205A8913D6E6}" type="presOf" srcId="{C18D4241-DEEC-4C6F-B248-2BDF4F7DA954}" destId="{203BA59E-8CBF-45AC-81F1-2588B7BE1C4E}" srcOrd="0" destOrd="0" presId="urn:microsoft.com/office/officeart/2005/8/layout/orgChart1"/>
    <dgm:cxn modelId="{D83CEA05-CD2C-4DD2-94F9-91077F72CCF4}" type="presParOf" srcId="{203BA59E-8CBF-45AC-81F1-2588B7BE1C4E}" destId="{0C794CA8-35F8-48BE-A76E-4E290868D1FF}" srcOrd="0" destOrd="0" presId="urn:microsoft.com/office/officeart/2005/8/layout/orgChart1"/>
    <dgm:cxn modelId="{E20EEA0C-86B2-494E-8CB2-4131AFC9312B}" type="presParOf" srcId="{0C794CA8-35F8-48BE-A76E-4E290868D1FF}" destId="{235C3FE0-74FF-4CAD-A287-D29A9D1631A1}" srcOrd="0" destOrd="0" presId="urn:microsoft.com/office/officeart/2005/8/layout/orgChart1"/>
    <dgm:cxn modelId="{85162DDF-49A2-490C-BEF1-4D547CA6B9E0}" type="presParOf" srcId="{235C3FE0-74FF-4CAD-A287-D29A9D1631A1}" destId="{2F0B3405-1C6A-4F55-9B7B-0286D725DEB4}" srcOrd="0" destOrd="0" presId="urn:microsoft.com/office/officeart/2005/8/layout/orgChart1"/>
    <dgm:cxn modelId="{63EB3E55-303B-4BBC-A298-374BECBC8108}" type="presParOf" srcId="{235C3FE0-74FF-4CAD-A287-D29A9D1631A1}" destId="{AD2DA017-A13C-4CDC-982D-4F9D4191E23E}" srcOrd="1" destOrd="0" presId="urn:microsoft.com/office/officeart/2005/8/layout/orgChart1"/>
    <dgm:cxn modelId="{62265A16-7721-461B-A3FC-621677F52748}" type="presParOf" srcId="{0C794CA8-35F8-48BE-A76E-4E290868D1FF}" destId="{CE90FB5E-0043-4F7A-BF26-5BD5F750C7A1}" srcOrd="1" destOrd="0" presId="urn:microsoft.com/office/officeart/2005/8/layout/orgChart1"/>
    <dgm:cxn modelId="{C90E780B-1036-4FE9-BAF0-FE46D17CD4B5}" type="presParOf" srcId="{CE90FB5E-0043-4F7A-BF26-5BD5F750C7A1}" destId="{DF555349-DAB3-448D-923D-FD19D7E46B22}" srcOrd="0" destOrd="0" presId="urn:microsoft.com/office/officeart/2005/8/layout/orgChart1"/>
    <dgm:cxn modelId="{ADED195D-0AEA-4881-8090-8A081018E218}" type="presParOf" srcId="{CE90FB5E-0043-4F7A-BF26-5BD5F750C7A1}" destId="{E723D3BB-0F81-4908-823D-BDC31E91F14C}" srcOrd="1" destOrd="0" presId="urn:microsoft.com/office/officeart/2005/8/layout/orgChart1"/>
    <dgm:cxn modelId="{06F07D1F-D9FF-4E3A-A3C9-23710BE47300}" type="presParOf" srcId="{E723D3BB-0F81-4908-823D-BDC31E91F14C}" destId="{AFD1D291-8E09-4E32-BDAC-43E95019F972}" srcOrd="0" destOrd="0" presId="urn:microsoft.com/office/officeart/2005/8/layout/orgChart1"/>
    <dgm:cxn modelId="{70A3EF3F-62F0-401C-92D9-0B9AE2436BE2}" type="presParOf" srcId="{AFD1D291-8E09-4E32-BDAC-43E95019F972}" destId="{8EDEA75A-B11D-4A30-81CE-F4B745B37C2B}" srcOrd="0" destOrd="0" presId="urn:microsoft.com/office/officeart/2005/8/layout/orgChart1"/>
    <dgm:cxn modelId="{A81E8A3F-57E4-43E5-84F4-59AD6475677A}" type="presParOf" srcId="{AFD1D291-8E09-4E32-BDAC-43E95019F972}" destId="{15E2E347-68C1-4CB1-8CE6-32E1C7438D17}" srcOrd="1" destOrd="0" presId="urn:microsoft.com/office/officeart/2005/8/layout/orgChart1"/>
    <dgm:cxn modelId="{B16506DE-64F8-4F51-B009-2B4113BE2D10}" type="presParOf" srcId="{E723D3BB-0F81-4908-823D-BDC31E91F14C}" destId="{67F2D552-1CAA-4711-A40A-154BB9E1F8D3}" srcOrd="1" destOrd="0" presId="urn:microsoft.com/office/officeart/2005/8/layout/orgChart1"/>
    <dgm:cxn modelId="{BEE4520D-F97F-4954-86CD-C5430A96966C}" type="presParOf" srcId="{E723D3BB-0F81-4908-823D-BDC31E91F14C}" destId="{CAB0167F-1408-40DC-999A-6312BD678CB7}" srcOrd="2" destOrd="0" presId="urn:microsoft.com/office/officeart/2005/8/layout/orgChart1"/>
    <dgm:cxn modelId="{2DF05A46-5E77-4F81-87FF-E3DB47B6F630}" type="presParOf" srcId="{CE90FB5E-0043-4F7A-BF26-5BD5F750C7A1}" destId="{4E3493E8-B088-4E66-B494-E372CD5E147C}" srcOrd="2" destOrd="0" presId="urn:microsoft.com/office/officeart/2005/8/layout/orgChart1"/>
    <dgm:cxn modelId="{D5F63DE0-2AA7-4890-A659-3881AB849044}" type="presParOf" srcId="{CE90FB5E-0043-4F7A-BF26-5BD5F750C7A1}" destId="{A83FD1C0-30FD-4B14-9203-46E0171CCA81}" srcOrd="3" destOrd="0" presId="urn:microsoft.com/office/officeart/2005/8/layout/orgChart1"/>
    <dgm:cxn modelId="{38FC2D36-C32A-4310-B40F-1D32845CC62B}" type="presParOf" srcId="{A83FD1C0-30FD-4B14-9203-46E0171CCA81}" destId="{CCA4598F-5CCC-4C99-ABDA-1FC3E3E5A35C}" srcOrd="0" destOrd="0" presId="urn:microsoft.com/office/officeart/2005/8/layout/orgChart1"/>
    <dgm:cxn modelId="{D973B9BA-B3C4-41C0-9B3F-5E10C7D90D51}" type="presParOf" srcId="{CCA4598F-5CCC-4C99-ABDA-1FC3E3E5A35C}" destId="{E929CAC4-AD5B-4C04-9697-CBC65FE19212}" srcOrd="0" destOrd="0" presId="urn:microsoft.com/office/officeart/2005/8/layout/orgChart1"/>
    <dgm:cxn modelId="{B08042F3-FCB3-418A-8250-5F6E9DD3CB64}" type="presParOf" srcId="{CCA4598F-5CCC-4C99-ABDA-1FC3E3E5A35C}" destId="{FC18CA5E-1FCE-438C-92B7-AC11AABAD23F}" srcOrd="1" destOrd="0" presId="urn:microsoft.com/office/officeart/2005/8/layout/orgChart1"/>
    <dgm:cxn modelId="{D07A74D6-91DC-49F6-AAB7-D2B7716310B0}" type="presParOf" srcId="{A83FD1C0-30FD-4B14-9203-46E0171CCA81}" destId="{83D7A18E-FA83-4412-B582-885F43AE81F2}" srcOrd="1" destOrd="0" presId="urn:microsoft.com/office/officeart/2005/8/layout/orgChart1"/>
    <dgm:cxn modelId="{A9A20396-958C-4619-974D-03111EA113AD}" type="presParOf" srcId="{A83FD1C0-30FD-4B14-9203-46E0171CCA81}" destId="{946A2AB7-3AFF-473D-A292-1B66F6FBB247}" srcOrd="2" destOrd="0" presId="urn:microsoft.com/office/officeart/2005/8/layout/orgChart1"/>
    <dgm:cxn modelId="{636EC011-6C6D-4557-8815-E24610BF58D1}" type="presParOf" srcId="{CE90FB5E-0043-4F7A-BF26-5BD5F750C7A1}" destId="{82E83A05-576E-49BA-8C40-227748D7C82B}" srcOrd="4" destOrd="0" presId="urn:microsoft.com/office/officeart/2005/8/layout/orgChart1"/>
    <dgm:cxn modelId="{915D9499-BF99-4310-831C-F7020439F882}" type="presParOf" srcId="{CE90FB5E-0043-4F7A-BF26-5BD5F750C7A1}" destId="{B9E53DD6-D833-476E-A5C6-B1FB0E2CD806}" srcOrd="5" destOrd="0" presId="urn:microsoft.com/office/officeart/2005/8/layout/orgChart1"/>
    <dgm:cxn modelId="{2699E891-79A4-4BB2-BDEF-8A843FADBCFF}" type="presParOf" srcId="{B9E53DD6-D833-476E-A5C6-B1FB0E2CD806}" destId="{6DFF2661-D755-4685-B91E-F550C9E36A34}" srcOrd="0" destOrd="0" presId="urn:microsoft.com/office/officeart/2005/8/layout/orgChart1"/>
    <dgm:cxn modelId="{4A8DB1BF-57C5-43FC-AED5-6817448725F3}" type="presParOf" srcId="{6DFF2661-D755-4685-B91E-F550C9E36A34}" destId="{F51CC730-09A6-4220-91D1-162CCFB7EF50}" srcOrd="0" destOrd="0" presId="urn:microsoft.com/office/officeart/2005/8/layout/orgChart1"/>
    <dgm:cxn modelId="{89AD2930-DAD4-4497-98C6-3FEF242A6CD5}" type="presParOf" srcId="{6DFF2661-D755-4685-B91E-F550C9E36A34}" destId="{D0AF6BAA-EE15-43D8-BC5C-5E6071C894C8}" srcOrd="1" destOrd="0" presId="urn:microsoft.com/office/officeart/2005/8/layout/orgChart1"/>
    <dgm:cxn modelId="{C0DD66FA-155A-4CA2-AA20-4E1F9A8A4A55}" type="presParOf" srcId="{B9E53DD6-D833-476E-A5C6-B1FB0E2CD806}" destId="{4AD7DBAD-BB22-4FCF-BC4A-A6359F09E7A3}" srcOrd="1" destOrd="0" presId="urn:microsoft.com/office/officeart/2005/8/layout/orgChart1"/>
    <dgm:cxn modelId="{3EE08461-5A57-4958-9AF0-57C78E90889C}" type="presParOf" srcId="{B9E53DD6-D833-476E-A5C6-B1FB0E2CD806}" destId="{98E94671-AF6A-4D1B-BF75-9C6DEA19D1AE}" srcOrd="2" destOrd="0" presId="urn:microsoft.com/office/officeart/2005/8/layout/orgChart1"/>
    <dgm:cxn modelId="{D76538FA-1107-4585-9479-BBAAA13B3421}" type="presParOf" srcId="{0C794CA8-35F8-48BE-A76E-4E290868D1FF}" destId="{6EEFF12E-A458-42BE-B120-D63786FF8AF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BB660C-AAC8-414C-8F43-4B1713B6C853}" type="doc">
      <dgm:prSet loTypeId="urn:microsoft.com/office/officeart/2008/layout/PictureAccent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3CAF3E8-D45E-419A-BC03-3576C3386484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Предусмотрено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10 868,7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рублей, в том числе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AF61C5-12CD-4A38-A1C9-F814ED01DC42}" type="parTrans" cxnId="{8716C494-EB4F-41AF-8D2D-B796E9E6940F}">
      <dgm:prSet/>
      <dgm:spPr/>
      <dgm:t>
        <a:bodyPr/>
        <a:lstStyle/>
        <a:p>
          <a:endParaRPr lang="ru-RU"/>
        </a:p>
      </dgm:t>
    </dgm:pt>
    <dgm:pt modelId="{337D8F78-A544-4137-A136-65AF4ECAC2CF}" type="sibTrans" cxnId="{8716C494-EB4F-41AF-8D2D-B796E9E6940F}">
      <dgm:prSet/>
      <dgm:spPr/>
      <dgm:t>
        <a:bodyPr/>
        <a:lstStyle/>
        <a:p>
          <a:endParaRPr lang="ru-RU"/>
        </a:p>
      </dgm:t>
    </dgm:pt>
    <dgm:pt modelId="{BB0319CC-D5C5-490A-A04A-BC0DC5B68045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республиканского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бюджета – </a:t>
          </a:r>
          <a:r>
            <a: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8 204,4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6AB60C-C859-4FF7-B52A-23608A50ACD8}" type="parTrans" cxnId="{A90769E7-1480-4717-9E8B-FBBED19F0CEE}">
      <dgm:prSet/>
      <dgm:spPr/>
      <dgm:t>
        <a:bodyPr/>
        <a:lstStyle/>
        <a:p>
          <a:endParaRPr lang="ru-RU"/>
        </a:p>
      </dgm:t>
    </dgm:pt>
    <dgm:pt modelId="{A5BB4967-9D02-4263-A9E5-8A45FDC5B34B}" type="sibTrans" cxnId="{A90769E7-1480-4717-9E8B-FBBED19F0CEE}">
      <dgm:prSet/>
      <dgm:spPr/>
      <dgm:t>
        <a:bodyPr/>
        <a:lstStyle/>
        <a:p>
          <a:endParaRPr lang="ru-RU"/>
        </a:p>
      </dgm:t>
    </dgm:pt>
    <dgm:pt modelId="{DEBA554E-1B19-487B-AF15-24F54ED46903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счет 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федерального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бюджета – </a:t>
          </a:r>
          <a:r>
            <a: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1 711,6 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AB9083-6FFE-4BEA-B580-F86E37BFC81E}" type="parTrans" cxnId="{8883DFF3-5C5C-4C1F-A8D8-3658C8AA9171}">
      <dgm:prSet/>
      <dgm:spPr/>
      <dgm:t>
        <a:bodyPr/>
        <a:lstStyle/>
        <a:p>
          <a:endParaRPr lang="ru-RU"/>
        </a:p>
      </dgm:t>
    </dgm:pt>
    <dgm:pt modelId="{3295C912-9209-4CFF-994D-EE12C552E439}" type="sibTrans" cxnId="{8883DFF3-5C5C-4C1F-A8D8-3658C8AA9171}">
      <dgm:prSet/>
      <dgm:spPr/>
      <dgm:t>
        <a:bodyPr/>
        <a:lstStyle/>
        <a:p>
          <a:endParaRPr lang="ru-RU"/>
        </a:p>
      </dgm:t>
    </dgm:pt>
    <dgm:pt modelId="{7FA73F0C-5F08-4489-8CA4-15551AFC6C08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 оказания </a:t>
          </a:r>
          <a:r>
            <a: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платных услуги и иной деятельности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952,6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sz="1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783F38-081F-4CB6-BFA8-466D25993864}" type="parTrans" cxnId="{A9F98BB5-2A9C-41BC-8D29-BC854DA0624C}">
      <dgm:prSet/>
      <dgm:spPr/>
      <dgm:t>
        <a:bodyPr/>
        <a:lstStyle/>
        <a:p>
          <a:endParaRPr lang="ru-RU"/>
        </a:p>
      </dgm:t>
    </dgm:pt>
    <dgm:pt modelId="{93A7B9EE-1ED4-421E-AF83-A89CCD0AD733}" type="sibTrans" cxnId="{A9F98BB5-2A9C-41BC-8D29-BC854DA0624C}">
      <dgm:prSet/>
      <dgm:spPr/>
      <dgm:t>
        <a:bodyPr/>
        <a:lstStyle/>
        <a:p>
          <a:endParaRPr lang="ru-RU"/>
        </a:p>
      </dgm:t>
    </dgm:pt>
    <dgm:pt modelId="{161B9092-97FB-44B6-B160-2AE283E706C4}" type="pres">
      <dgm:prSet presAssocID="{5EBB660C-AAC8-414C-8F43-4B1713B6C85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49EC468-182B-4665-BEC8-5308C9084894}" type="pres">
      <dgm:prSet presAssocID="{A3CAF3E8-D45E-419A-BC03-3576C3386484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E5DC7067-73A3-4D62-84FE-66165C79590D}" type="pres">
      <dgm:prSet presAssocID="{A3CAF3E8-D45E-419A-BC03-3576C3386484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1F27DAED-F337-4CD0-B8FF-EBDC68B12E34}" type="pres">
      <dgm:prSet presAssocID="{A3CAF3E8-D45E-419A-BC03-3576C3386484}" presName="rootText" presStyleLbl="node0" presStyleIdx="0" presStyleCnt="1" custLinFactNeighborX="-181" custLinFactNeighborY="14442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4FBBF583-3E80-4F6C-A5AB-0CAC67EDAD5B}" type="pres">
      <dgm:prSet presAssocID="{A3CAF3E8-D45E-419A-BC03-3576C3386484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CA30734-440E-4BCF-A1F7-42015D664FA9}" type="pres">
      <dgm:prSet presAssocID="{BB0319CC-D5C5-490A-A04A-BC0DC5B68045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F7BE7A9-D846-4EBB-AD60-0ABAEE0E6623}" type="pres">
      <dgm:prSet presAssocID="{BB0319CC-D5C5-490A-A04A-BC0DC5B68045}" presName="Image" presStyleLbl="node1" presStyleIdx="0" presStyleCnt="3" custLinFactY="12046" custLinFactNeighborX="-5853" custLinFactNeighborY="1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ru-RU"/>
        </a:p>
      </dgm:t>
    </dgm:pt>
    <dgm:pt modelId="{090386F1-D8A7-4ACA-AE09-62441A9A58F0}" type="pres">
      <dgm:prSet presAssocID="{BB0319CC-D5C5-490A-A04A-BC0DC5B68045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2FAF4-C5E7-41E5-A8F3-C80092319FB2}" type="pres">
      <dgm:prSet presAssocID="{DEBA554E-1B19-487B-AF15-24F54ED4690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BDE1DBE-44E5-4044-B6EC-E27A7B232F3E}" type="pres">
      <dgm:prSet presAssocID="{DEBA554E-1B19-487B-AF15-24F54ED46903}" presName="Image" presStyleLbl="node1" presStyleIdx="1" presStyleCnt="3" custLinFactY="-11210" custLinFactNeighborX="-4181" custLinFactNeighborY="-1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D600856-9A2A-44CD-9E0C-EE1047F1F97C}" type="pres">
      <dgm:prSet presAssocID="{DEBA554E-1B19-487B-AF15-24F54ED46903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3ADF5C-1DFC-4935-B3C7-A102D52B989A}" type="pres">
      <dgm:prSet presAssocID="{7FA73F0C-5F08-4489-8CA4-15551AFC6C0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9EF7459E-3507-4554-B568-1BE17B1650AD}" type="pres">
      <dgm:prSet presAssocID="{7FA73F0C-5F08-4489-8CA4-15551AFC6C08}" presName="Image" presStyleLbl="node1" presStyleIdx="2" presStyleCnt="3" custLinFactNeighborX="-4181" custLinFactNeighborY="-83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0AA4E150-3157-410D-873B-1FB724FADEA3}" type="pres">
      <dgm:prSet presAssocID="{7FA73F0C-5F08-4489-8CA4-15551AFC6C08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83DFF3-5C5C-4C1F-A8D8-3658C8AA9171}" srcId="{A3CAF3E8-D45E-419A-BC03-3576C3386484}" destId="{DEBA554E-1B19-487B-AF15-24F54ED46903}" srcOrd="1" destOrd="0" parTransId="{0EAB9083-6FFE-4BEA-B580-F86E37BFC81E}" sibTransId="{3295C912-9209-4CFF-994D-EE12C552E439}"/>
    <dgm:cxn modelId="{08A11925-EA47-4CE9-BEE8-66C32B4C5B19}" type="presOf" srcId="{5EBB660C-AAC8-414C-8F43-4B1713B6C853}" destId="{161B9092-97FB-44B6-B160-2AE283E706C4}" srcOrd="0" destOrd="0" presId="urn:microsoft.com/office/officeart/2008/layout/PictureAccentList"/>
    <dgm:cxn modelId="{8716C494-EB4F-41AF-8D2D-B796E9E6940F}" srcId="{5EBB660C-AAC8-414C-8F43-4B1713B6C853}" destId="{A3CAF3E8-D45E-419A-BC03-3576C3386484}" srcOrd="0" destOrd="0" parTransId="{2CAF61C5-12CD-4A38-A1C9-F814ED01DC42}" sibTransId="{337D8F78-A544-4137-A136-65AF4ECAC2CF}"/>
    <dgm:cxn modelId="{A9F98BB5-2A9C-41BC-8D29-BC854DA0624C}" srcId="{A3CAF3E8-D45E-419A-BC03-3576C3386484}" destId="{7FA73F0C-5F08-4489-8CA4-15551AFC6C08}" srcOrd="2" destOrd="0" parTransId="{D9783F38-081F-4CB6-BFA8-466D25993864}" sibTransId="{93A7B9EE-1ED4-421E-AF83-A89CCD0AD733}"/>
    <dgm:cxn modelId="{4223CA7E-2CDF-459E-8AD9-01018268756E}" type="presOf" srcId="{7FA73F0C-5F08-4489-8CA4-15551AFC6C08}" destId="{0AA4E150-3157-410D-873B-1FB724FADEA3}" srcOrd="0" destOrd="0" presId="urn:microsoft.com/office/officeart/2008/layout/PictureAccentList"/>
    <dgm:cxn modelId="{FDFCEA5E-A842-4389-A2D8-0550002E3B85}" type="presOf" srcId="{DEBA554E-1B19-487B-AF15-24F54ED46903}" destId="{ED600856-9A2A-44CD-9E0C-EE1047F1F97C}" srcOrd="0" destOrd="0" presId="urn:microsoft.com/office/officeart/2008/layout/PictureAccentList"/>
    <dgm:cxn modelId="{A90769E7-1480-4717-9E8B-FBBED19F0CEE}" srcId="{A3CAF3E8-D45E-419A-BC03-3576C3386484}" destId="{BB0319CC-D5C5-490A-A04A-BC0DC5B68045}" srcOrd="0" destOrd="0" parTransId="{756AB60C-C859-4FF7-B52A-23608A50ACD8}" sibTransId="{A5BB4967-9D02-4263-A9E5-8A45FDC5B34B}"/>
    <dgm:cxn modelId="{C04D624E-6649-4C44-9320-4F620D13784F}" type="presOf" srcId="{BB0319CC-D5C5-490A-A04A-BC0DC5B68045}" destId="{090386F1-D8A7-4ACA-AE09-62441A9A58F0}" srcOrd="0" destOrd="0" presId="urn:microsoft.com/office/officeart/2008/layout/PictureAccentList"/>
    <dgm:cxn modelId="{0D4B8514-DE3C-4747-966F-182483999572}" type="presOf" srcId="{A3CAF3E8-D45E-419A-BC03-3576C3386484}" destId="{1F27DAED-F337-4CD0-B8FF-EBDC68B12E34}" srcOrd="0" destOrd="0" presId="urn:microsoft.com/office/officeart/2008/layout/PictureAccentList"/>
    <dgm:cxn modelId="{ED607C78-FCFA-41CA-825F-F6C1F7C60F73}" type="presParOf" srcId="{161B9092-97FB-44B6-B160-2AE283E706C4}" destId="{749EC468-182B-4665-BEC8-5308C9084894}" srcOrd="0" destOrd="0" presId="urn:microsoft.com/office/officeart/2008/layout/PictureAccentList"/>
    <dgm:cxn modelId="{54A5C165-7B55-42FB-A2FD-764DFE388174}" type="presParOf" srcId="{749EC468-182B-4665-BEC8-5308C9084894}" destId="{E5DC7067-73A3-4D62-84FE-66165C79590D}" srcOrd="0" destOrd="0" presId="urn:microsoft.com/office/officeart/2008/layout/PictureAccentList"/>
    <dgm:cxn modelId="{CCAFD9D8-4E71-4D2A-80E3-C4F3CB21FC95}" type="presParOf" srcId="{E5DC7067-73A3-4D62-84FE-66165C79590D}" destId="{1F27DAED-F337-4CD0-B8FF-EBDC68B12E34}" srcOrd="0" destOrd="0" presId="urn:microsoft.com/office/officeart/2008/layout/PictureAccentList"/>
    <dgm:cxn modelId="{66A7D8AE-7EB3-4055-8AC1-3B3AB90771B8}" type="presParOf" srcId="{749EC468-182B-4665-BEC8-5308C9084894}" destId="{4FBBF583-3E80-4F6C-A5AB-0CAC67EDAD5B}" srcOrd="1" destOrd="0" presId="urn:microsoft.com/office/officeart/2008/layout/PictureAccentList"/>
    <dgm:cxn modelId="{C487697D-563B-4780-BDC8-02ADFDC38073}" type="presParOf" srcId="{4FBBF583-3E80-4F6C-A5AB-0CAC67EDAD5B}" destId="{DCA30734-440E-4BCF-A1F7-42015D664FA9}" srcOrd="0" destOrd="0" presId="urn:microsoft.com/office/officeart/2008/layout/PictureAccentList"/>
    <dgm:cxn modelId="{1BDC5FC8-1525-447E-AE00-1C52FB152CE9}" type="presParOf" srcId="{DCA30734-440E-4BCF-A1F7-42015D664FA9}" destId="{FF7BE7A9-D846-4EBB-AD60-0ABAEE0E6623}" srcOrd="0" destOrd="0" presId="urn:microsoft.com/office/officeart/2008/layout/PictureAccentList"/>
    <dgm:cxn modelId="{163514A4-AC11-4DD5-9435-4E866DA64C82}" type="presParOf" srcId="{DCA30734-440E-4BCF-A1F7-42015D664FA9}" destId="{090386F1-D8A7-4ACA-AE09-62441A9A58F0}" srcOrd="1" destOrd="0" presId="urn:microsoft.com/office/officeart/2008/layout/PictureAccentList"/>
    <dgm:cxn modelId="{117385EB-1158-43AD-8DCD-346C09C04F82}" type="presParOf" srcId="{4FBBF583-3E80-4F6C-A5AB-0CAC67EDAD5B}" destId="{7A42FAF4-C5E7-41E5-A8F3-C80092319FB2}" srcOrd="1" destOrd="0" presId="urn:microsoft.com/office/officeart/2008/layout/PictureAccentList"/>
    <dgm:cxn modelId="{8C039CA1-EE37-46D8-982B-58C753016CC7}" type="presParOf" srcId="{7A42FAF4-C5E7-41E5-A8F3-C80092319FB2}" destId="{7BDE1DBE-44E5-4044-B6EC-E27A7B232F3E}" srcOrd="0" destOrd="0" presId="urn:microsoft.com/office/officeart/2008/layout/PictureAccentList"/>
    <dgm:cxn modelId="{4521CA0D-677A-4CA9-9E1E-4F515F78CABB}" type="presParOf" srcId="{7A42FAF4-C5E7-41E5-A8F3-C80092319FB2}" destId="{ED600856-9A2A-44CD-9E0C-EE1047F1F97C}" srcOrd="1" destOrd="0" presId="urn:microsoft.com/office/officeart/2008/layout/PictureAccentList"/>
    <dgm:cxn modelId="{2D1D02AB-DF83-4E74-AE8E-B2F4510AC7F6}" type="presParOf" srcId="{4FBBF583-3E80-4F6C-A5AB-0CAC67EDAD5B}" destId="{513ADF5C-1DFC-4935-B3C7-A102D52B989A}" srcOrd="2" destOrd="0" presId="urn:microsoft.com/office/officeart/2008/layout/PictureAccentList"/>
    <dgm:cxn modelId="{FE946A90-EFE8-4AC0-A929-8D3357C9445B}" type="presParOf" srcId="{513ADF5C-1DFC-4935-B3C7-A102D52B989A}" destId="{9EF7459E-3507-4554-B568-1BE17B1650AD}" srcOrd="0" destOrd="0" presId="urn:microsoft.com/office/officeart/2008/layout/PictureAccentList"/>
    <dgm:cxn modelId="{9C997868-E03B-44FF-BB9E-D3FBC4093B7F}" type="presParOf" srcId="{513ADF5C-1DFC-4935-B3C7-A102D52B989A}" destId="{0AA4E150-3157-410D-873B-1FB724FADEA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87DB14-A5B4-4866-BF49-8EB2FBAA51CD}" type="doc">
      <dgm:prSet loTypeId="urn:microsoft.com/office/officeart/2005/8/layout/h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3C4EDE63-8945-481A-A2BC-C79E595C443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Основной национальный проект, в котором задействовано Министерство – «Продолжительная и активная жизнь», который включает </a:t>
          </a:r>
          <a:r>
            <a: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проектов: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A863A4-E8F6-4C0C-B782-718D8D37F860}" type="parTrans" cxnId="{B43ACA47-5E86-4DF7-A760-ED35798D3001}">
      <dgm:prSet/>
      <dgm:spPr/>
      <dgm:t>
        <a:bodyPr/>
        <a:lstStyle/>
        <a:p>
          <a:endParaRPr lang="ru-RU"/>
        </a:p>
      </dgm:t>
    </dgm:pt>
    <dgm:pt modelId="{EC18B445-0BB5-47E9-A13C-28CAD0214621}" type="sibTrans" cxnId="{B43ACA47-5E86-4DF7-A760-ED35798D3001}">
      <dgm:prSet/>
      <dgm:spPr/>
      <dgm:t>
        <a:bodyPr/>
        <a:lstStyle/>
        <a:p>
          <a:endParaRPr lang="ru-RU"/>
        </a:p>
      </dgm:t>
    </dgm:pt>
    <dgm:pt modelId="{1B67A477-AB2A-47B4-83A2-0A9CB81B7588}">
      <dgm:prSet phldrT="[Текст]"/>
      <dgm:spPr>
        <a:solidFill>
          <a:srgbClr val="FFCCCC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«Модернизация первичного звена здравоохранения»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7C2266-578E-409A-BD22-7CBFCC05D673}" type="parTrans" cxnId="{D9F90BF1-3FA7-4487-83EA-64DEDF8E1564}">
      <dgm:prSet/>
      <dgm:spPr/>
      <dgm:t>
        <a:bodyPr/>
        <a:lstStyle/>
        <a:p>
          <a:endParaRPr lang="ru-RU"/>
        </a:p>
      </dgm:t>
    </dgm:pt>
    <dgm:pt modelId="{CB7ECFEE-78D5-4656-A6ED-E436A7F03C8C}" type="sibTrans" cxnId="{D9F90BF1-3FA7-4487-83EA-64DEDF8E1564}">
      <dgm:prSet/>
      <dgm:spPr/>
      <dgm:t>
        <a:bodyPr/>
        <a:lstStyle/>
        <a:p>
          <a:endParaRPr lang="ru-RU"/>
        </a:p>
      </dgm:t>
    </dgm:pt>
    <dgm:pt modelId="{09AEAC78-CFCB-460A-8904-B7477C50BDFF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«Борьба с сердечно-сосудистыми заболеваниями»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9B8CCE-28B2-4372-A13F-34B19288C5D3}" type="parTrans" cxnId="{9502F624-8071-49C1-B120-C815FE858048}">
      <dgm:prSet/>
      <dgm:spPr/>
      <dgm:t>
        <a:bodyPr/>
        <a:lstStyle/>
        <a:p>
          <a:endParaRPr lang="ru-RU"/>
        </a:p>
      </dgm:t>
    </dgm:pt>
    <dgm:pt modelId="{9152A98B-74FD-4F93-A296-8ACD121DA1E8}" type="sibTrans" cxnId="{9502F624-8071-49C1-B120-C815FE858048}">
      <dgm:prSet/>
      <dgm:spPr/>
      <dgm:t>
        <a:bodyPr/>
        <a:lstStyle/>
        <a:p>
          <a:endParaRPr lang="ru-RU"/>
        </a:p>
      </dgm:t>
    </dgm:pt>
    <dgm:pt modelId="{D0EC0400-32C1-4271-947D-B3F2F95777F8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«Борьба с онкологическими заболеваниями»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13CB7B-7DC9-4BA0-8FCD-594031F94D7E}" type="parTrans" cxnId="{77D69C37-CBF0-4FD1-8A56-8CFAE0E32A7B}">
      <dgm:prSet/>
      <dgm:spPr/>
      <dgm:t>
        <a:bodyPr/>
        <a:lstStyle/>
        <a:p>
          <a:endParaRPr lang="ru-RU"/>
        </a:p>
      </dgm:t>
    </dgm:pt>
    <dgm:pt modelId="{3B21C041-9880-4D5E-AE32-445A723DF608}" type="sibTrans" cxnId="{77D69C37-CBF0-4FD1-8A56-8CFAE0E32A7B}">
      <dgm:prSet/>
      <dgm:spPr/>
      <dgm:t>
        <a:bodyPr/>
        <a:lstStyle/>
        <a:p>
          <a:endParaRPr lang="ru-RU"/>
        </a:p>
      </dgm:t>
    </dgm:pt>
    <dgm:pt modelId="{36C09D0D-BEEA-47CE-822F-438BDC19A783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«Борьба с сахарным диабетом»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05797E-3D27-48FF-9778-EC256D42B58A}" type="parTrans" cxnId="{923686AD-53D8-4E39-9FC8-AF7D306B797B}">
      <dgm:prSet/>
      <dgm:spPr/>
      <dgm:t>
        <a:bodyPr/>
        <a:lstStyle/>
        <a:p>
          <a:endParaRPr lang="ru-RU"/>
        </a:p>
      </dgm:t>
    </dgm:pt>
    <dgm:pt modelId="{7661A062-9024-4533-8732-2ECB23BAF852}" type="sibTrans" cxnId="{923686AD-53D8-4E39-9FC8-AF7D306B797B}">
      <dgm:prSet/>
      <dgm:spPr/>
      <dgm:t>
        <a:bodyPr/>
        <a:lstStyle/>
        <a:p>
          <a:endParaRPr lang="ru-RU"/>
        </a:p>
      </dgm:t>
    </dgm:pt>
    <dgm:pt modelId="{4EAF1102-0D64-4872-A22F-97F0A3EFBB80}">
      <dgm:prSet phldrT="[Текст]"/>
      <dgm:spPr>
        <a:solidFill>
          <a:srgbClr val="CDACE6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«Борьба с гепатитом С и минимизация рисков распространения данного заболевания»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3D61C7-B130-4E37-A52B-26CD0B1346F5}" type="parTrans" cxnId="{FCB7ABDF-C1F5-46EC-A546-03DAB046662B}">
      <dgm:prSet/>
      <dgm:spPr/>
      <dgm:t>
        <a:bodyPr/>
        <a:lstStyle/>
        <a:p>
          <a:endParaRPr lang="ru-RU"/>
        </a:p>
      </dgm:t>
    </dgm:pt>
    <dgm:pt modelId="{D6437379-7A3D-4465-9CCC-A4656736D2ED}" type="sibTrans" cxnId="{FCB7ABDF-C1F5-46EC-A546-03DAB046662B}">
      <dgm:prSet/>
      <dgm:spPr/>
      <dgm:t>
        <a:bodyPr/>
        <a:lstStyle/>
        <a:p>
          <a:endParaRPr lang="ru-RU"/>
        </a:p>
      </dgm:t>
    </dgm:pt>
    <dgm:pt modelId="{F500498E-87F2-4CDB-AC79-731C2CC86EF3}">
      <dgm:prSet phldrT="[Текст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«Совершенствование экстренной медицинской помощи»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A1896C-2F84-4094-BF23-55A96E07B60C}" type="parTrans" cxnId="{D8BE9C94-0F4F-4ACD-A25A-80C41B6EE73B}">
      <dgm:prSet/>
      <dgm:spPr/>
      <dgm:t>
        <a:bodyPr/>
        <a:lstStyle/>
        <a:p>
          <a:endParaRPr lang="ru-RU"/>
        </a:p>
      </dgm:t>
    </dgm:pt>
    <dgm:pt modelId="{46BD284F-C048-44E1-B8E8-DEF5BC5782BE}" type="sibTrans" cxnId="{D8BE9C94-0F4F-4ACD-A25A-80C41B6EE73B}">
      <dgm:prSet/>
      <dgm:spPr/>
      <dgm:t>
        <a:bodyPr/>
        <a:lstStyle/>
        <a:p>
          <a:endParaRPr lang="ru-RU"/>
        </a:p>
      </dgm:t>
    </dgm:pt>
    <dgm:pt modelId="{A7F977E7-C8F2-46E8-891D-4A21E8278592}">
      <dgm:prSet phldrT="[Текст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«Оптимальная для восстановления здоровья медицинская реабилитация»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3482E-61C6-4A32-AD40-8D0351ACE74D}" type="parTrans" cxnId="{88BF0895-3A33-4595-B388-C204C51ADAC9}">
      <dgm:prSet/>
      <dgm:spPr/>
      <dgm:t>
        <a:bodyPr/>
        <a:lstStyle/>
        <a:p>
          <a:endParaRPr lang="ru-RU"/>
        </a:p>
      </dgm:t>
    </dgm:pt>
    <dgm:pt modelId="{CD1BB645-B496-4AED-AA1C-63D84DC0A544}" type="sibTrans" cxnId="{88BF0895-3A33-4595-B388-C204C51ADAC9}">
      <dgm:prSet/>
      <dgm:spPr/>
      <dgm:t>
        <a:bodyPr/>
        <a:lstStyle/>
        <a:p>
          <a:endParaRPr lang="ru-RU"/>
        </a:p>
      </dgm:t>
    </dgm:pt>
    <dgm:pt modelId="{E1F4B0D1-7FB6-4636-A33B-8762855AA7AB}">
      <dgm:prSet phldrT="[Текст]"/>
      <dgm:spPr>
        <a:solidFill>
          <a:srgbClr val="C4E59F"/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«Здоровье для каждого»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C6A62-7885-44E3-BC38-3B885224F98E}" type="parTrans" cxnId="{8AAD6646-6819-42EC-B7EE-F66D4D709654}">
      <dgm:prSet/>
      <dgm:spPr/>
      <dgm:t>
        <a:bodyPr/>
        <a:lstStyle/>
        <a:p>
          <a:endParaRPr lang="ru-RU"/>
        </a:p>
      </dgm:t>
    </dgm:pt>
    <dgm:pt modelId="{AA52EA90-6A27-4303-A52D-A85F7E812A1F}" type="sibTrans" cxnId="{8AAD6646-6819-42EC-B7EE-F66D4D709654}">
      <dgm:prSet/>
      <dgm:spPr/>
      <dgm:t>
        <a:bodyPr/>
        <a:lstStyle/>
        <a:p>
          <a:endParaRPr lang="ru-RU"/>
        </a:p>
      </dgm:t>
    </dgm:pt>
    <dgm:pt modelId="{186AEEC4-8AC0-40DD-BF4A-99B8D24AEB91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«Медицинские кадры»</a:t>
          </a:r>
          <a:endParaRPr lang="ru-RU" b="1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FD5AA3-8566-4665-8882-A238A9B8039A}" type="parTrans" cxnId="{18D22F97-88B2-4DA8-AF5F-A1D5BCCFD31D}">
      <dgm:prSet/>
      <dgm:spPr/>
      <dgm:t>
        <a:bodyPr/>
        <a:lstStyle/>
        <a:p>
          <a:endParaRPr lang="ru-RU"/>
        </a:p>
      </dgm:t>
    </dgm:pt>
    <dgm:pt modelId="{C54965FD-285F-4A9E-BAEB-D62CF4915CC3}" type="sibTrans" cxnId="{18D22F97-88B2-4DA8-AF5F-A1D5BCCFD31D}">
      <dgm:prSet/>
      <dgm:spPr/>
      <dgm:t>
        <a:bodyPr/>
        <a:lstStyle/>
        <a:p>
          <a:endParaRPr lang="ru-RU"/>
        </a:p>
      </dgm:t>
    </dgm:pt>
    <dgm:pt modelId="{48CC4E14-71D7-49B8-8A3E-929271C9DFDD}" type="pres">
      <dgm:prSet presAssocID="{B487DB14-A5B4-4866-BF49-8EB2FBAA51C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AE9B41-56ED-42C4-B6D4-2351E285CFC9}" type="pres">
      <dgm:prSet presAssocID="{3C4EDE63-8945-481A-A2BC-C79E595C4431}" presName="roof" presStyleLbl="dkBgShp" presStyleIdx="0" presStyleCnt="2"/>
      <dgm:spPr/>
      <dgm:t>
        <a:bodyPr/>
        <a:lstStyle/>
        <a:p>
          <a:endParaRPr lang="ru-RU"/>
        </a:p>
      </dgm:t>
    </dgm:pt>
    <dgm:pt modelId="{061B69BF-04AD-44D5-95A2-835E9D458996}" type="pres">
      <dgm:prSet presAssocID="{3C4EDE63-8945-481A-A2BC-C79E595C4431}" presName="pillars" presStyleCnt="0"/>
      <dgm:spPr/>
    </dgm:pt>
    <dgm:pt modelId="{8E0ED904-0046-4E31-A130-BAB6E018F120}" type="pres">
      <dgm:prSet presAssocID="{3C4EDE63-8945-481A-A2BC-C79E595C4431}" presName="pillar1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3CDBDC-602F-4260-BF9D-AF6A34EC7523}" type="pres">
      <dgm:prSet presAssocID="{09AEAC78-CFCB-460A-8904-B7477C50BDFF}" presName="pillarX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202F3-C231-4E4B-AE52-851ECC4A73FF}" type="pres">
      <dgm:prSet presAssocID="{D0EC0400-32C1-4271-947D-B3F2F95777F8}" presName="pillarX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31D4B2-9CF7-46B2-B37E-5E205AD5ED1A}" type="pres">
      <dgm:prSet presAssocID="{36C09D0D-BEEA-47CE-822F-438BDC19A783}" presName="pillarX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9B36D-AA98-4CD1-95C9-9EEE84408A02}" type="pres">
      <dgm:prSet presAssocID="{4EAF1102-0D64-4872-A22F-97F0A3EFBB80}" presName="pillarX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DD804-BB94-46D8-B985-58B4D88293C7}" type="pres">
      <dgm:prSet presAssocID="{F500498E-87F2-4CDB-AC79-731C2CC86EF3}" presName="pillarX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65B58-9D4B-4847-B19C-06D1AA61F4C3}" type="pres">
      <dgm:prSet presAssocID="{A7F977E7-C8F2-46E8-891D-4A21E8278592}" presName="pillarX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4EE38-1E69-49B6-A21F-2973E74B97DE}" type="pres">
      <dgm:prSet presAssocID="{E1F4B0D1-7FB6-4636-A33B-8762855AA7AB}" presName="pillarX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56ECE-3D8C-4197-9429-896B479ACD2B}" type="pres">
      <dgm:prSet presAssocID="{186AEEC4-8AC0-40DD-BF4A-99B8D24AEB91}" presName="pillarX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28265-3E45-4B21-BA8C-D5160031A225}" type="pres">
      <dgm:prSet presAssocID="{3C4EDE63-8945-481A-A2BC-C79E595C4431}" presName="base" presStyleLbl="dkBgShp" presStyleIdx="1" presStyleCnt="2"/>
      <dgm:spPr>
        <a:solidFill>
          <a:schemeClr val="accent1">
            <a:lumMod val="75000"/>
          </a:schemeClr>
        </a:solidFill>
      </dgm:spPr>
    </dgm:pt>
  </dgm:ptLst>
  <dgm:cxnLst>
    <dgm:cxn modelId="{1686745D-7036-4F84-A88F-AE42D3AF7F79}" type="presOf" srcId="{E1F4B0D1-7FB6-4636-A33B-8762855AA7AB}" destId="{6B04EE38-1E69-49B6-A21F-2973E74B97DE}" srcOrd="0" destOrd="0" presId="urn:microsoft.com/office/officeart/2005/8/layout/hList3"/>
    <dgm:cxn modelId="{BEE3823E-7DB4-42D5-B166-FB65E41D2EFD}" type="presOf" srcId="{36C09D0D-BEEA-47CE-822F-438BDC19A783}" destId="{1031D4B2-9CF7-46B2-B37E-5E205AD5ED1A}" srcOrd="0" destOrd="0" presId="urn:microsoft.com/office/officeart/2005/8/layout/hList3"/>
    <dgm:cxn modelId="{B43ACA47-5E86-4DF7-A760-ED35798D3001}" srcId="{B487DB14-A5B4-4866-BF49-8EB2FBAA51CD}" destId="{3C4EDE63-8945-481A-A2BC-C79E595C4431}" srcOrd="0" destOrd="0" parTransId="{15A863A4-E8F6-4C0C-B782-718D8D37F860}" sibTransId="{EC18B445-0BB5-47E9-A13C-28CAD0214621}"/>
    <dgm:cxn modelId="{8AAD6646-6819-42EC-B7EE-F66D4D709654}" srcId="{3C4EDE63-8945-481A-A2BC-C79E595C4431}" destId="{E1F4B0D1-7FB6-4636-A33B-8762855AA7AB}" srcOrd="7" destOrd="0" parTransId="{378C6A62-7885-44E3-BC38-3B885224F98E}" sibTransId="{AA52EA90-6A27-4303-A52D-A85F7E812A1F}"/>
    <dgm:cxn modelId="{FCB7ABDF-C1F5-46EC-A546-03DAB046662B}" srcId="{3C4EDE63-8945-481A-A2BC-C79E595C4431}" destId="{4EAF1102-0D64-4872-A22F-97F0A3EFBB80}" srcOrd="4" destOrd="0" parTransId="{D13D61C7-B130-4E37-A52B-26CD0B1346F5}" sibTransId="{D6437379-7A3D-4465-9CCC-A4656736D2ED}"/>
    <dgm:cxn modelId="{82C38A7A-214F-4020-805C-785B48A251B7}" type="presOf" srcId="{3C4EDE63-8945-481A-A2BC-C79E595C4431}" destId="{6DAE9B41-56ED-42C4-B6D4-2351E285CFC9}" srcOrd="0" destOrd="0" presId="urn:microsoft.com/office/officeart/2005/8/layout/hList3"/>
    <dgm:cxn modelId="{18D22F97-88B2-4DA8-AF5F-A1D5BCCFD31D}" srcId="{3C4EDE63-8945-481A-A2BC-C79E595C4431}" destId="{186AEEC4-8AC0-40DD-BF4A-99B8D24AEB91}" srcOrd="8" destOrd="0" parTransId="{46FD5AA3-8566-4665-8882-A238A9B8039A}" sibTransId="{C54965FD-285F-4A9E-BAEB-D62CF4915CC3}"/>
    <dgm:cxn modelId="{4E19887E-93F1-4CFB-82A7-ECC22194AEA9}" type="presOf" srcId="{4EAF1102-0D64-4872-A22F-97F0A3EFBB80}" destId="{C8D9B36D-AA98-4CD1-95C9-9EEE84408A02}" srcOrd="0" destOrd="0" presId="urn:microsoft.com/office/officeart/2005/8/layout/hList3"/>
    <dgm:cxn modelId="{148DD600-3C28-416B-A8C1-E8BD36270998}" type="presOf" srcId="{D0EC0400-32C1-4271-947D-B3F2F95777F8}" destId="{ECC202F3-C231-4E4B-AE52-851ECC4A73FF}" srcOrd="0" destOrd="0" presId="urn:microsoft.com/office/officeart/2005/8/layout/hList3"/>
    <dgm:cxn modelId="{8ABB12F4-4F16-424E-8E38-8290FB77EEB8}" type="presOf" srcId="{A7F977E7-C8F2-46E8-891D-4A21E8278592}" destId="{84065B58-9D4B-4847-B19C-06D1AA61F4C3}" srcOrd="0" destOrd="0" presId="urn:microsoft.com/office/officeart/2005/8/layout/hList3"/>
    <dgm:cxn modelId="{88BF0895-3A33-4595-B388-C204C51ADAC9}" srcId="{3C4EDE63-8945-481A-A2BC-C79E595C4431}" destId="{A7F977E7-C8F2-46E8-891D-4A21E8278592}" srcOrd="6" destOrd="0" parTransId="{BD83482E-61C6-4A32-AD40-8D0351ACE74D}" sibTransId="{CD1BB645-B496-4AED-AA1C-63D84DC0A544}"/>
    <dgm:cxn modelId="{923686AD-53D8-4E39-9FC8-AF7D306B797B}" srcId="{3C4EDE63-8945-481A-A2BC-C79E595C4431}" destId="{36C09D0D-BEEA-47CE-822F-438BDC19A783}" srcOrd="3" destOrd="0" parTransId="{A805797E-3D27-48FF-9778-EC256D42B58A}" sibTransId="{7661A062-9024-4533-8732-2ECB23BAF852}"/>
    <dgm:cxn modelId="{D8BE9C94-0F4F-4ACD-A25A-80C41B6EE73B}" srcId="{3C4EDE63-8945-481A-A2BC-C79E595C4431}" destId="{F500498E-87F2-4CDB-AC79-731C2CC86EF3}" srcOrd="5" destOrd="0" parTransId="{5BA1896C-2F84-4094-BF23-55A96E07B60C}" sibTransId="{46BD284F-C048-44E1-B8E8-DEF5BC5782BE}"/>
    <dgm:cxn modelId="{CE701F2D-AEFA-4203-A155-DFDF2F1ED85D}" type="presOf" srcId="{186AEEC4-8AC0-40DD-BF4A-99B8D24AEB91}" destId="{8B756ECE-3D8C-4197-9429-896B479ACD2B}" srcOrd="0" destOrd="0" presId="urn:microsoft.com/office/officeart/2005/8/layout/hList3"/>
    <dgm:cxn modelId="{052FEC36-BB0B-48BC-A549-0A5E59392074}" type="presOf" srcId="{F500498E-87F2-4CDB-AC79-731C2CC86EF3}" destId="{50EDD804-BB94-46D8-B985-58B4D88293C7}" srcOrd="0" destOrd="0" presId="urn:microsoft.com/office/officeart/2005/8/layout/hList3"/>
    <dgm:cxn modelId="{E2BC5813-F10C-4D1B-B4BC-430656FC03A2}" type="presOf" srcId="{09AEAC78-CFCB-460A-8904-B7477C50BDFF}" destId="{853CDBDC-602F-4260-BF9D-AF6A34EC7523}" srcOrd="0" destOrd="0" presId="urn:microsoft.com/office/officeart/2005/8/layout/hList3"/>
    <dgm:cxn modelId="{77D69C37-CBF0-4FD1-8A56-8CFAE0E32A7B}" srcId="{3C4EDE63-8945-481A-A2BC-C79E595C4431}" destId="{D0EC0400-32C1-4271-947D-B3F2F95777F8}" srcOrd="2" destOrd="0" parTransId="{FD13CB7B-7DC9-4BA0-8FCD-594031F94D7E}" sibTransId="{3B21C041-9880-4D5E-AE32-445A723DF608}"/>
    <dgm:cxn modelId="{9502F624-8071-49C1-B120-C815FE858048}" srcId="{3C4EDE63-8945-481A-A2BC-C79E595C4431}" destId="{09AEAC78-CFCB-460A-8904-B7477C50BDFF}" srcOrd="1" destOrd="0" parTransId="{DE9B8CCE-28B2-4372-A13F-34B19288C5D3}" sibTransId="{9152A98B-74FD-4F93-A296-8ACD121DA1E8}"/>
    <dgm:cxn modelId="{D9F90BF1-3FA7-4487-83EA-64DEDF8E1564}" srcId="{3C4EDE63-8945-481A-A2BC-C79E595C4431}" destId="{1B67A477-AB2A-47B4-83A2-0A9CB81B7588}" srcOrd="0" destOrd="0" parTransId="{CC7C2266-578E-409A-BD22-7CBFCC05D673}" sibTransId="{CB7ECFEE-78D5-4656-A6ED-E436A7F03C8C}"/>
    <dgm:cxn modelId="{31DC031E-9890-4C76-9B45-19B1D11A27ED}" type="presOf" srcId="{1B67A477-AB2A-47B4-83A2-0A9CB81B7588}" destId="{8E0ED904-0046-4E31-A130-BAB6E018F120}" srcOrd="0" destOrd="0" presId="urn:microsoft.com/office/officeart/2005/8/layout/hList3"/>
    <dgm:cxn modelId="{EC569143-3EE5-4018-A57E-26B36A3A67A9}" type="presOf" srcId="{B487DB14-A5B4-4866-BF49-8EB2FBAA51CD}" destId="{48CC4E14-71D7-49B8-8A3E-929271C9DFDD}" srcOrd="0" destOrd="0" presId="urn:microsoft.com/office/officeart/2005/8/layout/hList3"/>
    <dgm:cxn modelId="{6DE79CF4-7AAA-4F48-93E9-BF827BFCA85C}" type="presParOf" srcId="{48CC4E14-71D7-49B8-8A3E-929271C9DFDD}" destId="{6DAE9B41-56ED-42C4-B6D4-2351E285CFC9}" srcOrd="0" destOrd="0" presId="urn:microsoft.com/office/officeart/2005/8/layout/hList3"/>
    <dgm:cxn modelId="{C70E28DF-988E-4798-8FA0-E499B297AB7E}" type="presParOf" srcId="{48CC4E14-71D7-49B8-8A3E-929271C9DFDD}" destId="{061B69BF-04AD-44D5-95A2-835E9D458996}" srcOrd="1" destOrd="0" presId="urn:microsoft.com/office/officeart/2005/8/layout/hList3"/>
    <dgm:cxn modelId="{B1B24DC6-BA60-441F-B3E2-436B21CD6595}" type="presParOf" srcId="{061B69BF-04AD-44D5-95A2-835E9D458996}" destId="{8E0ED904-0046-4E31-A130-BAB6E018F120}" srcOrd="0" destOrd="0" presId="urn:microsoft.com/office/officeart/2005/8/layout/hList3"/>
    <dgm:cxn modelId="{EAD6D750-1A6C-40FF-BE44-D34ACB2F1397}" type="presParOf" srcId="{061B69BF-04AD-44D5-95A2-835E9D458996}" destId="{853CDBDC-602F-4260-BF9D-AF6A34EC7523}" srcOrd="1" destOrd="0" presId="urn:microsoft.com/office/officeart/2005/8/layout/hList3"/>
    <dgm:cxn modelId="{89E3A4A7-24E8-4023-AE9D-0377895113AC}" type="presParOf" srcId="{061B69BF-04AD-44D5-95A2-835E9D458996}" destId="{ECC202F3-C231-4E4B-AE52-851ECC4A73FF}" srcOrd="2" destOrd="0" presId="urn:microsoft.com/office/officeart/2005/8/layout/hList3"/>
    <dgm:cxn modelId="{DBD9DA80-1E8D-410C-8EFB-13823B5313C5}" type="presParOf" srcId="{061B69BF-04AD-44D5-95A2-835E9D458996}" destId="{1031D4B2-9CF7-46B2-B37E-5E205AD5ED1A}" srcOrd="3" destOrd="0" presId="urn:microsoft.com/office/officeart/2005/8/layout/hList3"/>
    <dgm:cxn modelId="{DD36FAB5-9183-4200-80C3-E044CBE11AD7}" type="presParOf" srcId="{061B69BF-04AD-44D5-95A2-835E9D458996}" destId="{C8D9B36D-AA98-4CD1-95C9-9EEE84408A02}" srcOrd="4" destOrd="0" presId="urn:microsoft.com/office/officeart/2005/8/layout/hList3"/>
    <dgm:cxn modelId="{FD7D18BE-8FC2-41FE-8AB7-B38178D26B82}" type="presParOf" srcId="{061B69BF-04AD-44D5-95A2-835E9D458996}" destId="{50EDD804-BB94-46D8-B985-58B4D88293C7}" srcOrd="5" destOrd="0" presId="urn:microsoft.com/office/officeart/2005/8/layout/hList3"/>
    <dgm:cxn modelId="{2D7BB0A9-6162-4CE7-9E43-2703F0FAED12}" type="presParOf" srcId="{061B69BF-04AD-44D5-95A2-835E9D458996}" destId="{84065B58-9D4B-4847-B19C-06D1AA61F4C3}" srcOrd="6" destOrd="0" presId="urn:microsoft.com/office/officeart/2005/8/layout/hList3"/>
    <dgm:cxn modelId="{F1A5C977-EEC9-4DB8-AE69-96FE98CDCB41}" type="presParOf" srcId="{061B69BF-04AD-44D5-95A2-835E9D458996}" destId="{6B04EE38-1E69-49B6-A21F-2973E74B97DE}" srcOrd="7" destOrd="0" presId="urn:microsoft.com/office/officeart/2005/8/layout/hList3"/>
    <dgm:cxn modelId="{85B6C778-C36F-4DAB-9459-21AAA9318DCF}" type="presParOf" srcId="{061B69BF-04AD-44D5-95A2-835E9D458996}" destId="{8B756ECE-3D8C-4197-9429-896B479ACD2B}" srcOrd="8" destOrd="0" presId="urn:microsoft.com/office/officeart/2005/8/layout/hList3"/>
    <dgm:cxn modelId="{3588A610-77B6-42C8-B046-3BEF60AA9440}" type="presParOf" srcId="{48CC4E14-71D7-49B8-8A3E-929271C9DFDD}" destId="{AE428265-3E45-4B21-BA8C-D5160031A22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FE3EE7-2AD0-4D0D-BB73-808E7094A84D}" type="doc">
      <dgm:prSet loTypeId="urn:microsoft.com/office/officeart/2005/8/layout/gear1" loCatId="relationship" qsTypeId="urn:microsoft.com/office/officeart/2005/8/quickstyle/simple5" qsCatId="simple" csTypeId="urn:microsoft.com/office/officeart/2005/8/colors/accent0_2" csCatId="mainScheme" phldr="1"/>
      <dgm:spPr/>
    </dgm:pt>
    <dgm:pt modelId="{90ECE3EE-A617-4E0F-ABA1-53CDDA01BDEF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льготное лекарственное обеспечение граждан в амбулаторном сегменте по всем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направлениям в 2024 г. было направлено </a:t>
          </a:r>
        </a:p>
        <a:p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2 922,2 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рублей, что на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852,2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 или</a:t>
          </a:r>
        </a:p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41 %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больше, чем              в 2023 году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B88B04-D8BB-449F-BDCB-4E56ACDEF6C4}" type="parTrans" cxnId="{917B7F50-9428-4EDF-9556-C81A6EA167FA}">
      <dgm:prSet/>
      <dgm:spPr/>
      <dgm:t>
        <a:bodyPr/>
        <a:lstStyle/>
        <a:p>
          <a:endParaRPr lang="ru-RU"/>
        </a:p>
      </dgm:t>
    </dgm:pt>
    <dgm:pt modelId="{B036F207-A678-4E2E-BC90-0D0F66380AAE}" type="sibTrans" cxnId="{917B7F50-9428-4EDF-9556-C81A6EA167FA}">
      <dgm:prSet/>
      <dgm:spPr/>
      <dgm:t>
        <a:bodyPr/>
        <a:lstStyle/>
        <a:p>
          <a:endParaRPr lang="ru-RU"/>
        </a:p>
      </dgm:t>
    </dgm:pt>
    <dgm:pt modelId="{F36B9068-0673-48B0-9FA6-FBB9E6311ADB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Обслужено более </a:t>
          </a:r>
        </a:p>
        <a:p>
          <a:r>
            <a:rPr lang="ru-RU" sz="11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422,8 </a:t>
          </a:r>
        </a:p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тысяч рецептов</a:t>
          </a:r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CC866-9F4D-4185-AA4F-EA94C37D2CCD}" type="parTrans" cxnId="{4F0F8029-5CDC-4575-A5FE-617F3B6BD63B}">
      <dgm:prSet/>
      <dgm:spPr/>
      <dgm:t>
        <a:bodyPr/>
        <a:lstStyle/>
        <a:p>
          <a:endParaRPr lang="ru-RU"/>
        </a:p>
      </dgm:t>
    </dgm:pt>
    <dgm:pt modelId="{544FC6A2-210E-44BD-AAF0-D60CEB93B090}" type="sibTrans" cxnId="{4F0F8029-5CDC-4575-A5FE-617F3B6BD63B}">
      <dgm:prSet/>
      <dgm:spPr/>
      <dgm:t>
        <a:bodyPr/>
        <a:lstStyle/>
        <a:p>
          <a:endParaRPr lang="ru-RU"/>
        </a:p>
      </dgm:t>
    </dgm:pt>
    <dgm:pt modelId="{43AAE808-9DD7-4352-8B3C-5C0D523D4ED6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7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декабря 2024 года в рамках федерального проекта «Сахарный диабет» начато обеспечение беременных женщин, страдающих сахарным диабетом, системами непрерывного мониторинга глюкозы</a:t>
          </a:r>
          <a:endParaRPr lang="ru-RU" sz="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869FDD-4CAA-4703-B63A-8BCF655AC963}" type="parTrans" cxnId="{1AE343FF-37CA-446C-8B3B-ED139EB87AAC}">
      <dgm:prSet/>
      <dgm:spPr/>
      <dgm:t>
        <a:bodyPr/>
        <a:lstStyle/>
        <a:p>
          <a:endParaRPr lang="ru-RU"/>
        </a:p>
      </dgm:t>
    </dgm:pt>
    <dgm:pt modelId="{19569361-66CC-4C31-A4E0-55C91B57EC71}" type="sibTrans" cxnId="{1AE343FF-37CA-446C-8B3B-ED139EB87AAC}">
      <dgm:prSet/>
      <dgm:spPr/>
      <dgm:t>
        <a:bodyPr/>
        <a:lstStyle/>
        <a:p>
          <a:endParaRPr lang="ru-RU"/>
        </a:p>
      </dgm:t>
    </dgm:pt>
    <dgm:pt modelId="{2B8F3945-E24B-4AC8-B360-5DB4A1C3D689}" type="pres">
      <dgm:prSet presAssocID="{AFFE3EE7-2AD0-4D0D-BB73-808E7094A84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B3CC9A1-B297-4968-B47D-E0465A703A42}" type="pres">
      <dgm:prSet presAssocID="{90ECE3EE-A617-4E0F-ABA1-53CDDA01BDEF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D9696-E2E2-4348-B51A-0E9B153D0C32}" type="pres">
      <dgm:prSet presAssocID="{90ECE3EE-A617-4E0F-ABA1-53CDDA01BDEF}" presName="gear1srcNode" presStyleLbl="node1" presStyleIdx="0" presStyleCnt="3"/>
      <dgm:spPr/>
      <dgm:t>
        <a:bodyPr/>
        <a:lstStyle/>
        <a:p>
          <a:endParaRPr lang="ru-RU"/>
        </a:p>
      </dgm:t>
    </dgm:pt>
    <dgm:pt modelId="{8F883D19-E6FA-4373-BEF8-61E032346EAC}" type="pres">
      <dgm:prSet presAssocID="{90ECE3EE-A617-4E0F-ABA1-53CDDA01BDEF}" presName="gear1dstNode" presStyleLbl="node1" presStyleIdx="0" presStyleCnt="3"/>
      <dgm:spPr/>
      <dgm:t>
        <a:bodyPr/>
        <a:lstStyle/>
        <a:p>
          <a:endParaRPr lang="ru-RU"/>
        </a:p>
      </dgm:t>
    </dgm:pt>
    <dgm:pt modelId="{C70C0F2F-C107-456F-A108-B4E1C0F6E677}" type="pres">
      <dgm:prSet presAssocID="{F36B9068-0673-48B0-9FA6-FBB9E6311ADB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9C9B0-4695-4F91-B107-52972B71B48E}" type="pres">
      <dgm:prSet presAssocID="{F36B9068-0673-48B0-9FA6-FBB9E6311ADB}" presName="gear2srcNode" presStyleLbl="node1" presStyleIdx="1" presStyleCnt="3"/>
      <dgm:spPr/>
      <dgm:t>
        <a:bodyPr/>
        <a:lstStyle/>
        <a:p>
          <a:endParaRPr lang="ru-RU"/>
        </a:p>
      </dgm:t>
    </dgm:pt>
    <dgm:pt modelId="{7228449A-5889-4CCB-B371-6D4DF8561F88}" type="pres">
      <dgm:prSet presAssocID="{F36B9068-0673-48B0-9FA6-FBB9E6311ADB}" presName="gear2dstNode" presStyleLbl="node1" presStyleIdx="1" presStyleCnt="3"/>
      <dgm:spPr/>
      <dgm:t>
        <a:bodyPr/>
        <a:lstStyle/>
        <a:p>
          <a:endParaRPr lang="ru-RU"/>
        </a:p>
      </dgm:t>
    </dgm:pt>
    <dgm:pt modelId="{D6B34CBC-A444-4B91-82C7-D793C7F3478E}" type="pres">
      <dgm:prSet presAssocID="{43AAE808-9DD7-4352-8B3C-5C0D523D4ED6}" presName="gear3" presStyleLbl="node1" presStyleIdx="2" presStyleCnt="3"/>
      <dgm:spPr/>
      <dgm:t>
        <a:bodyPr/>
        <a:lstStyle/>
        <a:p>
          <a:endParaRPr lang="ru-RU"/>
        </a:p>
      </dgm:t>
    </dgm:pt>
    <dgm:pt modelId="{D77D5A81-B4BB-4A8B-87F8-46B9047427D0}" type="pres">
      <dgm:prSet presAssocID="{43AAE808-9DD7-4352-8B3C-5C0D523D4ED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B3048-8C70-44C9-A729-CEB970BE2F2E}" type="pres">
      <dgm:prSet presAssocID="{43AAE808-9DD7-4352-8B3C-5C0D523D4ED6}" presName="gear3srcNode" presStyleLbl="node1" presStyleIdx="2" presStyleCnt="3"/>
      <dgm:spPr/>
      <dgm:t>
        <a:bodyPr/>
        <a:lstStyle/>
        <a:p>
          <a:endParaRPr lang="ru-RU"/>
        </a:p>
      </dgm:t>
    </dgm:pt>
    <dgm:pt modelId="{44C2A6CF-E3EB-40D6-B04C-A8B45B60C58B}" type="pres">
      <dgm:prSet presAssocID="{43AAE808-9DD7-4352-8B3C-5C0D523D4ED6}" presName="gear3dstNode" presStyleLbl="node1" presStyleIdx="2" presStyleCnt="3"/>
      <dgm:spPr/>
      <dgm:t>
        <a:bodyPr/>
        <a:lstStyle/>
        <a:p>
          <a:endParaRPr lang="ru-RU"/>
        </a:p>
      </dgm:t>
    </dgm:pt>
    <dgm:pt modelId="{2AC7C2BD-1947-4D3F-AEF7-038A3DB598FC}" type="pres">
      <dgm:prSet presAssocID="{B036F207-A678-4E2E-BC90-0D0F66380AAE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71010DC6-E285-42CA-A2D3-1B41F27713A4}" type="pres">
      <dgm:prSet presAssocID="{544FC6A2-210E-44BD-AAF0-D60CEB93B090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E814AF48-D619-45DD-BFCE-8B404EDE045D}" type="pres">
      <dgm:prSet presAssocID="{19569361-66CC-4C31-A4E0-55C91B57EC71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BC0915B3-C961-496B-B39B-0F3EBB16EB16}" type="presOf" srcId="{F36B9068-0673-48B0-9FA6-FBB9E6311ADB}" destId="{C70C0F2F-C107-456F-A108-B4E1C0F6E677}" srcOrd="0" destOrd="0" presId="urn:microsoft.com/office/officeart/2005/8/layout/gear1"/>
    <dgm:cxn modelId="{E601EDA4-F331-4556-864D-849A5D127CC4}" type="presOf" srcId="{43AAE808-9DD7-4352-8B3C-5C0D523D4ED6}" destId="{44C2A6CF-E3EB-40D6-B04C-A8B45B60C58B}" srcOrd="3" destOrd="0" presId="urn:microsoft.com/office/officeart/2005/8/layout/gear1"/>
    <dgm:cxn modelId="{1AE343FF-37CA-446C-8B3B-ED139EB87AAC}" srcId="{AFFE3EE7-2AD0-4D0D-BB73-808E7094A84D}" destId="{43AAE808-9DD7-4352-8B3C-5C0D523D4ED6}" srcOrd="2" destOrd="0" parTransId="{69869FDD-4CAA-4703-B63A-8BCF655AC963}" sibTransId="{19569361-66CC-4C31-A4E0-55C91B57EC71}"/>
    <dgm:cxn modelId="{C512F720-4BE7-4F6B-9C08-C3F5B83ADC2F}" type="presOf" srcId="{90ECE3EE-A617-4E0F-ABA1-53CDDA01BDEF}" destId="{049D9696-E2E2-4348-B51A-0E9B153D0C32}" srcOrd="1" destOrd="0" presId="urn:microsoft.com/office/officeart/2005/8/layout/gear1"/>
    <dgm:cxn modelId="{917B7F50-9428-4EDF-9556-C81A6EA167FA}" srcId="{AFFE3EE7-2AD0-4D0D-BB73-808E7094A84D}" destId="{90ECE3EE-A617-4E0F-ABA1-53CDDA01BDEF}" srcOrd="0" destOrd="0" parTransId="{CBB88B04-D8BB-449F-BDCB-4E56ACDEF6C4}" sibTransId="{B036F207-A678-4E2E-BC90-0D0F66380AAE}"/>
    <dgm:cxn modelId="{F721FD5B-54C4-4AF4-BA36-A47126BCB467}" type="presOf" srcId="{F36B9068-0673-48B0-9FA6-FBB9E6311ADB}" destId="{3CA9C9B0-4695-4F91-B107-52972B71B48E}" srcOrd="1" destOrd="0" presId="urn:microsoft.com/office/officeart/2005/8/layout/gear1"/>
    <dgm:cxn modelId="{6DB4E1C3-96B5-424E-BAAB-7E586992C203}" type="presOf" srcId="{90ECE3EE-A617-4E0F-ABA1-53CDDA01BDEF}" destId="{0B3CC9A1-B297-4968-B47D-E0465A703A42}" srcOrd="0" destOrd="0" presId="urn:microsoft.com/office/officeart/2005/8/layout/gear1"/>
    <dgm:cxn modelId="{E33126AC-3D76-439A-945D-E4AABF025810}" type="presOf" srcId="{AFFE3EE7-2AD0-4D0D-BB73-808E7094A84D}" destId="{2B8F3945-E24B-4AC8-B360-5DB4A1C3D689}" srcOrd="0" destOrd="0" presId="urn:microsoft.com/office/officeart/2005/8/layout/gear1"/>
    <dgm:cxn modelId="{048FF6EE-2D64-47B7-B821-7A86C6E5D569}" type="presOf" srcId="{43AAE808-9DD7-4352-8B3C-5C0D523D4ED6}" destId="{D6B34CBC-A444-4B91-82C7-D793C7F3478E}" srcOrd="0" destOrd="0" presId="urn:microsoft.com/office/officeart/2005/8/layout/gear1"/>
    <dgm:cxn modelId="{50EF0B25-0960-41A7-AC15-E18FAABE653F}" type="presOf" srcId="{90ECE3EE-A617-4E0F-ABA1-53CDDA01BDEF}" destId="{8F883D19-E6FA-4373-BEF8-61E032346EAC}" srcOrd="2" destOrd="0" presId="urn:microsoft.com/office/officeart/2005/8/layout/gear1"/>
    <dgm:cxn modelId="{4F0F8029-5CDC-4575-A5FE-617F3B6BD63B}" srcId="{AFFE3EE7-2AD0-4D0D-BB73-808E7094A84D}" destId="{F36B9068-0673-48B0-9FA6-FBB9E6311ADB}" srcOrd="1" destOrd="0" parTransId="{301CC866-9F4D-4185-AA4F-EA94C37D2CCD}" sibTransId="{544FC6A2-210E-44BD-AAF0-D60CEB93B090}"/>
    <dgm:cxn modelId="{384799CA-C15D-4B85-9A7D-B0FC3E7941FF}" type="presOf" srcId="{544FC6A2-210E-44BD-AAF0-D60CEB93B090}" destId="{71010DC6-E285-42CA-A2D3-1B41F27713A4}" srcOrd="0" destOrd="0" presId="urn:microsoft.com/office/officeart/2005/8/layout/gear1"/>
    <dgm:cxn modelId="{0E8D74F8-6D84-486B-9623-A226D893C939}" type="presOf" srcId="{19569361-66CC-4C31-A4E0-55C91B57EC71}" destId="{E814AF48-D619-45DD-BFCE-8B404EDE045D}" srcOrd="0" destOrd="0" presId="urn:microsoft.com/office/officeart/2005/8/layout/gear1"/>
    <dgm:cxn modelId="{90BE8D6E-D938-4BE1-9D27-D16D16C3AD31}" type="presOf" srcId="{F36B9068-0673-48B0-9FA6-FBB9E6311ADB}" destId="{7228449A-5889-4CCB-B371-6D4DF8561F88}" srcOrd="2" destOrd="0" presId="urn:microsoft.com/office/officeart/2005/8/layout/gear1"/>
    <dgm:cxn modelId="{DA5C465E-6E30-452C-A1C9-2633EA3D6040}" type="presOf" srcId="{43AAE808-9DD7-4352-8B3C-5C0D523D4ED6}" destId="{D77D5A81-B4BB-4A8B-87F8-46B9047427D0}" srcOrd="1" destOrd="0" presId="urn:microsoft.com/office/officeart/2005/8/layout/gear1"/>
    <dgm:cxn modelId="{5A1FB70D-1C7A-4887-9A39-8EF4147BDDF5}" type="presOf" srcId="{B036F207-A678-4E2E-BC90-0D0F66380AAE}" destId="{2AC7C2BD-1947-4D3F-AEF7-038A3DB598FC}" srcOrd="0" destOrd="0" presId="urn:microsoft.com/office/officeart/2005/8/layout/gear1"/>
    <dgm:cxn modelId="{54362D48-937D-4045-A5EE-0E85F8730D55}" type="presOf" srcId="{43AAE808-9DD7-4352-8B3C-5C0D523D4ED6}" destId="{F09B3048-8C70-44C9-A729-CEB970BE2F2E}" srcOrd="2" destOrd="0" presId="urn:microsoft.com/office/officeart/2005/8/layout/gear1"/>
    <dgm:cxn modelId="{58019F43-EA02-4149-8137-12FC92FEC777}" type="presParOf" srcId="{2B8F3945-E24B-4AC8-B360-5DB4A1C3D689}" destId="{0B3CC9A1-B297-4968-B47D-E0465A703A42}" srcOrd="0" destOrd="0" presId="urn:microsoft.com/office/officeart/2005/8/layout/gear1"/>
    <dgm:cxn modelId="{C89055F7-30EA-4480-BF20-D6E1AEDB46CD}" type="presParOf" srcId="{2B8F3945-E24B-4AC8-B360-5DB4A1C3D689}" destId="{049D9696-E2E2-4348-B51A-0E9B153D0C32}" srcOrd="1" destOrd="0" presId="urn:microsoft.com/office/officeart/2005/8/layout/gear1"/>
    <dgm:cxn modelId="{3617B298-7037-4FC8-A72D-DF7431C42210}" type="presParOf" srcId="{2B8F3945-E24B-4AC8-B360-5DB4A1C3D689}" destId="{8F883D19-E6FA-4373-BEF8-61E032346EAC}" srcOrd="2" destOrd="0" presId="urn:microsoft.com/office/officeart/2005/8/layout/gear1"/>
    <dgm:cxn modelId="{D629325E-31A9-4040-80E5-3DB60BE7F2D7}" type="presParOf" srcId="{2B8F3945-E24B-4AC8-B360-5DB4A1C3D689}" destId="{C70C0F2F-C107-456F-A108-B4E1C0F6E677}" srcOrd="3" destOrd="0" presId="urn:microsoft.com/office/officeart/2005/8/layout/gear1"/>
    <dgm:cxn modelId="{D697729D-6FF0-406E-BEAB-68348AB2F130}" type="presParOf" srcId="{2B8F3945-E24B-4AC8-B360-5DB4A1C3D689}" destId="{3CA9C9B0-4695-4F91-B107-52972B71B48E}" srcOrd="4" destOrd="0" presId="urn:microsoft.com/office/officeart/2005/8/layout/gear1"/>
    <dgm:cxn modelId="{F98B3353-676F-4E25-B71A-03E52F2AAE6B}" type="presParOf" srcId="{2B8F3945-E24B-4AC8-B360-5DB4A1C3D689}" destId="{7228449A-5889-4CCB-B371-6D4DF8561F88}" srcOrd="5" destOrd="0" presId="urn:microsoft.com/office/officeart/2005/8/layout/gear1"/>
    <dgm:cxn modelId="{72AC676F-4C6B-430C-99A7-0C178F4E0775}" type="presParOf" srcId="{2B8F3945-E24B-4AC8-B360-5DB4A1C3D689}" destId="{D6B34CBC-A444-4B91-82C7-D793C7F3478E}" srcOrd="6" destOrd="0" presId="urn:microsoft.com/office/officeart/2005/8/layout/gear1"/>
    <dgm:cxn modelId="{B3022365-B3F3-44C2-AE4D-EF4BB86A89A3}" type="presParOf" srcId="{2B8F3945-E24B-4AC8-B360-5DB4A1C3D689}" destId="{D77D5A81-B4BB-4A8B-87F8-46B9047427D0}" srcOrd="7" destOrd="0" presId="urn:microsoft.com/office/officeart/2005/8/layout/gear1"/>
    <dgm:cxn modelId="{16A1FCCD-CAA5-49B5-AE33-1A12A52D308F}" type="presParOf" srcId="{2B8F3945-E24B-4AC8-B360-5DB4A1C3D689}" destId="{F09B3048-8C70-44C9-A729-CEB970BE2F2E}" srcOrd="8" destOrd="0" presId="urn:microsoft.com/office/officeart/2005/8/layout/gear1"/>
    <dgm:cxn modelId="{8197C264-5255-4AE0-8D95-127AD0CB8184}" type="presParOf" srcId="{2B8F3945-E24B-4AC8-B360-5DB4A1C3D689}" destId="{44C2A6CF-E3EB-40D6-B04C-A8B45B60C58B}" srcOrd="9" destOrd="0" presId="urn:microsoft.com/office/officeart/2005/8/layout/gear1"/>
    <dgm:cxn modelId="{08B064C3-F384-4CBE-A62B-6C7241C4A481}" type="presParOf" srcId="{2B8F3945-E24B-4AC8-B360-5DB4A1C3D689}" destId="{2AC7C2BD-1947-4D3F-AEF7-038A3DB598FC}" srcOrd="10" destOrd="0" presId="urn:microsoft.com/office/officeart/2005/8/layout/gear1"/>
    <dgm:cxn modelId="{CA0661E9-D391-47BE-AA2A-8A219EDCDCE4}" type="presParOf" srcId="{2B8F3945-E24B-4AC8-B360-5DB4A1C3D689}" destId="{71010DC6-E285-42CA-A2D3-1B41F27713A4}" srcOrd="11" destOrd="0" presId="urn:microsoft.com/office/officeart/2005/8/layout/gear1"/>
    <dgm:cxn modelId="{25B6D4F7-10AB-4746-9288-51A19D1356AE}" type="presParOf" srcId="{2B8F3945-E24B-4AC8-B360-5DB4A1C3D689}" destId="{E814AF48-D619-45DD-BFCE-8B404EDE045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91112C-B69D-4E0A-851D-771EFCC20CC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8F436D-6E1E-4030-AB62-B168897F8885}">
      <dgm:prSet phldrT="[Текст]" custT="1"/>
      <dgm:spPr/>
      <dgm:t>
        <a:bodyPr/>
        <a:lstStyle/>
        <a:p>
          <a:r>
            <a:rPr lang="ru-RU" sz="1000" dirty="0" smtClean="0"/>
            <a:t>«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Оптимальная для восстановления здоровья медицинская реабилитация»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E989BD-A202-495C-94F8-B1DF2A26F62C}" type="parTrans" cxnId="{66A1B87A-4676-4539-AFB0-D0A9F6051D01}">
      <dgm:prSet/>
      <dgm:spPr/>
      <dgm:t>
        <a:bodyPr/>
        <a:lstStyle/>
        <a:p>
          <a:endParaRPr lang="ru-RU"/>
        </a:p>
      </dgm:t>
    </dgm:pt>
    <dgm:pt modelId="{8CFD4866-BA18-422C-BB87-3D7B3E800182}" type="sibTrans" cxnId="{66A1B87A-4676-4539-AFB0-D0A9F6051D01}">
      <dgm:prSet/>
      <dgm:spPr/>
      <dgm:t>
        <a:bodyPr/>
        <a:lstStyle/>
        <a:p>
          <a:endParaRPr lang="ru-RU"/>
        </a:p>
      </dgm:t>
    </dgm:pt>
    <dgm:pt modelId="{522C94E6-3AE2-43EF-9D1D-94B24A4F2059}">
      <dgm:prSet phldrT="[Текст]" custT="1"/>
      <dgm:spPr/>
      <dgm:t>
        <a:bodyPr/>
        <a:lstStyle/>
        <a:p>
          <a:r>
            <a:rPr lang="ru-RU" sz="7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2022-2024 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годах в рамках программы закуплено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533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единицы оборудования на сумму более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548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 (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548,002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рублей), открыто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отделений реабилитации на всех 3-х этапах реабилитации, в том числе для детей. </a:t>
          </a:r>
          <a:endParaRPr lang="ru-RU" sz="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7D7596-7C66-4DD9-8C2C-96ADAD5348A0}" type="parTrans" cxnId="{43D84253-CBD4-4ABE-B956-922F9C8F0641}">
      <dgm:prSet/>
      <dgm:spPr/>
      <dgm:t>
        <a:bodyPr/>
        <a:lstStyle/>
        <a:p>
          <a:endParaRPr lang="ru-RU"/>
        </a:p>
      </dgm:t>
    </dgm:pt>
    <dgm:pt modelId="{4E28B0BD-2A05-413E-A9B0-BEE241D7A733}" type="sibTrans" cxnId="{43D84253-CBD4-4ABE-B956-922F9C8F0641}">
      <dgm:prSet/>
      <dgm:spPr/>
      <dgm:t>
        <a:bodyPr/>
        <a:lstStyle/>
        <a:p>
          <a:endParaRPr lang="ru-RU"/>
        </a:p>
      </dgm:t>
    </dgm:pt>
    <dgm:pt modelId="{2DC9EE1A-5458-486B-A8C1-3F5B66FDE115}">
      <dgm:prSet phldrT="[Текст]" custT="1"/>
      <dgm:spPr/>
      <dgm:t>
        <a:bodyPr/>
        <a:lstStyle/>
        <a:p>
          <a:r>
            <a:rPr lang="ru-RU" sz="7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2025 год 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федеральным проектом предусмотрены денежные средства в сумме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108 897,9 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 руб. (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107808,9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тыс. руб. – федеральный бюджет;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1089,0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тыс. руб. – республиканский бюджет).</a:t>
          </a:r>
        </a:p>
        <a:p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текущем году будет закуплено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74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единицы оборудования на сумму ориентировочно </a:t>
          </a:r>
          <a:r>
            <a:rPr lang="ru-RU" sz="7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109,0</a:t>
          </a:r>
          <a:r>
            <a: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sz="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8FCA15-D55E-426F-9905-D2555333747C}" type="parTrans" cxnId="{8ABF07BE-AE51-424D-B8BA-96BC533BC8EC}">
      <dgm:prSet/>
      <dgm:spPr/>
      <dgm:t>
        <a:bodyPr/>
        <a:lstStyle/>
        <a:p>
          <a:endParaRPr lang="ru-RU"/>
        </a:p>
      </dgm:t>
    </dgm:pt>
    <dgm:pt modelId="{065E28DB-8695-40DB-8968-99E19838BF3E}" type="sibTrans" cxnId="{8ABF07BE-AE51-424D-B8BA-96BC533BC8EC}">
      <dgm:prSet/>
      <dgm:spPr/>
      <dgm:t>
        <a:bodyPr/>
        <a:lstStyle/>
        <a:p>
          <a:endParaRPr lang="ru-RU"/>
        </a:p>
      </dgm:t>
    </dgm:pt>
    <dgm:pt modelId="{3D240121-9F7C-48E8-B750-98CB451A0957}" type="pres">
      <dgm:prSet presAssocID="{6191112C-B69D-4E0A-851D-771EFCC20C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C9EA193-3F27-4C8B-83AC-85EA48C72443}" type="pres">
      <dgm:prSet presAssocID="{808F436D-6E1E-4030-AB62-B168897F8885}" presName="hierRoot1" presStyleCnt="0"/>
      <dgm:spPr/>
    </dgm:pt>
    <dgm:pt modelId="{037DCD05-DB29-43A9-A808-74BC01DC511E}" type="pres">
      <dgm:prSet presAssocID="{808F436D-6E1E-4030-AB62-B168897F8885}" presName="composite" presStyleCnt="0"/>
      <dgm:spPr/>
    </dgm:pt>
    <dgm:pt modelId="{6A8528C8-B980-40DA-A545-4DF25555BA55}" type="pres">
      <dgm:prSet presAssocID="{808F436D-6E1E-4030-AB62-B168897F8885}" presName="background" presStyleLbl="node0" presStyleIdx="0" presStyleCnt="1"/>
      <dgm:spPr/>
    </dgm:pt>
    <dgm:pt modelId="{5EC6BFBC-FD31-4EC8-95E0-8372F5091BCE}" type="pres">
      <dgm:prSet presAssocID="{808F436D-6E1E-4030-AB62-B168897F8885}" presName="text" presStyleLbl="fgAcc0" presStyleIdx="0" presStyleCnt="1" custScaleY="717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DB39A3-C5E4-4A9A-8CCC-C64205F61840}" type="pres">
      <dgm:prSet presAssocID="{808F436D-6E1E-4030-AB62-B168897F8885}" presName="hierChild2" presStyleCnt="0"/>
      <dgm:spPr/>
    </dgm:pt>
    <dgm:pt modelId="{A68FFFD5-F697-4BBF-9DD2-A61C670DB19F}" type="pres">
      <dgm:prSet presAssocID="{347D7596-7C66-4DD9-8C2C-96ADAD5348A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74AC645-C792-47F8-B0FE-051FD8489FBC}" type="pres">
      <dgm:prSet presAssocID="{522C94E6-3AE2-43EF-9D1D-94B24A4F2059}" presName="hierRoot2" presStyleCnt="0"/>
      <dgm:spPr/>
    </dgm:pt>
    <dgm:pt modelId="{BB51BB01-E326-43ED-B015-4976D6385228}" type="pres">
      <dgm:prSet presAssocID="{522C94E6-3AE2-43EF-9D1D-94B24A4F2059}" presName="composite2" presStyleCnt="0"/>
      <dgm:spPr/>
    </dgm:pt>
    <dgm:pt modelId="{981AAC2F-0229-4DBA-8F7A-D756403688DD}" type="pres">
      <dgm:prSet presAssocID="{522C94E6-3AE2-43EF-9D1D-94B24A4F2059}" presName="background2" presStyleLbl="node2" presStyleIdx="0" presStyleCnt="2"/>
      <dgm:spPr/>
    </dgm:pt>
    <dgm:pt modelId="{BF612CCC-3573-4E48-A2F3-785DB2C86A90}" type="pres">
      <dgm:prSet presAssocID="{522C94E6-3AE2-43EF-9D1D-94B24A4F2059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6B10EA-C2EB-4590-9C6D-DD4FCD550054}" type="pres">
      <dgm:prSet presAssocID="{522C94E6-3AE2-43EF-9D1D-94B24A4F2059}" presName="hierChild3" presStyleCnt="0"/>
      <dgm:spPr/>
    </dgm:pt>
    <dgm:pt modelId="{0A103AFF-055B-4872-8D29-607285E10481}" type="pres">
      <dgm:prSet presAssocID="{CE8FCA15-D55E-426F-9905-D2555333747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72DFFD45-11ED-43A4-8E63-8A5A18224449}" type="pres">
      <dgm:prSet presAssocID="{2DC9EE1A-5458-486B-A8C1-3F5B66FDE115}" presName="hierRoot2" presStyleCnt="0"/>
      <dgm:spPr/>
    </dgm:pt>
    <dgm:pt modelId="{451E61B1-CC66-4239-94F1-8C236A7BD80F}" type="pres">
      <dgm:prSet presAssocID="{2DC9EE1A-5458-486B-A8C1-3F5B66FDE115}" presName="composite2" presStyleCnt="0"/>
      <dgm:spPr/>
    </dgm:pt>
    <dgm:pt modelId="{2C0BA646-9B60-4193-8453-4511797164A7}" type="pres">
      <dgm:prSet presAssocID="{2DC9EE1A-5458-486B-A8C1-3F5B66FDE115}" presName="background2" presStyleLbl="node2" presStyleIdx="1" presStyleCnt="2"/>
      <dgm:spPr/>
    </dgm:pt>
    <dgm:pt modelId="{039B96E2-463A-4331-A8FA-44195EE15E0D}" type="pres">
      <dgm:prSet presAssocID="{2DC9EE1A-5458-486B-A8C1-3F5B66FDE115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883300-628D-41ED-826D-2F99C6EB283F}" type="pres">
      <dgm:prSet presAssocID="{2DC9EE1A-5458-486B-A8C1-3F5B66FDE115}" presName="hierChild3" presStyleCnt="0"/>
      <dgm:spPr/>
    </dgm:pt>
  </dgm:ptLst>
  <dgm:cxnLst>
    <dgm:cxn modelId="{8ABF07BE-AE51-424D-B8BA-96BC533BC8EC}" srcId="{808F436D-6E1E-4030-AB62-B168897F8885}" destId="{2DC9EE1A-5458-486B-A8C1-3F5B66FDE115}" srcOrd="1" destOrd="0" parTransId="{CE8FCA15-D55E-426F-9905-D2555333747C}" sibTransId="{065E28DB-8695-40DB-8968-99E19838BF3E}"/>
    <dgm:cxn modelId="{0C761ACB-8100-4261-A028-B15DF6DC938B}" type="presOf" srcId="{808F436D-6E1E-4030-AB62-B168897F8885}" destId="{5EC6BFBC-FD31-4EC8-95E0-8372F5091BCE}" srcOrd="0" destOrd="0" presId="urn:microsoft.com/office/officeart/2005/8/layout/hierarchy1"/>
    <dgm:cxn modelId="{66A1B87A-4676-4539-AFB0-D0A9F6051D01}" srcId="{6191112C-B69D-4E0A-851D-771EFCC20CCB}" destId="{808F436D-6E1E-4030-AB62-B168897F8885}" srcOrd="0" destOrd="0" parTransId="{9CE989BD-A202-495C-94F8-B1DF2A26F62C}" sibTransId="{8CFD4866-BA18-422C-BB87-3D7B3E800182}"/>
    <dgm:cxn modelId="{F3DFCB60-1730-4B6D-9019-450E653F198B}" type="presOf" srcId="{CE8FCA15-D55E-426F-9905-D2555333747C}" destId="{0A103AFF-055B-4872-8D29-607285E10481}" srcOrd="0" destOrd="0" presId="urn:microsoft.com/office/officeart/2005/8/layout/hierarchy1"/>
    <dgm:cxn modelId="{43D84253-CBD4-4ABE-B956-922F9C8F0641}" srcId="{808F436D-6E1E-4030-AB62-B168897F8885}" destId="{522C94E6-3AE2-43EF-9D1D-94B24A4F2059}" srcOrd="0" destOrd="0" parTransId="{347D7596-7C66-4DD9-8C2C-96ADAD5348A0}" sibTransId="{4E28B0BD-2A05-413E-A9B0-BEE241D7A733}"/>
    <dgm:cxn modelId="{A5AAF750-7EE2-405C-9F23-EB3B3B7C1E8F}" type="presOf" srcId="{347D7596-7C66-4DD9-8C2C-96ADAD5348A0}" destId="{A68FFFD5-F697-4BBF-9DD2-A61C670DB19F}" srcOrd="0" destOrd="0" presId="urn:microsoft.com/office/officeart/2005/8/layout/hierarchy1"/>
    <dgm:cxn modelId="{DEB5443A-EE9F-43AF-81AC-9678DD3C0F3B}" type="presOf" srcId="{2DC9EE1A-5458-486B-A8C1-3F5B66FDE115}" destId="{039B96E2-463A-4331-A8FA-44195EE15E0D}" srcOrd="0" destOrd="0" presId="urn:microsoft.com/office/officeart/2005/8/layout/hierarchy1"/>
    <dgm:cxn modelId="{20ADCD36-8217-4CD3-A219-2F45A82AEAD9}" type="presOf" srcId="{522C94E6-3AE2-43EF-9D1D-94B24A4F2059}" destId="{BF612CCC-3573-4E48-A2F3-785DB2C86A90}" srcOrd="0" destOrd="0" presId="urn:microsoft.com/office/officeart/2005/8/layout/hierarchy1"/>
    <dgm:cxn modelId="{B0BBD78C-A61E-4E02-BEA6-048094C3918B}" type="presOf" srcId="{6191112C-B69D-4E0A-851D-771EFCC20CCB}" destId="{3D240121-9F7C-48E8-B750-98CB451A0957}" srcOrd="0" destOrd="0" presId="urn:microsoft.com/office/officeart/2005/8/layout/hierarchy1"/>
    <dgm:cxn modelId="{7D38BC71-5FB1-4EDF-858C-6B1FA6761DB3}" type="presParOf" srcId="{3D240121-9F7C-48E8-B750-98CB451A0957}" destId="{2C9EA193-3F27-4C8B-83AC-85EA48C72443}" srcOrd="0" destOrd="0" presId="urn:microsoft.com/office/officeart/2005/8/layout/hierarchy1"/>
    <dgm:cxn modelId="{643DFE3A-6AE8-4F4E-9930-5EAA194CFD74}" type="presParOf" srcId="{2C9EA193-3F27-4C8B-83AC-85EA48C72443}" destId="{037DCD05-DB29-43A9-A808-74BC01DC511E}" srcOrd="0" destOrd="0" presId="urn:microsoft.com/office/officeart/2005/8/layout/hierarchy1"/>
    <dgm:cxn modelId="{7F7C5852-4E1D-4381-80BF-4BCD4873A2A9}" type="presParOf" srcId="{037DCD05-DB29-43A9-A808-74BC01DC511E}" destId="{6A8528C8-B980-40DA-A545-4DF25555BA55}" srcOrd="0" destOrd="0" presId="urn:microsoft.com/office/officeart/2005/8/layout/hierarchy1"/>
    <dgm:cxn modelId="{19A13D11-D6F1-4106-A1F1-37E787E5F8A0}" type="presParOf" srcId="{037DCD05-DB29-43A9-A808-74BC01DC511E}" destId="{5EC6BFBC-FD31-4EC8-95E0-8372F5091BCE}" srcOrd="1" destOrd="0" presId="urn:microsoft.com/office/officeart/2005/8/layout/hierarchy1"/>
    <dgm:cxn modelId="{8F488111-405E-458C-B280-B3BA858B6DCB}" type="presParOf" srcId="{2C9EA193-3F27-4C8B-83AC-85EA48C72443}" destId="{26DB39A3-C5E4-4A9A-8CCC-C64205F61840}" srcOrd="1" destOrd="0" presId="urn:microsoft.com/office/officeart/2005/8/layout/hierarchy1"/>
    <dgm:cxn modelId="{67CC80F5-75EF-41F6-B7ED-57E55ADB8132}" type="presParOf" srcId="{26DB39A3-C5E4-4A9A-8CCC-C64205F61840}" destId="{A68FFFD5-F697-4BBF-9DD2-A61C670DB19F}" srcOrd="0" destOrd="0" presId="urn:microsoft.com/office/officeart/2005/8/layout/hierarchy1"/>
    <dgm:cxn modelId="{6D21480F-AE9F-405E-BAB5-180B47408C40}" type="presParOf" srcId="{26DB39A3-C5E4-4A9A-8CCC-C64205F61840}" destId="{A74AC645-C792-47F8-B0FE-051FD8489FBC}" srcOrd="1" destOrd="0" presId="urn:microsoft.com/office/officeart/2005/8/layout/hierarchy1"/>
    <dgm:cxn modelId="{B1E5A75C-49B5-492A-9D45-F362C3545DD7}" type="presParOf" srcId="{A74AC645-C792-47F8-B0FE-051FD8489FBC}" destId="{BB51BB01-E326-43ED-B015-4976D6385228}" srcOrd="0" destOrd="0" presId="urn:microsoft.com/office/officeart/2005/8/layout/hierarchy1"/>
    <dgm:cxn modelId="{E59EA2DE-B2F4-45D1-82E0-9FB10A52B699}" type="presParOf" srcId="{BB51BB01-E326-43ED-B015-4976D6385228}" destId="{981AAC2F-0229-4DBA-8F7A-D756403688DD}" srcOrd="0" destOrd="0" presId="urn:microsoft.com/office/officeart/2005/8/layout/hierarchy1"/>
    <dgm:cxn modelId="{ECBCD317-6CDF-4357-B877-06B9E22DDB22}" type="presParOf" srcId="{BB51BB01-E326-43ED-B015-4976D6385228}" destId="{BF612CCC-3573-4E48-A2F3-785DB2C86A90}" srcOrd="1" destOrd="0" presId="urn:microsoft.com/office/officeart/2005/8/layout/hierarchy1"/>
    <dgm:cxn modelId="{8468F9C7-D27F-49B4-92E9-3E4A5C18C360}" type="presParOf" srcId="{A74AC645-C792-47F8-B0FE-051FD8489FBC}" destId="{B86B10EA-C2EB-4590-9C6D-DD4FCD550054}" srcOrd="1" destOrd="0" presId="urn:microsoft.com/office/officeart/2005/8/layout/hierarchy1"/>
    <dgm:cxn modelId="{88EACFA3-9188-48B0-ACB6-517A7B36463A}" type="presParOf" srcId="{26DB39A3-C5E4-4A9A-8CCC-C64205F61840}" destId="{0A103AFF-055B-4872-8D29-607285E10481}" srcOrd="2" destOrd="0" presId="urn:microsoft.com/office/officeart/2005/8/layout/hierarchy1"/>
    <dgm:cxn modelId="{84A91222-6798-4501-8CAA-A4A92FD36475}" type="presParOf" srcId="{26DB39A3-C5E4-4A9A-8CCC-C64205F61840}" destId="{72DFFD45-11ED-43A4-8E63-8A5A18224449}" srcOrd="3" destOrd="0" presId="urn:microsoft.com/office/officeart/2005/8/layout/hierarchy1"/>
    <dgm:cxn modelId="{4F2D10AF-0FF6-4DE8-86E6-97DF3C06D565}" type="presParOf" srcId="{72DFFD45-11ED-43A4-8E63-8A5A18224449}" destId="{451E61B1-CC66-4239-94F1-8C236A7BD80F}" srcOrd="0" destOrd="0" presId="urn:microsoft.com/office/officeart/2005/8/layout/hierarchy1"/>
    <dgm:cxn modelId="{A9D2358E-5619-43FB-BBBC-0CCBB0B81D5F}" type="presParOf" srcId="{451E61B1-CC66-4239-94F1-8C236A7BD80F}" destId="{2C0BA646-9B60-4193-8453-4511797164A7}" srcOrd="0" destOrd="0" presId="urn:microsoft.com/office/officeart/2005/8/layout/hierarchy1"/>
    <dgm:cxn modelId="{42CBC28F-63F0-4896-85E2-1745B2EC6E65}" type="presParOf" srcId="{451E61B1-CC66-4239-94F1-8C236A7BD80F}" destId="{039B96E2-463A-4331-A8FA-44195EE15E0D}" srcOrd="1" destOrd="0" presId="urn:microsoft.com/office/officeart/2005/8/layout/hierarchy1"/>
    <dgm:cxn modelId="{9A23B6EC-F27C-47DA-AA74-E4967054E659}" type="presParOf" srcId="{72DFFD45-11ED-43A4-8E63-8A5A18224449}" destId="{5F883300-628D-41ED-826D-2F99C6EB283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BE4604-0365-43C5-958C-BCA69C2D532A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13C3D896-80AD-4B5F-8A47-FA94AB0866B9}">
      <dgm:prSet phldrT="[Текст]" custT="1"/>
      <dgm:spPr/>
      <dgm:t>
        <a:bodyPr/>
        <a:lstStyle/>
        <a:p>
          <a:pPr algn="just"/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2024 год обратились за медицинской помощью </a:t>
          </a:r>
          <a:r>
            <a:rPr lang="ru-RU" sz="105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4513 </a:t>
          </a:r>
          <a:r>
            <a: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., 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них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1737 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 участников СВО (в том числе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354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- ветераны боевых действий,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1383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действующие участники СВО) и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2776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- члены семей участников СВО  (в том числе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958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-дети);</a:t>
          </a:r>
          <a:endParaRPr lang="ru-RU" sz="9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ACC70E-BB63-413B-BF16-F8BC8A526663}" type="parTrans" cxnId="{77DCAB4C-C5A5-4EA5-AEC0-4A854A7A6B26}">
      <dgm:prSet/>
      <dgm:spPr/>
      <dgm:t>
        <a:bodyPr/>
        <a:lstStyle/>
        <a:p>
          <a:endParaRPr lang="ru-RU"/>
        </a:p>
      </dgm:t>
    </dgm:pt>
    <dgm:pt modelId="{077044EF-CDCF-4501-ABF3-AE2384BF1458}" type="sibTrans" cxnId="{77DCAB4C-C5A5-4EA5-AEC0-4A854A7A6B26}">
      <dgm:prSet/>
      <dgm:spPr/>
      <dgm:t>
        <a:bodyPr/>
        <a:lstStyle/>
        <a:p>
          <a:endParaRPr lang="ru-RU"/>
        </a:p>
      </dgm:t>
    </dgm:pt>
    <dgm:pt modelId="{DADBCC8E-8DA2-4886-836C-D9DFAA2707B1}">
      <dgm:prSet phldrT="[Текст]" custT="1"/>
      <dgm:spPr/>
      <dgm:t>
        <a:bodyPr/>
        <a:lstStyle/>
        <a:p>
          <a:r>
            <a:rPr lang="ru-RU" sz="105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328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человек были направлены на санаторно-курортное лечение 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 том числе 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- ветераны боевых действий,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действующие участники СВО)    и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296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члены семей участников СВО, из которых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дети;</a:t>
          </a:r>
          <a:endParaRPr lang="ru-RU" sz="9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39406-48EF-45D1-8EDC-F79232948AF0}" type="parTrans" cxnId="{6D928C33-451B-442E-82AD-44F342AE7A6C}">
      <dgm:prSet/>
      <dgm:spPr/>
      <dgm:t>
        <a:bodyPr/>
        <a:lstStyle/>
        <a:p>
          <a:endParaRPr lang="ru-RU"/>
        </a:p>
      </dgm:t>
    </dgm:pt>
    <dgm:pt modelId="{EB1EC55E-8E4B-424F-8E4B-21E60E1757A0}" type="sibTrans" cxnId="{6D928C33-451B-442E-82AD-44F342AE7A6C}">
      <dgm:prSet/>
      <dgm:spPr/>
      <dgm:t>
        <a:bodyPr/>
        <a:lstStyle/>
        <a:p>
          <a:endParaRPr lang="ru-RU"/>
        </a:p>
      </dgm:t>
    </dgm:pt>
    <dgm:pt modelId="{C9AF8AF0-6E31-46EC-860C-8E2E75A68328}">
      <dgm:prSet phldrT="[Текст]" custT="1"/>
      <dgm:spPr/>
      <dgm:t>
        <a:bodyPr/>
        <a:lstStyle/>
        <a:p>
          <a:pPr algn="just"/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находились на лечении по профилю «Медицинская реабилитация» </a:t>
          </a:r>
          <a:r>
            <a:rPr lang="ru-RU" sz="105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234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(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ветераны боевых действий,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111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действующие участники СВО) и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члены семей участников СВО. </a:t>
          </a:r>
          <a:r>
            <a:rPr lang="ru-RU" sz="100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оказание ВМП были направлены </a:t>
          </a:r>
          <a:r>
            <a:rPr lang="ru-RU" sz="1000" b="1" i="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</a:t>
          </a:r>
          <a:r>
            <a:rPr lang="ru-RU" sz="1000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из числа участников СВО;</a:t>
          </a:r>
          <a:endParaRPr lang="ru-RU" sz="100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5BFB0-3D16-4459-A95B-90DF27C216BC}" type="parTrans" cxnId="{04BBDA0E-EE71-4C70-939E-F049941A1DAE}">
      <dgm:prSet/>
      <dgm:spPr/>
      <dgm:t>
        <a:bodyPr/>
        <a:lstStyle/>
        <a:p>
          <a:endParaRPr lang="ru-RU"/>
        </a:p>
      </dgm:t>
    </dgm:pt>
    <dgm:pt modelId="{DA39F72C-C831-4171-BC54-D2D4F3CC8991}" type="sibTrans" cxnId="{04BBDA0E-EE71-4C70-939E-F049941A1DAE}">
      <dgm:prSet/>
      <dgm:spPr/>
      <dgm:t>
        <a:bodyPr/>
        <a:lstStyle/>
        <a:p>
          <a:endParaRPr lang="ru-RU"/>
        </a:p>
      </dgm:t>
    </dgm:pt>
    <dgm:pt modelId="{02D9F1EE-673A-47C1-B401-203227359187}">
      <dgm:prSet phldrT="[Текст]" custT="1"/>
      <dgm:spPr/>
      <dgm:t>
        <a:bodyPr/>
        <a:lstStyle/>
        <a:p>
          <a:pPr algn="just"/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диспансеризация </a:t>
          </a:r>
          <a:r>
            <a:rPr lang="ru-RU" sz="105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322 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 из числа ветеранов боевых действий 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108,4%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Плана –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297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чел.), 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которых </a:t>
          </a:r>
          <a:r>
            <a:rPr lang="ru-RU" sz="105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301 </a:t>
          </a:r>
          <a:r>
            <a:rPr lang="ru-RU" sz="10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 поставлены на диспансерный учет. 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числа прошедших диспансеризацию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прошли психологическое консультирование,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157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были направлены на проведение реабилитационных мероприятий (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получил лечение в условиях дневного стационара,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пролечены в стационаре,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149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амбулаторно),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направлены на ВМП, </a:t>
          </a:r>
          <a:r>
            <a:rPr lang="ru-RU" sz="900" b="1" i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90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на санаторно-курортное лечение</a:t>
          </a:r>
          <a:endParaRPr lang="ru-RU" sz="900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F59239-B2B9-4397-B60B-C87FA8F84545}" type="parTrans" cxnId="{843E7C4A-80B8-474C-A704-82F3CA567ACB}">
      <dgm:prSet/>
      <dgm:spPr/>
      <dgm:t>
        <a:bodyPr/>
        <a:lstStyle/>
        <a:p>
          <a:endParaRPr lang="ru-RU"/>
        </a:p>
      </dgm:t>
    </dgm:pt>
    <dgm:pt modelId="{05A75725-E329-40C3-B62B-39D54A91524A}" type="sibTrans" cxnId="{843E7C4A-80B8-474C-A704-82F3CA567ACB}">
      <dgm:prSet/>
      <dgm:spPr/>
      <dgm:t>
        <a:bodyPr/>
        <a:lstStyle/>
        <a:p>
          <a:endParaRPr lang="ru-RU"/>
        </a:p>
      </dgm:t>
    </dgm:pt>
    <dgm:pt modelId="{73959BFE-BBE2-4414-B8DF-B8B56BB9BEAC}" type="pres">
      <dgm:prSet presAssocID="{0CBE4604-0365-43C5-958C-BCA69C2D532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9FFC78-DFB4-460A-AC32-D0C70382B6F2}" type="pres">
      <dgm:prSet presAssocID="{13C3D896-80AD-4B5F-8A47-FA94AB0866B9}" presName="parentLin" presStyleCnt="0"/>
      <dgm:spPr/>
    </dgm:pt>
    <dgm:pt modelId="{52301A5A-33A9-42BC-8294-B9F32A5F1E0F}" type="pres">
      <dgm:prSet presAssocID="{13C3D896-80AD-4B5F-8A47-FA94AB0866B9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BADFE2C-79EF-4DB5-BDA5-1AC0792400DC}" type="pres">
      <dgm:prSet presAssocID="{13C3D896-80AD-4B5F-8A47-FA94AB0866B9}" presName="parentText" presStyleLbl="node1" presStyleIdx="0" presStyleCnt="4" custScaleX="1305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E83D7-96C6-49D8-94E2-71AB5D5B2048}" type="pres">
      <dgm:prSet presAssocID="{13C3D896-80AD-4B5F-8A47-FA94AB0866B9}" presName="negativeSpace" presStyleCnt="0"/>
      <dgm:spPr/>
    </dgm:pt>
    <dgm:pt modelId="{F002598D-46B1-4718-983C-FDE096FC5255}" type="pres">
      <dgm:prSet presAssocID="{13C3D896-80AD-4B5F-8A47-FA94AB0866B9}" presName="childText" presStyleLbl="conFgAcc1" presStyleIdx="0" presStyleCnt="4">
        <dgm:presLayoutVars>
          <dgm:bulletEnabled val="1"/>
        </dgm:presLayoutVars>
      </dgm:prSet>
      <dgm:spPr/>
    </dgm:pt>
    <dgm:pt modelId="{9054DD9F-1C74-44A7-9708-CED1263C58D8}" type="pres">
      <dgm:prSet presAssocID="{077044EF-CDCF-4501-ABF3-AE2384BF1458}" presName="spaceBetweenRectangles" presStyleCnt="0"/>
      <dgm:spPr/>
    </dgm:pt>
    <dgm:pt modelId="{A6C1EA96-ABE8-4104-89E6-A3CF6F1FC1BF}" type="pres">
      <dgm:prSet presAssocID="{DADBCC8E-8DA2-4886-836C-D9DFAA2707B1}" presName="parentLin" presStyleCnt="0"/>
      <dgm:spPr/>
    </dgm:pt>
    <dgm:pt modelId="{4307AF66-29DC-4241-89D0-C5E5E204C5DE}" type="pres">
      <dgm:prSet presAssocID="{DADBCC8E-8DA2-4886-836C-D9DFAA2707B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3F67162-C644-4651-80C3-751130FA59D7}" type="pres">
      <dgm:prSet presAssocID="{DADBCC8E-8DA2-4886-836C-D9DFAA2707B1}" presName="parentText" presStyleLbl="node1" presStyleIdx="1" presStyleCnt="4" custScaleX="1305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2016A-E49D-4F2F-BC24-C14113443992}" type="pres">
      <dgm:prSet presAssocID="{DADBCC8E-8DA2-4886-836C-D9DFAA2707B1}" presName="negativeSpace" presStyleCnt="0"/>
      <dgm:spPr/>
    </dgm:pt>
    <dgm:pt modelId="{769FFAB2-7B22-4086-BF8B-B6AFB49A180B}" type="pres">
      <dgm:prSet presAssocID="{DADBCC8E-8DA2-4886-836C-D9DFAA2707B1}" presName="childText" presStyleLbl="conFgAcc1" presStyleIdx="1" presStyleCnt="4">
        <dgm:presLayoutVars>
          <dgm:bulletEnabled val="1"/>
        </dgm:presLayoutVars>
      </dgm:prSet>
      <dgm:spPr/>
    </dgm:pt>
    <dgm:pt modelId="{CEF1437D-FA78-49EB-95F0-86B3C5C7FDCA}" type="pres">
      <dgm:prSet presAssocID="{EB1EC55E-8E4B-424F-8E4B-21E60E1757A0}" presName="spaceBetweenRectangles" presStyleCnt="0"/>
      <dgm:spPr/>
    </dgm:pt>
    <dgm:pt modelId="{C3C4A1C0-05DC-4D1B-8B80-E57F61299951}" type="pres">
      <dgm:prSet presAssocID="{C9AF8AF0-6E31-46EC-860C-8E2E75A68328}" presName="parentLin" presStyleCnt="0"/>
      <dgm:spPr/>
    </dgm:pt>
    <dgm:pt modelId="{A5C7AA04-06B7-45F7-9F3F-DED519009774}" type="pres">
      <dgm:prSet presAssocID="{C9AF8AF0-6E31-46EC-860C-8E2E75A6832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0185D68-C0EE-4696-8E59-9ECAA8800D43}" type="pres">
      <dgm:prSet presAssocID="{C9AF8AF0-6E31-46EC-860C-8E2E75A68328}" presName="parentText" presStyleLbl="node1" presStyleIdx="2" presStyleCnt="4" custScaleX="1310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43727-DD00-4521-96A5-1264E09BE8DF}" type="pres">
      <dgm:prSet presAssocID="{C9AF8AF0-6E31-46EC-860C-8E2E75A68328}" presName="negativeSpace" presStyleCnt="0"/>
      <dgm:spPr/>
    </dgm:pt>
    <dgm:pt modelId="{B91ACBF4-6099-4033-B743-B28511E2D853}" type="pres">
      <dgm:prSet presAssocID="{C9AF8AF0-6E31-46EC-860C-8E2E75A68328}" presName="childText" presStyleLbl="conFgAcc1" presStyleIdx="2" presStyleCnt="4">
        <dgm:presLayoutVars>
          <dgm:bulletEnabled val="1"/>
        </dgm:presLayoutVars>
      </dgm:prSet>
      <dgm:spPr/>
    </dgm:pt>
    <dgm:pt modelId="{53223A82-25F1-43C0-946A-B2BB20B9D23C}" type="pres">
      <dgm:prSet presAssocID="{DA39F72C-C831-4171-BC54-D2D4F3CC8991}" presName="spaceBetweenRectangles" presStyleCnt="0"/>
      <dgm:spPr/>
    </dgm:pt>
    <dgm:pt modelId="{ACFD4D42-D11F-43ED-9FB8-0DEF8BF6680D}" type="pres">
      <dgm:prSet presAssocID="{02D9F1EE-673A-47C1-B401-203227359187}" presName="parentLin" presStyleCnt="0"/>
      <dgm:spPr/>
    </dgm:pt>
    <dgm:pt modelId="{C04BB7F3-3899-4A49-B8EB-28AB69D08E0C}" type="pres">
      <dgm:prSet presAssocID="{02D9F1EE-673A-47C1-B401-20322735918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299FA53F-D3AB-492A-B9C9-706D8A756CF6}" type="pres">
      <dgm:prSet presAssocID="{02D9F1EE-673A-47C1-B401-203227359187}" presName="parentText" presStyleLbl="node1" presStyleIdx="3" presStyleCnt="4" custScaleX="132393" custScaleY="14709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F4B5A-4E1C-4607-8213-19812D9E701F}" type="pres">
      <dgm:prSet presAssocID="{02D9F1EE-673A-47C1-B401-203227359187}" presName="negativeSpace" presStyleCnt="0"/>
      <dgm:spPr/>
    </dgm:pt>
    <dgm:pt modelId="{3DF8A997-A718-4CD9-948A-45115C7880B3}" type="pres">
      <dgm:prSet presAssocID="{02D9F1EE-673A-47C1-B401-20322735918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7DCAB4C-C5A5-4EA5-AEC0-4A854A7A6B26}" srcId="{0CBE4604-0365-43C5-958C-BCA69C2D532A}" destId="{13C3D896-80AD-4B5F-8A47-FA94AB0866B9}" srcOrd="0" destOrd="0" parTransId="{41ACC70E-BB63-413B-BF16-F8BC8A526663}" sibTransId="{077044EF-CDCF-4501-ABF3-AE2384BF1458}"/>
    <dgm:cxn modelId="{843E7C4A-80B8-474C-A704-82F3CA567ACB}" srcId="{0CBE4604-0365-43C5-958C-BCA69C2D532A}" destId="{02D9F1EE-673A-47C1-B401-203227359187}" srcOrd="3" destOrd="0" parTransId="{9DF59239-B2B9-4397-B60B-C87FA8F84545}" sibTransId="{05A75725-E329-40C3-B62B-39D54A91524A}"/>
    <dgm:cxn modelId="{656DBF4F-E295-4854-A898-F9B4BA97F54A}" type="presOf" srcId="{02D9F1EE-673A-47C1-B401-203227359187}" destId="{C04BB7F3-3899-4A49-B8EB-28AB69D08E0C}" srcOrd="0" destOrd="0" presId="urn:microsoft.com/office/officeart/2005/8/layout/list1"/>
    <dgm:cxn modelId="{B95C1486-CC26-4B77-A93C-05BDBDDA1B32}" type="presOf" srcId="{02D9F1EE-673A-47C1-B401-203227359187}" destId="{299FA53F-D3AB-492A-B9C9-706D8A756CF6}" srcOrd="1" destOrd="0" presId="urn:microsoft.com/office/officeart/2005/8/layout/list1"/>
    <dgm:cxn modelId="{0F4AFD33-8B2F-44CE-9336-41F74B0E3697}" type="presOf" srcId="{C9AF8AF0-6E31-46EC-860C-8E2E75A68328}" destId="{F0185D68-C0EE-4696-8E59-9ECAA8800D43}" srcOrd="1" destOrd="0" presId="urn:microsoft.com/office/officeart/2005/8/layout/list1"/>
    <dgm:cxn modelId="{D1FB3ED7-BEA7-4589-92B9-618B3AACDC6B}" type="presOf" srcId="{DADBCC8E-8DA2-4886-836C-D9DFAA2707B1}" destId="{D3F67162-C644-4651-80C3-751130FA59D7}" srcOrd="1" destOrd="0" presId="urn:microsoft.com/office/officeart/2005/8/layout/list1"/>
    <dgm:cxn modelId="{7FE8BB67-EC10-445B-9E01-47FE004486CC}" type="presOf" srcId="{0CBE4604-0365-43C5-958C-BCA69C2D532A}" destId="{73959BFE-BBE2-4414-B8DF-B8B56BB9BEAC}" srcOrd="0" destOrd="0" presId="urn:microsoft.com/office/officeart/2005/8/layout/list1"/>
    <dgm:cxn modelId="{34E12FF5-032F-43A4-B05C-7773A1396386}" type="presOf" srcId="{DADBCC8E-8DA2-4886-836C-D9DFAA2707B1}" destId="{4307AF66-29DC-4241-89D0-C5E5E204C5DE}" srcOrd="0" destOrd="0" presId="urn:microsoft.com/office/officeart/2005/8/layout/list1"/>
    <dgm:cxn modelId="{937729D5-F912-4968-9362-FDFAB6C3C599}" type="presOf" srcId="{13C3D896-80AD-4B5F-8A47-FA94AB0866B9}" destId="{52301A5A-33A9-42BC-8294-B9F32A5F1E0F}" srcOrd="0" destOrd="0" presId="urn:microsoft.com/office/officeart/2005/8/layout/list1"/>
    <dgm:cxn modelId="{04BBDA0E-EE71-4C70-939E-F049941A1DAE}" srcId="{0CBE4604-0365-43C5-958C-BCA69C2D532A}" destId="{C9AF8AF0-6E31-46EC-860C-8E2E75A68328}" srcOrd="2" destOrd="0" parTransId="{4025BFB0-3D16-4459-A95B-90DF27C216BC}" sibTransId="{DA39F72C-C831-4171-BC54-D2D4F3CC8991}"/>
    <dgm:cxn modelId="{F57295F9-B4B3-4508-8523-CFE95B1C6EF5}" type="presOf" srcId="{C9AF8AF0-6E31-46EC-860C-8E2E75A68328}" destId="{A5C7AA04-06B7-45F7-9F3F-DED519009774}" srcOrd="0" destOrd="0" presId="urn:microsoft.com/office/officeart/2005/8/layout/list1"/>
    <dgm:cxn modelId="{77320F04-C5B5-4551-AC28-60FC912E7956}" type="presOf" srcId="{13C3D896-80AD-4B5F-8A47-FA94AB0866B9}" destId="{6BADFE2C-79EF-4DB5-BDA5-1AC0792400DC}" srcOrd="1" destOrd="0" presId="urn:microsoft.com/office/officeart/2005/8/layout/list1"/>
    <dgm:cxn modelId="{6D928C33-451B-442E-82AD-44F342AE7A6C}" srcId="{0CBE4604-0365-43C5-958C-BCA69C2D532A}" destId="{DADBCC8E-8DA2-4886-836C-D9DFAA2707B1}" srcOrd="1" destOrd="0" parTransId="{CEA39406-48EF-45D1-8EDC-F79232948AF0}" sibTransId="{EB1EC55E-8E4B-424F-8E4B-21E60E1757A0}"/>
    <dgm:cxn modelId="{8585E2CF-7D33-49FE-91D5-104C9F176C7F}" type="presParOf" srcId="{73959BFE-BBE2-4414-B8DF-B8B56BB9BEAC}" destId="{BC9FFC78-DFB4-460A-AC32-D0C70382B6F2}" srcOrd="0" destOrd="0" presId="urn:microsoft.com/office/officeart/2005/8/layout/list1"/>
    <dgm:cxn modelId="{0296A04B-5238-49C0-BFE7-AD8DCEA9CCFF}" type="presParOf" srcId="{BC9FFC78-DFB4-460A-AC32-D0C70382B6F2}" destId="{52301A5A-33A9-42BC-8294-B9F32A5F1E0F}" srcOrd="0" destOrd="0" presId="urn:microsoft.com/office/officeart/2005/8/layout/list1"/>
    <dgm:cxn modelId="{8AA18791-7B2A-44C0-A168-446313B5F6DA}" type="presParOf" srcId="{BC9FFC78-DFB4-460A-AC32-D0C70382B6F2}" destId="{6BADFE2C-79EF-4DB5-BDA5-1AC0792400DC}" srcOrd="1" destOrd="0" presId="urn:microsoft.com/office/officeart/2005/8/layout/list1"/>
    <dgm:cxn modelId="{AD558ECC-83E9-42E8-A51B-3B0B96DD6B8D}" type="presParOf" srcId="{73959BFE-BBE2-4414-B8DF-B8B56BB9BEAC}" destId="{720E83D7-96C6-49D8-94E2-71AB5D5B2048}" srcOrd="1" destOrd="0" presId="urn:microsoft.com/office/officeart/2005/8/layout/list1"/>
    <dgm:cxn modelId="{63163F8C-73D4-46D5-876D-A0E137BE17ED}" type="presParOf" srcId="{73959BFE-BBE2-4414-B8DF-B8B56BB9BEAC}" destId="{F002598D-46B1-4718-983C-FDE096FC5255}" srcOrd="2" destOrd="0" presId="urn:microsoft.com/office/officeart/2005/8/layout/list1"/>
    <dgm:cxn modelId="{3413DF28-DE5A-4CC7-B424-ED181D02E906}" type="presParOf" srcId="{73959BFE-BBE2-4414-B8DF-B8B56BB9BEAC}" destId="{9054DD9F-1C74-44A7-9708-CED1263C58D8}" srcOrd="3" destOrd="0" presId="urn:microsoft.com/office/officeart/2005/8/layout/list1"/>
    <dgm:cxn modelId="{9717000D-A955-45E0-98B1-428C389BB697}" type="presParOf" srcId="{73959BFE-BBE2-4414-B8DF-B8B56BB9BEAC}" destId="{A6C1EA96-ABE8-4104-89E6-A3CF6F1FC1BF}" srcOrd="4" destOrd="0" presId="urn:microsoft.com/office/officeart/2005/8/layout/list1"/>
    <dgm:cxn modelId="{3438115F-E839-47A6-B7AF-2176A75C6DE8}" type="presParOf" srcId="{A6C1EA96-ABE8-4104-89E6-A3CF6F1FC1BF}" destId="{4307AF66-29DC-4241-89D0-C5E5E204C5DE}" srcOrd="0" destOrd="0" presId="urn:microsoft.com/office/officeart/2005/8/layout/list1"/>
    <dgm:cxn modelId="{92308B63-76B3-4748-B1F2-C6010A88EDF0}" type="presParOf" srcId="{A6C1EA96-ABE8-4104-89E6-A3CF6F1FC1BF}" destId="{D3F67162-C644-4651-80C3-751130FA59D7}" srcOrd="1" destOrd="0" presId="urn:microsoft.com/office/officeart/2005/8/layout/list1"/>
    <dgm:cxn modelId="{4E566796-028B-485F-8B20-C45C2FEEA820}" type="presParOf" srcId="{73959BFE-BBE2-4414-B8DF-B8B56BB9BEAC}" destId="{D8A2016A-E49D-4F2F-BC24-C14113443992}" srcOrd="5" destOrd="0" presId="urn:microsoft.com/office/officeart/2005/8/layout/list1"/>
    <dgm:cxn modelId="{D3E568A0-D389-4A9A-B45D-BFB061ACBC45}" type="presParOf" srcId="{73959BFE-BBE2-4414-B8DF-B8B56BB9BEAC}" destId="{769FFAB2-7B22-4086-BF8B-B6AFB49A180B}" srcOrd="6" destOrd="0" presId="urn:microsoft.com/office/officeart/2005/8/layout/list1"/>
    <dgm:cxn modelId="{A3D927F2-BABB-4081-A24B-457E0A3A5144}" type="presParOf" srcId="{73959BFE-BBE2-4414-B8DF-B8B56BB9BEAC}" destId="{CEF1437D-FA78-49EB-95F0-86B3C5C7FDCA}" srcOrd="7" destOrd="0" presId="urn:microsoft.com/office/officeart/2005/8/layout/list1"/>
    <dgm:cxn modelId="{F29A3574-29F6-4489-91E6-8CEB15667D55}" type="presParOf" srcId="{73959BFE-BBE2-4414-B8DF-B8B56BB9BEAC}" destId="{C3C4A1C0-05DC-4D1B-8B80-E57F61299951}" srcOrd="8" destOrd="0" presId="urn:microsoft.com/office/officeart/2005/8/layout/list1"/>
    <dgm:cxn modelId="{EDC97A1C-B738-45B1-A473-4BB340B8A888}" type="presParOf" srcId="{C3C4A1C0-05DC-4D1B-8B80-E57F61299951}" destId="{A5C7AA04-06B7-45F7-9F3F-DED519009774}" srcOrd="0" destOrd="0" presId="urn:microsoft.com/office/officeart/2005/8/layout/list1"/>
    <dgm:cxn modelId="{492CCB02-0A9B-49B2-801E-5D281F97C1A4}" type="presParOf" srcId="{C3C4A1C0-05DC-4D1B-8B80-E57F61299951}" destId="{F0185D68-C0EE-4696-8E59-9ECAA8800D43}" srcOrd="1" destOrd="0" presId="urn:microsoft.com/office/officeart/2005/8/layout/list1"/>
    <dgm:cxn modelId="{C8B6C72E-73DC-4D9F-B7CE-420C9914D210}" type="presParOf" srcId="{73959BFE-BBE2-4414-B8DF-B8B56BB9BEAC}" destId="{E0643727-DD00-4521-96A5-1264E09BE8DF}" srcOrd="9" destOrd="0" presId="urn:microsoft.com/office/officeart/2005/8/layout/list1"/>
    <dgm:cxn modelId="{A679B7CF-F74F-4325-99F3-1571AE02B05F}" type="presParOf" srcId="{73959BFE-BBE2-4414-B8DF-B8B56BB9BEAC}" destId="{B91ACBF4-6099-4033-B743-B28511E2D853}" srcOrd="10" destOrd="0" presId="urn:microsoft.com/office/officeart/2005/8/layout/list1"/>
    <dgm:cxn modelId="{63166E0E-05D6-4744-9C19-B90EC485EE91}" type="presParOf" srcId="{73959BFE-BBE2-4414-B8DF-B8B56BB9BEAC}" destId="{53223A82-25F1-43C0-946A-B2BB20B9D23C}" srcOrd="11" destOrd="0" presId="urn:microsoft.com/office/officeart/2005/8/layout/list1"/>
    <dgm:cxn modelId="{9BC8C526-AF85-4A8A-BEA7-FCF87C15E508}" type="presParOf" srcId="{73959BFE-BBE2-4414-B8DF-B8B56BB9BEAC}" destId="{ACFD4D42-D11F-43ED-9FB8-0DEF8BF6680D}" srcOrd="12" destOrd="0" presId="urn:microsoft.com/office/officeart/2005/8/layout/list1"/>
    <dgm:cxn modelId="{60BABE3A-5D05-461E-808F-AF05C994E93E}" type="presParOf" srcId="{ACFD4D42-D11F-43ED-9FB8-0DEF8BF6680D}" destId="{C04BB7F3-3899-4A49-B8EB-28AB69D08E0C}" srcOrd="0" destOrd="0" presId="urn:microsoft.com/office/officeart/2005/8/layout/list1"/>
    <dgm:cxn modelId="{5930BA6E-B03A-4C00-A379-47DD8C5AD900}" type="presParOf" srcId="{ACFD4D42-D11F-43ED-9FB8-0DEF8BF6680D}" destId="{299FA53F-D3AB-492A-B9C9-706D8A756CF6}" srcOrd="1" destOrd="0" presId="urn:microsoft.com/office/officeart/2005/8/layout/list1"/>
    <dgm:cxn modelId="{A08DA6D7-2F8A-4C87-90E9-E802550FD9A6}" type="presParOf" srcId="{73959BFE-BBE2-4414-B8DF-B8B56BB9BEAC}" destId="{4F5F4B5A-4E1C-4607-8213-19812D9E701F}" srcOrd="13" destOrd="0" presId="urn:microsoft.com/office/officeart/2005/8/layout/list1"/>
    <dgm:cxn modelId="{1B43C237-5665-45C2-BE17-4218B2896A79}" type="presParOf" srcId="{73959BFE-BBE2-4414-B8DF-B8B56BB9BEAC}" destId="{3DF8A997-A718-4CD9-948A-45115C7880B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F5D018-32D9-41B8-BEF5-CF0B7CFE7B7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6093BD3-237B-4B8A-B3C3-FBE52B74A12C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мая 2023 года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44A0B3-E90D-4E8F-9060-4B60A4453168}" type="parTrans" cxnId="{0FE90801-DF24-486D-969D-DCC47F74032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93F576-3C24-40F1-8E1F-2BB0C307C550}" type="sibTrans" cxnId="{0FE90801-DF24-486D-969D-DCC47F740324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541F5-31B4-4166-8820-6D36621E7FF6}">
      <dgm:prSet phldrT="[Текст]" custT="1"/>
      <dgm:spPr/>
      <dgm:t>
        <a:bodyPr/>
        <a:lstStyle/>
        <a:p>
          <a:pPr algn="l"/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направляются врачи-терапевты, врачи-хирурги, врачи-педиатры, врачи-неврологи, врачи-стоматологи, врачи-УЗ-диагностики, врачи-офтальмологи, акушер-гинекологи, врачи-</a:t>
          </a:r>
          <a:r>
            <a:rPr lang="ru-RU" sz="1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эндоскописты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врачи анестезиологи-реаниматологи, </a:t>
          </a:r>
          <a:r>
            <a:rPr lang="ru-RU" sz="1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рентгенлаборанты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медицинские сестры, лаборанты КДЛ 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95E00D-D50B-452C-93DC-AE128EAA3287}" type="parTrans" cxnId="{F8728AA3-006C-453C-8250-C35FF408DC4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1A18B4-9480-4350-9289-899C7FCC06E2}" type="sibTrans" cxnId="{F8728AA3-006C-453C-8250-C35FF408DC4A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7992AB-F2F4-420E-82B4-047E8E08C146}">
      <dgm:prSet phldrT="[Текст]"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весь период работы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8AC7E-1C67-4EBC-B681-4FAFCF2506B3}" type="parTrans" cxnId="{3352AAD0-B18D-49AD-820F-D76C45D25C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67089B-6F9D-4D7A-80B7-F60B7D936F69}" type="sibTrans" cxnId="{3352AAD0-B18D-49AD-820F-D76C45D25C4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57FDBD-383D-4075-9317-08A5AC36C4E4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было направлено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бригад медицинских работников или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84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специалиста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4297CB-E793-4711-924A-5C5A77660AA5}" type="parTrans" cxnId="{DF48E7FD-8D3F-4233-AF4B-3BDA4CBC9C3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8B082-1044-46AE-AC76-D98769883A3D}" type="sibTrans" cxnId="{DF48E7FD-8D3F-4233-AF4B-3BDA4CBC9C38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0260E0-EE5A-4395-8AEA-BEE95DE1D68C}">
      <dgm:prSet phldrT="[Текст]"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 </a:t>
          </a:r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B2A5AC-A414-406B-8ACB-EE6207D8FC13}" type="parTrans" cxnId="{1DA184B6-5842-4E58-93EF-306C4473506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45E018-918B-4FCA-BE28-D526A3231BBA}" type="sibTrans" cxnId="{1DA184B6-5842-4E58-93EF-306C44735065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D892EA-8648-44BC-90E9-81DA42832354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25 683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осмотров и консультаций, из которых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5070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детских! Кроме этого, среди детского населения педиатрами проведено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1300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вакцинаций. Более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757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оперативных вмешательств проведено врачами-хирургами, осмотрено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6276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пациентов хирургического профиля.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E378D7-E998-47A4-A159-911CF1D689D4}" type="parTrans" cxnId="{E4046005-9BA3-4988-8D30-58E66D1C1ED3}">
      <dgm:prSet/>
      <dgm:spPr/>
      <dgm:t>
        <a:bodyPr/>
        <a:lstStyle/>
        <a:p>
          <a:endParaRPr lang="ru-RU" sz="2000"/>
        </a:p>
      </dgm:t>
    </dgm:pt>
    <dgm:pt modelId="{180D6C85-739D-4AC5-BF84-16CFDA7C4E36}" type="sibTrans" cxnId="{E4046005-9BA3-4988-8D30-58E66D1C1ED3}">
      <dgm:prSet/>
      <dgm:spPr/>
      <dgm:t>
        <a:bodyPr/>
        <a:lstStyle/>
        <a:p>
          <a:endParaRPr lang="ru-RU" sz="2000"/>
        </a:p>
      </dgm:t>
    </dgm:pt>
    <dgm:pt modelId="{0030AD32-5DCC-48DF-A20E-D2902815FC9D}">
      <dgm:prSet phldrT="[Текст]" custT="1"/>
      <dgm:spPr/>
      <dgm:t>
        <a:bodyPr/>
        <a:lstStyle/>
        <a:p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36F16-C616-438C-9E93-0C241922B401}" type="sibTrans" cxnId="{90A3787E-DE00-49FE-B73A-F8409343460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DB95D5-1CE2-43D4-B34D-4D1A373B63C0}" type="parTrans" cxnId="{90A3787E-DE00-49FE-B73A-F8409343460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196906-862D-460B-B60C-9B0AF3FC6C2A}">
      <dgm:prSet custT="1"/>
      <dgm:spPr/>
      <dgm:t>
        <a:bodyPr/>
        <a:lstStyle/>
        <a:p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E68E22-5AA3-4DBB-ABBF-9A1F973E5E34}" type="parTrans" cxnId="{178BFDDF-0958-4E05-B710-4EDE9F666361}">
      <dgm:prSet/>
      <dgm:spPr/>
      <dgm:t>
        <a:bodyPr/>
        <a:lstStyle/>
        <a:p>
          <a:endParaRPr lang="ru-RU"/>
        </a:p>
      </dgm:t>
    </dgm:pt>
    <dgm:pt modelId="{10FAAF96-EFAE-40E1-A311-F99459B7D2F0}" type="sibTrans" cxnId="{178BFDDF-0958-4E05-B710-4EDE9F666361}">
      <dgm:prSet/>
      <dgm:spPr/>
      <dgm:t>
        <a:bodyPr/>
        <a:lstStyle/>
        <a:p>
          <a:endParaRPr lang="ru-RU"/>
        </a:p>
      </dgm:t>
    </dgm:pt>
    <dgm:pt modelId="{6F49F720-933E-4A0A-86D3-A0D9338A432D}">
      <dgm:prSet custT="1"/>
      <dgm:spPr/>
      <dgm:t>
        <a:bodyPr/>
        <a:lstStyle/>
        <a:p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Терапевтический осмотр, прием у невролога прошли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9168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чел.    из числа взрослого населения района, из них: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5C83FD-7F4B-4EA7-A592-9CDEB92A6021}" type="parTrans" cxnId="{78DD7DD9-46F8-4A7C-9E92-45610039CA86}">
      <dgm:prSet/>
      <dgm:spPr/>
      <dgm:t>
        <a:bodyPr/>
        <a:lstStyle/>
        <a:p>
          <a:endParaRPr lang="ru-RU"/>
        </a:p>
      </dgm:t>
    </dgm:pt>
    <dgm:pt modelId="{F8E858D4-996A-4C96-81EF-ECBEC6B936DD}" type="sibTrans" cxnId="{78DD7DD9-46F8-4A7C-9E92-45610039CA86}">
      <dgm:prSet/>
      <dgm:spPr/>
      <dgm:t>
        <a:bodyPr/>
        <a:lstStyle/>
        <a:p>
          <a:endParaRPr lang="ru-RU"/>
        </a:p>
      </dgm:t>
    </dgm:pt>
    <dgm:pt modelId="{BA312E73-83A2-4F4E-ABAF-6E7EC3D07F38}">
      <dgm:prSet custT="1"/>
      <dgm:spPr/>
      <dgm:t>
        <a:bodyPr/>
        <a:lstStyle/>
        <a:p>
          <a:r>
            <a:rPr lang="ru-RU" sz="1000" b="1" dirty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650</a:t>
          </a:r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вакцинированы </a:t>
          </a:r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по эпидпоказаниям;</a:t>
          </a:r>
        </a:p>
      </dgm:t>
    </dgm:pt>
    <dgm:pt modelId="{5567B046-E95F-436E-BA17-2491C582AEE0}" type="parTrans" cxnId="{083BFE8B-27A4-4CBF-A89F-C2C87FD564EC}">
      <dgm:prSet/>
      <dgm:spPr/>
      <dgm:t>
        <a:bodyPr/>
        <a:lstStyle/>
        <a:p>
          <a:endParaRPr lang="ru-RU"/>
        </a:p>
      </dgm:t>
    </dgm:pt>
    <dgm:pt modelId="{69AD6579-61C8-4313-BB79-50DB1EB11CAE}" type="sibTrans" cxnId="{083BFE8B-27A4-4CBF-A89F-C2C87FD564EC}">
      <dgm:prSet/>
      <dgm:spPr/>
      <dgm:t>
        <a:bodyPr/>
        <a:lstStyle/>
        <a:p>
          <a:endParaRPr lang="ru-RU"/>
        </a:p>
      </dgm:t>
    </dgm:pt>
    <dgm:pt modelId="{867FBA62-4B55-41C3-8DA6-AFEE9366A9E4}">
      <dgm:prSet custT="1"/>
      <dgm:spPr/>
      <dgm:t>
        <a:bodyPr/>
        <a:lstStyle/>
        <a:p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</a:t>
          </a:r>
          <a:r>
            <a:rPr lang="ru-RU" sz="10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одной тысячи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пациентов </a:t>
          </a:r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были проведены ультразвуковые и рентгенологические исследования;</a:t>
          </a:r>
        </a:p>
      </dgm:t>
    </dgm:pt>
    <dgm:pt modelId="{0B4DBA6E-7E3F-4A5E-85A1-CB4DEE164ABC}" type="parTrans" cxnId="{25979D97-748B-460E-B5AD-E22D56ABFA3E}">
      <dgm:prSet/>
      <dgm:spPr/>
      <dgm:t>
        <a:bodyPr/>
        <a:lstStyle/>
        <a:p>
          <a:endParaRPr lang="ru-RU"/>
        </a:p>
      </dgm:t>
    </dgm:pt>
    <dgm:pt modelId="{31DFCE77-2009-4678-8634-74C39F47CFA9}" type="sibTrans" cxnId="{25979D97-748B-460E-B5AD-E22D56ABFA3E}">
      <dgm:prSet/>
      <dgm:spPr/>
      <dgm:t>
        <a:bodyPr/>
        <a:lstStyle/>
        <a:p>
          <a:endParaRPr lang="ru-RU"/>
        </a:p>
      </dgm:t>
    </dgm:pt>
    <dgm:pt modelId="{86887010-917E-4678-B325-BABB9D5630C9}">
      <dgm:prSet custT="1"/>
      <dgm:spPr/>
      <dgm:t>
        <a:bodyPr/>
        <a:lstStyle/>
        <a:p>
          <a:r>
            <a:rPr lang="ru-RU" sz="1000" b="1" dirty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</a:t>
          </a:r>
          <a:r>
            <a:rPr lang="ru-RU" sz="1000" b="0" dirty="0">
              <a:latin typeface="Times New Roman" panose="02020603050405020304" pitchFamily="18" charset="0"/>
              <a:cs typeface="Times New Roman" panose="02020603050405020304" pitchFamily="18" charset="0"/>
            </a:rPr>
            <a:t> человек получили квалифицированную помощь во время лечения в палате </a:t>
          </a:r>
          <a:r>
            <a:rPr lang="ru-RU" sz="1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реанимации</a:t>
          </a:r>
          <a:endParaRPr lang="ru-RU" sz="1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50F048-BDBC-4E4B-AC69-8AF213190FE4}" type="parTrans" cxnId="{F8E43099-9A3E-4AF2-89E0-E58410B72B95}">
      <dgm:prSet/>
      <dgm:spPr/>
      <dgm:t>
        <a:bodyPr/>
        <a:lstStyle/>
        <a:p>
          <a:endParaRPr lang="ru-RU"/>
        </a:p>
      </dgm:t>
    </dgm:pt>
    <dgm:pt modelId="{5EAB5A15-E6F2-49DE-A3EE-4BCE3853BC2C}" type="sibTrans" cxnId="{F8E43099-9A3E-4AF2-89E0-E58410B72B95}">
      <dgm:prSet/>
      <dgm:spPr/>
      <dgm:t>
        <a:bodyPr/>
        <a:lstStyle/>
        <a:p>
          <a:endParaRPr lang="ru-RU"/>
        </a:p>
      </dgm:t>
    </dgm:pt>
    <dgm:pt modelId="{58AF455D-255A-49E6-9591-ABCC818152BE}">
      <dgm:prSet custT="1"/>
      <dgm:spPr/>
      <dgm:t>
        <a:bodyPr/>
        <a:lstStyle/>
        <a:p>
          <a:endParaRPr lang="ru-RU" sz="1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D11BB-4008-4FFA-9695-12024D081F3E}" type="parTrans" cxnId="{37B17170-CD4B-4676-9974-15A7EDE92D98}">
      <dgm:prSet/>
      <dgm:spPr/>
      <dgm:t>
        <a:bodyPr/>
        <a:lstStyle/>
        <a:p>
          <a:endParaRPr lang="ru-RU"/>
        </a:p>
      </dgm:t>
    </dgm:pt>
    <dgm:pt modelId="{AA2C9CDF-DCA9-4FF1-A2CD-448CA5729729}" type="sibTrans" cxnId="{37B17170-CD4B-4676-9974-15A7EDE92D98}">
      <dgm:prSet/>
      <dgm:spPr/>
      <dgm:t>
        <a:bodyPr/>
        <a:lstStyle/>
        <a:p>
          <a:endParaRPr lang="ru-RU"/>
        </a:p>
      </dgm:t>
    </dgm:pt>
    <dgm:pt modelId="{71091CD1-88BF-4743-9F8D-AA2F377A6D75}" type="pres">
      <dgm:prSet presAssocID="{05F5D018-32D9-41B8-BEF5-CF0B7CFE7B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C7090A-6F88-46DF-A7F4-30350A6A5348}" type="pres">
      <dgm:prSet presAssocID="{06093BD3-237B-4B8A-B3C3-FBE52B74A12C}" presName="composite" presStyleCnt="0"/>
      <dgm:spPr/>
      <dgm:t>
        <a:bodyPr/>
        <a:lstStyle/>
        <a:p>
          <a:endParaRPr lang="ru-RU"/>
        </a:p>
      </dgm:t>
    </dgm:pt>
    <dgm:pt modelId="{1372F8EA-3DB8-47CE-A94A-1677EE8110FC}" type="pres">
      <dgm:prSet presAssocID="{06093BD3-237B-4B8A-B3C3-FBE52B74A12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9BA031-ADE2-403F-84EA-C9BC2A3894C0}" type="pres">
      <dgm:prSet presAssocID="{06093BD3-237B-4B8A-B3C3-FBE52B74A12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F2642-B095-4C8C-A523-8C23927CC598}" type="pres">
      <dgm:prSet presAssocID="{6293F576-3C24-40F1-8E1F-2BB0C307C550}" presName="space" presStyleCnt="0"/>
      <dgm:spPr/>
      <dgm:t>
        <a:bodyPr/>
        <a:lstStyle/>
        <a:p>
          <a:endParaRPr lang="ru-RU"/>
        </a:p>
      </dgm:t>
    </dgm:pt>
    <dgm:pt modelId="{A8242F4C-A00A-4106-A15D-D3F92C6997D1}" type="pres">
      <dgm:prSet presAssocID="{747992AB-F2F4-420E-82B4-047E8E08C146}" presName="composite" presStyleCnt="0"/>
      <dgm:spPr/>
      <dgm:t>
        <a:bodyPr/>
        <a:lstStyle/>
        <a:p>
          <a:endParaRPr lang="ru-RU"/>
        </a:p>
      </dgm:t>
    </dgm:pt>
    <dgm:pt modelId="{F4750A5B-3202-48EA-A23F-67534E5302CB}" type="pres">
      <dgm:prSet presAssocID="{747992AB-F2F4-420E-82B4-047E8E08C14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D4DEF-031F-453F-91E3-BFB4684CAF98}" type="pres">
      <dgm:prSet presAssocID="{747992AB-F2F4-420E-82B4-047E8E08C146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662D2-21D6-4448-B951-244D97779F24}" type="pres">
      <dgm:prSet presAssocID="{B967089B-6F9D-4D7A-80B7-F60B7D936F69}" presName="space" presStyleCnt="0"/>
      <dgm:spPr/>
      <dgm:t>
        <a:bodyPr/>
        <a:lstStyle/>
        <a:p>
          <a:endParaRPr lang="ru-RU"/>
        </a:p>
      </dgm:t>
    </dgm:pt>
    <dgm:pt modelId="{D50A3F9F-10CE-4BDF-BE2E-C7406D3F8E0B}" type="pres">
      <dgm:prSet presAssocID="{F30260E0-EE5A-4395-8AEA-BEE95DE1D68C}" presName="composite" presStyleCnt="0"/>
      <dgm:spPr/>
      <dgm:t>
        <a:bodyPr/>
        <a:lstStyle/>
        <a:p>
          <a:endParaRPr lang="ru-RU"/>
        </a:p>
      </dgm:t>
    </dgm:pt>
    <dgm:pt modelId="{E3F5F3B2-717F-4D3B-87D2-0D44345611CA}" type="pres">
      <dgm:prSet presAssocID="{F30260E0-EE5A-4395-8AEA-BEE95DE1D68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BAD0A-F130-4C48-A632-F1DC2D05DBA8}" type="pres">
      <dgm:prSet presAssocID="{F30260E0-EE5A-4395-8AEA-BEE95DE1D68C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5F1F4C-842D-49D9-81D0-1B8C1185E33A}" type="presOf" srcId="{05F5D018-32D9-41B8-BEF5-CF0B7CFE7B76}" destId="{71091CD1-88BF-4743-9F8D-AA2F377A6D75}" srcOrd="0" destOrd="0" presId="urn:microsoft.com/office/officeart/2005/8/layout/hList1"/>
    <dgm:cxn modelId="{7D0211D4-83DF-4FE5-9796-73AFE99D22B7}" type="presOf" srcId="{0030AD32-5DCC-48DF-A20E-D2902815FC9D}" destId="{7D9BA031-ADE2-403F-84EA-C9BC2A3894C0}" srcOrd="0" destOrd="1" presId="urn:microsoft.com/office/officeart/2005/8/layout/hList1"/>
    <dgm:cxn modelId="{178BFDDF-0958-4E05-B710-4EDE9F666361}" srcId="{747992AB-F2F4-420E-82B4-047E8E08C146}" destId="{E8196906-862D-460B-B60C-9B0AF3FC6C2A}" srcOrd="1" destOrd="0" parTransId="{CFE68E22-5AA3-4DBB-ABBF-9A1F973E5E34}" sibTransId="{10FAAF96-EFAE-40E1-A311-F99459B7D2F0}"/>
    <dgm:cxn modelId="{3352AAD0-B18D-49AD-820F-D76C45D25C40}" srcId="{05F5D018-32D9-41B8-BEF5-CF0B7CFE7B76}" destId="{747992AB-F2F4-420E-82B4-047E8E08C146}" srcOrd="1" destOrd="0" parTransId="{0678AC7E-1C67-4EBC-B681-4FAFCF2506B3}" sibTransId="{B967089B-6F9D-4D7A-80B7-F60B7D936F69}"/>
    <dgm:cxn modelId="{89798BD8-2175-408A-97FA-403B4BEFEA01}" type="presOf" srcId="{747992AB-F2F4-420E-82B4-047E8E08C146}" destId="{F4750A5B-3202-48EA-A23F-67534E5302CB}" srcOrd="0" destOrd="0" presId="urn:microsoft.com/office/officeart/2005/8/layout/hList1"/>
    <dgm:cxn modelId="{DF48E7FD-8D3F-4233-AF4B-3BDA4CBC9C38}" srcId="{747992AB-F2F4-420E-82B4-047E8E08C146}" destId="{0A57FDBD-383D-4075-9317-08A5AC36C4E4}" srcOrd="0" destOrd="0" parTransId="{614297CB-E793-4711-924A-5C5A77660AA5}" sibTransId="{1198B082-1044-46AE-AC76-D98769883A3D}"/>
    <dgm:cxn modelId="{25979D97-748B-460E-B5AD-E22D56ABFA3E}" srcId="{F30260E0-EE5A-4395-8AEA-BEE95DE1D68C}" destId="{867FBA62-4B55-41C3-8DA6-AFEE9366A9E4}" srcOrd="3" destOrd="0" parTransId="{0B4DBA6E-7E3F-4A5E-85A1-CB4DEE164ABC}" sibTransId="{31DFCE77-2009-4678-8634-74C39F47CFA9}"/>
    <dgm:cxn modelId="{5995308F-0409-47D5-93D6-C3C7D1DA5A27}" type="presOf" srcId="{E8196906-862D-460B-B60C-9B0AF3FC6C2A}" destId="{18BD4DEF-031F-453F-91E3-BFB4684CAF98}" srcOrd="0" destOrd="1" presId="urn:microsoft.com/office/officeart/2005/8/layout/hList1"/>
    <dgm:cxn modelId="{F8E43099-9A3E-4AF2-89E0-E58410B72B95}" srcId="{F30260E0-EE5A-4395-8AEA-BEE95DE1D68C}" destId="{86887010-917E-4678-B325-BABB9D5630C9}" srcOrd="4" destOrd="0" parTransId="{6050F048-BDBC-4E4B-AC69-8AF213190FE4}" sibTransId="{5EAB5A15-E6F2-49DE-A3EE-4BCE3853BC2C}"/>
    <dgm:cxn modelId="{083BFE8B-27A4-4CBF-A89F-C2C87FD564EC}" srcId="{F30260E0-EE5A-4395-8AEA-BEE95DE1D68C}" destId="{BA312E73-83A2-4F4E-ABAF-6E7EC3D07F38}" srcOrd="2" destOrd="0" parTransId="{5567B046-E95F-436E-BA17-2491C582AEE0}" sibTransId="{69AD6579-61C8-4313-BB79-50DB1EB11CAE}"/>
    <dgm:cxn modelId="{78DD7DD9-46F8-4A7C-9E92-45610039CA86}" srcId="{F30260E0-EE5A-4395-8AEA-BEE95DE1D68C}" destId="{6F49F720-933E-4A0A-86D3-A0D9338A432D}" srcOrd="1" destOrd="0" parTransId="{295C83FD-7F4B-4EA7-A592-9CDEB92A6021}" sibTransId="{F8E858D4-996A-4C96-81EF-ECBEC6B936DD}"/>
    <dgm:cxn modelId="{A02E7EA4-ACC6-4889-AAE5-BD0146B33729}" type="presOf" srcId="{06093BD3-237B-4B8A-B3C3-FBE52B74A12C}" destId="{1372F8EA-3DB8-47CE-A94A-1677EE8110FC}" srcOrd="0" destOrd="0" presId="urn:microsoft.com/office/officeart/2005/8/layout/hList1"/>
    <dgm:cxn modelId="{E8C9C459-5838-4620-A45A-8977C16F3AF5}" type="presOf" srcId="{6F49F720-933E-4A0A-86D3-A0D9338A432D}" destId="{DE1BAD0A-F130-4C48-A632-F1DC2D05DBA8}" srcOrd="0" destOrd="1" presId="urn:microsoft.com/office/officeart/2005/8/layout/hList1"/>
    <dgm:cxn modelId="{33DCAB96-69D6-4712-B233-C802DD184452}" type="presOf" srcId="{58AF455D-255A-49E6-9591-ABCC818152BE}" destId="{DE1BAD0A-F130-4C48-A632-F1DC2D05DBA8}" srcOrd="0" destOrd="5" presId="urn:microsoft.com/office/officeart/2005/8/layout/hList1"/>
    <dgm:cxn modelId="{0FE90801-DF24-486D-969D-DCC47F740324}" srcId="{05F5D018-32D9-41B8-BEF5-CF0B7CFE7B76}" destId="{06093BD3-237B-4B8A-B3C3-FBE52B74A12C}" srcOrd="0" destOrd="0" parTransId="{1644A0B3-E90D-4E8F-9060-4B60A4453168}" sibTransId="{6293F576-3C24-40F1-8E1F-2BB0C307C550}"/>
    <dgm:cxn modelId="{37B17170-CD4B-4676-9974-15A7EDE92D98}" srcId="{F30260E0-EE5A-4395-8AEA-BEE95DE1D68C}" destId="{58AF455D-255A-49E6-9591-ABCC818152BE}" srcOrd="5" destOrd="0" parTransId="{CE7D11BB-4008-4FFA-9695-12024D081F3E}" sibTransId="{AA2C9CDF-DCA9-4FF1-A2CD-448CA5729729}"/>
    <dgm:cxn modelId="{E4046005-9BA3-4988-8D30-58E66D1C1ED3}" srcId="{F30260E0-EE5A-4395-8AEA-BEE95DE1D68C}" destId="{49D892EA-8648-44BC-90E9-81DA42832354}" srcOrd="0" destOrd="0" parTransId="{02E378D7-E998-47A4-A159-911CF1D689D4}" sibTransId="{180D6C85-739D-4AC5-BF84-16CFDA7C4E36}"/>
    <dgm:cxn modelId="{1DA184B6-5842-4E58-93EF-306C44735065}" srcId="{05F5D018-32D9-41B8-BEF5-CF0B7CFE7B76}" destId="{F30260E0-EE5A-4395-8AEA-BEE95DE1D68C}" srcOrd="2" destOrd="0" parTransId="{56B2A5AC-A414-406B-8ACB-EE6207D8FC13}" sibTransId="{6F45E018-918B-4FCA-BE28-D526A3231BBA}"/>
    <dgm:cxn modelId="{90A3787E-DE00-49FE-B73A-F8409343460D}" srcId="{06093BD3-237B-4B8A-B3C3-FBE52B74A12C}" destId="{0030AD32-5DCC-48DF-A20E-D2902815FC9D}" srcOrd="1" destOrd="0" parTransId="{E1DB95D5-1CE2-43D4-B34D-4D1A373B63C0}" sibTransId="{F4236F16-C616-438C-9E93-0C241922B401}"/>
    <dgm:cxn modelId="{3F6F1483-B264-4DCE-8FA0-F4D6EF078867}" type="presOf" srcId="{0A57FDBD-383D-4075-9317-08A5AC36C4E4}" destId="{18BD4DEF-031F-453F-91E3-BFB4684CAF98}" srcOrd="0" destOrd="0" presId="urn:microsoft.com/office/officeart/2005/8/layout/hList1"/>
    <dgm:cxn modelId="{88FEE8DF-2108-45F7-A072-EC9E4A5733A8}" type="presOf" srcId="{F30260E0-EE5A-4395-8AEA-BEE95DE1D68C}" destId="{E3F5F3B2-717F-4D3B-87D2-0D44345611CA}" srcOrd="0" destOrd="0" presId="urn:microsoft.com/office/officeart/2005/8/layout/hList1"/>
    <dgm:cxn modelId="{E0EA8322-CB2F-4273-9291-CA1CF8D64E13}" type="presOf" srcId="{36C541F5-31B4-4166-8820-6D36621E7FF6}" destId="{7D9BA031-ADE2-403F-84EA-C9BC2A3894C0}" srcOrd="0" destOrd="0" presId="urn:microsoft.com/office/officeart/2005/8/layout/hList1"/>
    <dgm:cxn modelId="{F8728AA3-006C-453C-8250-C35FF408DC4A}" srcId="{06093BD3-237B-4B8A-B3C3-FBE52B74A12C}" destId="{36C541F5-31B4-4166-8820-6D36621E7FF6}" srcOrd="0" destOrd="0" parTransId="{C795E00D-D50B-452C-93DC-AE128EAA3287}" sibTransId="{C01A18B4-9480-4350-9289-899C7FCC06E2}"/>
    <dgm:cxn modelId="{FCCA3AF3-9307-4905-9DD3-F48FB85E62F7}" type="presOf" srcId="{86887010-917E-4678-B325-BABB9D5630C9}" destId="{DE1BAD0A-F130-4C48-A632-F1DC2D05DBA8}" srcOrd="0" destOrd="4" presId="urn:microsoft.com/office/officeart/2005/8/layout/hList1"/>
    <dgm:cxn modelId="{9BC89BE4-C0A0-4C48-85DA-FBB913914DDB}" type="presOf" srcId="{BA312E73-83A2-4F4E-ABAF-6E7EC3D07F38}" destId="{DE1BAD0A-F130-4C48-A632-F1DC2D05DBA8}" srcOrd="0" destOrd="2" presId="urn:microsoft.com/office/officeart/2005/8/layout/hList1"/>
    <dgm:cxn modelId="{9B284331-F960-4E0B-AA04-77E38D789204}" type="presOf" srcId="{867FBA62-4B55-41C3-8DA6-AFEE9366A9E4}" destId="{DE1BAD0A-F130-4C48-A632-F1DC2D05DBA8}" srcOrd="0" destOrd="3" presId="urn:microsoft.com/office/officeart/2005/8/layout/hList1"/>
    <dgm:cxn modelId="{5CD6FBFC-E70B-46AC-999C-4C3D57F0ECEA}" type="presOf" srcId="{49D892EA-8648-44BC-90E9-81DA42832354}" destId="{DE1BAD0A-F130-4C48-A632-F1DC2D05DBA8}" srcOrd="0" destOrd="0" presId="urn:microsoft.com/office/officeart/2005/8/layout/hList1"/>
    <dgm:cxn modelId="{04FF4452-4FAF-4DB9-A493-89BD3149400D}" type="presParOf" srcId="{71091CD1-88BF-4743-9F8D-AA2F377A6D75}" destId="{C4C7090A-6F88-46DF-A7F4-30350A6A5348}" srcOrd="0" destOrd="0" presId="urn:microsoft.com/office/officeart/2005/8/layout/hList1"/>
    <dgm:cxn modelId="{7B4BD589-A0E2-4BAC-98F4-29569648C1A3}" type="presParOf" srcId="{C4C7090A-6F88-46DF-A7F4-30350A6A5348}" destId="{1372F8EA-3DB8-47CE-A94A-1677EE8110FC}" srcOrd="0" destOrd="0" presId="urn:microsoft.com/office/officeart/2005/8/layout/hList1"/>
    <dgm:cxn modelId="{B4869B88-BE8E-4AB5-B09D-232A06841A4E}" type="presParOf" srcId="{C4C7090A-6F88-46DF-A7F4-30350A6A5348}" destId="{7D9BA031-ADE2-403F-84EA-C9BC2A3894C0}" srcOrd="1" destOrd="0" presId="urn:microsoft.com/office/officeart/2005/8/layout/hList1"/>
    <dgm:cxn modelId="{5B82B14C-0254-4FD6-9250-9D81B544DC79}" type="presParOf" srcId="{71091CD1-88BF-4743-9F8D-AA2F377A6D75}" destId="{397F2642-B095-4C8C-A523-8C23927CC598}" srcOrd="1" destOrd="0" presId="urn:microsoft.com/office/officeart/2005/8/layout/hList1"/>
    <dgm:cxn modelId="{2E082483-D02E-47A9-98BE-1783634405B9}" type="presParOf" srcId="{71091CD1-88BF-4743-9F8D-AA2F377A6D75}" destId="{A8242F4C-A00A-4106-A15D-D3F92C6997D1}" srcOrd="2" destOrd="0" presId="urn:microsoft.com/office/officeart/2005/8/layout/hList1"/>
    <dgm:cxn modelId="{6F6F4EC4-FACF-4293-88EC-5F896B914A18}" type="presParOf" srcId="{A8242F4C-A00A-4106-A15D-D3F92C6997D1}" destId="{F4750A5B-3202-48EA-A23F-67534E5302CB}" srcOrd="0" destOrd="0" presId="urn:microsoft.com/office/officeart/2005/8/layout/hList1"/>
    <dgm:cxn modelId="{DD8A050E-E2CF-4B8D-9443-89DB5259B6D7}" type="presParOf" srcId="{A8242F4C-A00A-4106-A15D-D3F92C6997D1}" destId="{18BD4DEF-031F-453F-91E3-BFB4684CAF98}" srcOrd="1" destOrd="0" presId="urn:microsoft.com/office/officeart/2005/8/layout/hList1"/>
    <dgm:cxn modelId="{40E25EE0-98AE-45A3-9979-19C2A918E42C}" type="presParOf" srcId="{71091CD1-88BF-4743-9F8D-AA2F377A6D75}" destId="{CC6662D2-21D6-4448-B951-244D97779F24}" srcOrd="3" destOrd="0" presId="urn:microsoft.com/office/officeart/2005/8/layout/hList1"/>
    <dgm:cxn modelId="{74373B61-1ECD-48F3-9172-4279CC46FEA3}" type="presParOf" srcId="{71091CD1-88BF-4743-9F8D-AA2F377A6D75}" destId="{D50A3F9F-10CE-4BDF-BE2E-C7406D3F8E0B}" srcOrd="4" destOrd="0" presId="urn:microsoft.com/office/officeart/2005/8/layout/hList1"/>
    <dgm:cxn modelId="{19C3D87D-20EA-49D7-B034-60E87D106E46}" type="presParOf" srcId="{D50A3F9F-10CE-4BDF-BE2E-C7406D3F8E0B}" destId="{E3F5F3B2-717F-4D3B-87D2-0D44345611CA}" srcOrd="0" destOrd="0" presId="urn:microsoft.com/office/officeart/2005/8/layout/hList1"/>
    <dgm:cxn modelId="{B5FC95DA-23E8-4D84-8D64-6CCBF7338CEC}" type="presParOf" srcId="{D50A3F9F-10CE-4BDF-BE2E-C7406D3F8E0B}" destId="{DE1BAD0A-F130-4C48-A632-F1DC2D05DB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1CF006-3278-4C94-9E18-47F80B79205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4FD55FE-7ACE-4069-BEB0-B93C957D993F}">
      <dgm:prSet phldrT="[Текст]" custT="1"/>
      <dgm:spPr/>
      <dgm:t>
        <a:bodyPr/>
        <a:lstStyle/>
        <a:p>
          <a:r>
            <a: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2024 год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3F174-C476-42F6-B0C8-F73D78DD52CE}" type="parTrans" cxnId="{ED9F372B-FF0A-469F-B40B-D8DE7E9B19AD}">
      <dgm:prSet/>
      <dgm:spPr/>
      <dgm:t>
        <a:bodyPr/>
        <a:lstStyle/>
        <a:p>
          <a:endParaRPr lang="ru-RU"/>
        </a:p>
      </dgm:t>
    </dgm:pt>
    <dgm:pt modelId="{82A88D1E-B5B3-4BC4-8961-D34B04FD2B2B}" type="sibTrans" cxnId="{ED9F372B-FF0A-469F-B40B-D8DE7E9B19AD}">
      <dgm:prSet/>
      <dgm:spPr/>
      <dgm:t>
        <a:bodyPr/>
        <a:lstStyle/>
        <a:p>
          <a:endParaRPr lang="ru-RU"/>
        </a:p>
      </dgm:t>
    </dgm:pt>
    <dgm:pt modelId="{8E92A121-764C-4678-907C-252BA46E5229}">
      <dgm:prSet phldrT="[Текст]" custT="1"/>
      <dgm:spPr/>
      <dgm:t>
        <a:bodyPr/>
        <a:lstStyle/>
        <a:p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открыто </a:t>
          </a:r>
          <a:r>
            <a:rPr lang="ru-RU" sz="10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</a:t>
          </a:r>
          <a:r>
            <a: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точек обучения</a:t>
          </a:r>
          <a:endParaRPr lang="ru-RU" sz="1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969098-DB86-497A-98BA-65A849882460}" type="parTrans" cxnId="{C409051F-5174-4017-B8DF-6EDD04059F8E}">
      <dgm:prSet/>
      <dgm:spPr/>
      <dgm:t>
        <a:bodyPr/>
        <a:lstStyle/>
        <a:p>
          <a:endParaRPr lang="ru-RU"/>
        </a:p>
      </dgm:t>
    </dgm:pt>
    <dgm:pt modelId="{F41C18C9-D154-42CD-ACA4-4C444E0D540C}" type="sibTrans" cxnId="{C409051F-5174-4017-B8DF-6EDD04059F8E}">
      <dgm:prSet/>
      <dgm:spPr/>
      <dgm:t>
        <a:bodyPr/>
        <a:lstStyle/>
        <a:p>
          <a:endParaRPr lang="ru-RU"/>
        </a:p>
      </dgm:t>
    </dgm:pt>
    <dgm:pt modelId="{36E74912-42BC-4534-A5F9-3B4C4987AF8F}">
      <dgm:prSet phldrT="[Текст]" custT="1"/>
      <dgm:spPr/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обучены </a:t>
          </a:r>
          <a:r>
            <a:rPr lang="ru-RU" sz="9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270</a:t>
          </a:r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инструкторов из числа представителей различных отраслей экономки и социальной сферы, представителей силовых структур и муниципалитетов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C0598-93AD-4062-A411-99082EADD781}" type="parTrans" cxnId="{E91F9E6D-DD3C-47B8-8C0F-9A050578E523}">
      <dgm:prSet/>
      <dgm:spPr/>
      <dgm:t>
        <a:bodyPr/>
        <a:lstStyle/>
        <a:p>
          <a:endParaRPr lang="ru-RU"/>
        </a:p>
      </dgm:t>
    </dgm:pt>
    <dgm:pt modelId="{6C63AA34-58D2-4773-84EC-B11FA67EBC22}" type="sibTrans" cxnId="{E91F9E6D-DD3C-47B8-8C0F-9A050578E523}">
      <dgm:prSet/>
      <dgm:spPr/>
      <dgm:t>
        <a:bodyPr/>
        <a:lstStyle/>
        <a:p>
          <a:endParaRPr lang="ru-RU"/>
        </a:p>
      </dgm:t>
    </dgm:pt>
    <dgm:pt modelId="{B0E2EE0A-69CE-43B5-9292-F83B10032AEB}">
      <dgm:prSet phldrT="[Текст]" custT="1"/>
      <dgm:spPr/>
      <dgm:t>
        <a:bodyPr/>
        <a:lstStyle/>
        <a:p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Главами </a:t>
          </a:r>
          <a:r>
            <a:rPr lang="ru-RU" sz="900" b="1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</a:t>
          </a:r>
          <a:r>
            <a:rPr lang="ru-RU" sz="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муниципальных образований и городского округа Саранск заключены Соглашения о сотрудничестве, направленные на обучение населения  приемам оказания первой помощи</a:t>
          </a:r>
          <a:endParaRPr lang="ru-RU" sz="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F293BC-2AAD-4AA4-9CB7-2F4445E996B1}" type="parTrans" cxnId="{AD6A9F93-E19E-47CE-AFDC-8C0BDC5E59FF}">
      <dgm:prSet/>
      <dgm:spPr/>
      <dgm:t>
        <a:bodyPr/>
        <a:lstStyle/>
        <a:p>
          <a:endParaRPr lang="ru-RU"/>
        </a:p>
      </dgm:t>
    </dgm:pt>
    <dgm:pt modelId="{57AE6E05-B492-4E17-AB36-543F257CA37B}" type="sibTrans" cxnId="{AD6A9F93-E19E-47CE-AFDC-8C0BDC5E59FF}">
      <dgm:prSet/>
      <dgm:spPr/>
      <dgm:t>
        <a:bodyPr/>
        <a:lstStyle/>
        <a:p>
          <a:endParaRPr lang="ru-RU"/>
        </a:p>
      </dgm:t>
    </dgm:pt>
    <dgm:pt modelId="{53DDAAD5-228D-4EF2-B632-9E3D9F5DB97C}" type="pres">
      <dgm:prSet presAssocID="{B41CF006-3278-4C94-9E18-47F80B79205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DF1D9D-44C6-44A5-96D2-C0862888F00E}" type="pres">
      <dgm:prSet presAssocID="{F4FD55FE-7ACE-4069-BEB0-B93C957D993F}" presName="root1" presStyleCnt="0"/>
      <dgm:spPr/>
    </dgm:pt>
    <dgm:pt modelId="{1CE54A80-C86B-4D7B-A232-76943AE886A7}" type="pres">
      <dgm:prSet presAssocID="{F4FD55FE-7ACE-4069-BEB0-B93C957D993F}" presName="LevelOneTextNode" presStyleLbl="node0" presStyleIdx="0" presStyleCnt="1" custScaleY="87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BB4AFB-265C-4FBA-A353-C68A68EA4D84}" type="pres">
      <dgm:prSet presAssocID="{F4FD55FE-7ACE-4069-BEB0-B93C957D993F}" presName="level2hierChild" presStyleCnt="0"/>
      <dgm:spPr/>
    </dgm:pt>
    <dgm:pt modelId="{93CA647A-6E14-4C52-BA04-AEEC3F888F2E}" type="pres">
      <dgm:prSet presAssocID="{E7969098-DB86-497A-98BA-65A849882460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6EE8920-0C0D-4B01-90AA-BB32851E17AB}" type="pres">
      <dgm:prSet presAssocID="{E7969098-DB86-497A-98BA-65A849882460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851BD36-E20C-4C4B-AA73-9FAE5D4CF234}" type="pres">
      <dgm:prSet presAssocID="{8E92A121-764C-4678-907C-252BA46E5229}" presName="root2" presStyleCnt="0"/>
      <dgm:spPr/>
    </dgm:pt>
    <dgm:pt modelId="{D9DD962A-D018-4326-A110-FD0FC8CC09B2}" type="pres">
      <dgm:prSet presAssocID="{8E92A121-764C-4678-907C-252BA46E5229}" presName="LevelTwoTextNode" presStyleLbl="node2" presStyleIdx="0" presStyleCnt="3" custScaleX="1428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F62BB08-A27C-4582-9506-8DB54837B0A6}" type="pres">
      <dgm:prSet presAssocID="{8E92A121-764C-4678-907C-252BA46E5229}" presName="level3hierChild" presStyleCnt="0"/>
      <dgm:spPr/>
    </dgm:pt>
    <dgm:pt modelId="{521FE6AE-C160-4CDE-A18A-1F1B03A9CC94}" type="pres">
      <dgm:prSet presAssocID="{0E3C0598-93AD-4062-A411-99082EADD781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EF9F1C9-9301-443C-AAD0-1D135659228A}" type="pres">
      <dgm:prSet presAssocID="{0E3C0598-93AD-4062-A411-99082EADD781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FBEEF2F-C731-449C-BCD3-B306D21A09AA}" type="pres">
      <dgm:prSet presAssocID="{36E74912-42BC-4534-A5F9-3B4C4987AF8F}" presName="root2" presStyleCnt="0"/>
      <dgm:spPr/>
    </dgm:pt>
    <dgm:pt modelId="{6B783136-A88E-4B84-8EC5-0A4B2938E4FF}" type="pres">
      <dgm:prSet presAssocID="{36E74912-42BC-4534-A5F9-3B4C4987AF8F}" presName="LevelTwoTextNode" presStyleLbl="node2" presStyleIdx="1" presStyleCnt="3" custScaleX="1431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69B97C-21E0-4ECD-BFAD-8D973EC7C40F}" type="pres">
      <dgm:prSet presAssocID="{36E74912-42BC-4534-A5F9-3B4C4987AF8F}" presName="level3hierChild" presStyleCnt="0"/>
      <dgm:spPr/>
    </dgm:pt>
    <dgm:pt modelId="{1DAC8853-8448-46D8-95AB-341BBEA2A953}" type="pres">
      <dgm:prSet presAssocID="{81F293BC-2AAD-4AA4-9CB7-2F4445E996B1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74FE8C1-DDF7-4C83-9295-3B46CA3B809A}" type="pres">
      <dgm:prSet presAssocID="{81F293BC-2AAD-4AA4-9CB7-2F4445E996B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4BE9D7E-BE56-42A9-A4C0-D9B4F5A88EBC}" type="pres">
      <dgm:prSet presAssocID="{B0E2EE0A-69CE-43B5-9292-F83B10032AEB}" presName="root2" presStyleCnt="0"/>
      <dgm:spPr/>
    </dgm:pt>
    <dgm:pt modelId="{0A227315-1677-44FE-B6FB-51F560C1C26B}" type="pres">
      <dgm:prSet presAssocID="{B0E2EE0A-69CE-43B5-9292-F83B10032AEB}" presName="LevelTwoTextNode" presStyleLbl="node2" presStyleIdx="2" presStyleCnt="3" custScaleX="143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A99A7C-C676-4B0B-A270-3A8FD6B22B10}" type="pres">
      <dgm:prSet presAssocID="{B0E2EE0A-69CE-43B5-9292-F83B10032AEB}" presName="level3hierChild" presStyleCnt="0"/>
      <dgm:spPr/>
    </dgm:pt>
  </dgm:ptLst>
  <dgm:cxnLst>
    <dgm:cxn modelId="{076251D5-D40C-4D3B-8E25-2D5C5B2BDF15}" type="presOf" srcId="{B41CF006-3278-4C94-9E18-47F80B792051}" destId="{53DDAAD5-228D-4EF2-B632-9E3D9F5DB97C}" srcOrd="0" destOrd="0" presId="urn:microsoft.com/office/officeart/2008/layout/HorizontalMultiLevelHierarchy"/>
    <dgm:cxn modelId="{38DDA294-75FB-406A-A95A-5172F5953A8C}" type="presOf" srcId="{E7969098-DB86-497A-98BA-65A849882460}" destId="{86EE8920-0C0D-4B01-90AA-BB32851E17AB}" srcOrd="1" destOrd="0" presId="urn:microsoft.com/office/officeart/2008/layout/HorizontalMultiLevelHierarchy"/>
    <dgm:cxn modelId="{ED9F372B-FF0A-469F-B40B-D8DE7E9B19AD}" srcId="{B41CF006-3278-4C94-9E18-47F80B792051}" destId="{F4FD55FE-7ACE-4069-BEB0-B93C957D993F}" srcOrd="0" destOrd="0" parTransId="{1E03F174-C476-42F6-B0C8-F73D78DD52CE}" sibTransId="{82A88D1E-B5B3-4BC4-8961-D34B04FD2B2B}"/>
    <dgm:cxn modelId="{ADD19CE3-58F3-4462-959F-471A0999AF90}" type="presOf" srcId="{0E3C0598-93AD-4062-A411-99082EADD781}" destId="{521FE6AE-C160-4CDE-A18A-1F1B03A9CC94}" srcOrd="0" destOrd="0" presId="urn:microsoft.com/office/officeart/2008/layout/HorizontalMultiLevelHierarchy"/>
    <dgm:cxn modelId="{E24EBED4-0E94-4CF3-B730-192E398B1C76}" type="presOf" srcId="{81F293BC-2AAD-4AA4-9CB7-2F4445E996B1}" destId="{074FE8C1-DDF7-4C83-9295-3B46CA3B809A}" srcOrd="1" destOrd="0" presId="urn:microsoft.com/office/officeart/2008/layout/HorizontalMultiLevelHierarchy"/>
    <dgm:cxn modelId="{6DD8874F-2314-4802-B437-FA83C7EE4A18}" type="presOf" srcId="{0E3C0598-93AD-4062-A411-99082EADD781}" destId="{8EF9F1C9-9301-443C-AAD0-1D135659228A}" srcOrd="1" destOrd="0" presId="urn:microsoft.com/office/officeart/2008/layout/HorizontalMultiLevelHierarchy"/>
    <dgm:cxn modelId="{E0D0475E-5307-4B26-BC83-6EAD6F6E0C91}" type="presOf" srcId="{F4FD55FE-7ACE-4069-BEB0-B93C957D993F}" destId="{1CE54A80-C86B-4D7B-A232-76943AE886A7}" srcOrd="0" destOrd="0" presId="urn:microsoft.com/office/officeart/2008/layout/HorizontalMultiLevelHierarchy"/>
    <dgm:cxn modelId="{AD6A9F93-E19E-47CE-AFDC-8C0BDC5E59FF}" srcId="{F4FD55FE-7ACE-4069-BEB0-B93C957D993F}" destId="{B0E2EE0A-69CE-43B5-9292-F83B10032AEB}" srcOrd="2" destOrd="0" parTransId="{81F293BC-2AAD-4AA4-9CB7-2F4445E996B1}" sibTransId="{57AE6E05-B492-4E17-AB36-543F257CA37B}"/>
    <dgm:cxn modelId="{E91F9E6D-DD3C-47B8-8C0F-9A050578E523}" srcId="{F4FD55FE-7ACE-4069-BEB0-B93C957D993F}" destId="{36E74912-42BC-4534-A5F9-3B4C4987AF8F}" srcOrd="1" destOrd="0" parTransId="{0E3C0598-93AD-4062-A411-99082EADD781}" sibTransId="{6C63AA34-58D2-4773-84EC-B11FA67EBC22}"/>
    <dgm:cxn modelId="{795B9B02-BB77-4D06-8AC0-94569E394BFE}" type="presOf" srcId="{8E92A121-764C-4678-907C-252BA46E5229}" destId="{D9DD962A-D018-4326-A110-FD0FC8CC09B2}" srcOrd="0" destOrd="0" presId="urn:microsoft.com/office/officeart/2008/layout/HorizontalMultiLevelHierarchy"/>
    <dgm:cxn modelId="{1928D49C-A38B-4CF6-B0A5-8B2274A5F839}" type="presOf" srcId="{E7969098-DB86-497A-98BA-65A849882460}" destId="{93CA647A-6E14-4C52-BA04-AEEC3F888F2E}" srcOrd="0" destOrd="0" presId="urn:microsoft.com/office/officeart/2008/layout/HorizontalMultiLevelHierarchy"/>
    <dgm:cxn modelId="{C409051F-5174-4017-B8DF-6EDD04059F8E}" srcId="{F4FD55FE-7ACE-4069-BEB0-B93C957D993F}" destId="{8E92A121-764C-4678-907C-252BA46E5229}" srcOrd="0" destOrd="0" parTransId="{E7969098-DB86-497A-98BA-65A849882460}" sibTransId="{F41C18C9-D154-42CD-ACA4-4C444E0D540C}"/>
    <dgm:cxn modelId="{48B2F55A-BFD3-4EA1-ABE8-460D4E2E38D7}" type="presOf" srcId="{81F293BC-2AAD-4AA4-9CB7-2F4445E996B1}" destId="{1DAC8853-8448-46D8-95AB-341BBEA2A953}" srcOrd="0" destOrd="0" presId="urn:microsoft.com/office/officeart/2008/layout/HorizontalMultiLevelHierarchy"/>
    <dgm:cxn modelId="{6E08806D-948A-4D36-9ECA-A184F5AD126D}" type="presOf" srcId="{36E74912-42BC-4534-A5F9-3B4C4987AF8F}" destId="{6B783136-A88E-4B84-8EC5-0A4B2938E4FF}" srcOrd="0" destOrd="0" presId="urn:microsoft.com/office/officeart/2008/layout/HorizontalMultiLevelHierarchy"/>
    <dgm:cxn modelId="{78C04E59-4432-43DB-9226-AB79BF80CDCE}" type="presOf" srcId="{B0E2EE0A-69CE-43B5-9292-F83B10032AEB}" destId="{0A227315-1677-44FE-B6FB-51F560C1C26B}" srcOrd="0" destOrd="0" presId="urn:microsoft.com/office/officeart/2008/layout/HorizontalMultiLevelHierarchy"/>
    <dgm:cxn modelId="{D3AD6760-135B-47DE-A7C6-4EEAC3A2118F}" type="presParOf" srcId="{53DDAAD5-228D-4EF2-B632-9E3D9F5DB97C}" destId="{D3DF1D9D-44C6-44A5-96D2-C0862888F00E}" srcOrd="0" destOrd="0" presId="urn:microsoft.com/office/officeart/2008/layout/HorizontalMultiLevelHierarchy"/>
    <dgm:cxn modelId="{4E0C3F8C-C4A9-4732-8921-15195620C57A}" type="presParOf" srcId="{D3DF1D9D-44C6-44A5-96D2-C0862888F00E}" destId="{1CE54A80-C86B-4D7B-A232-76943AE886A7}" srcOrd="0" destOrd="0" presId="urn:microsoft.com/office/officeart/2008/layout/HorizontalMultiLevelHierarchy"/>
    <dgm:cxn modelId="{04702358-C43A-4886-88FE-764C42D6D361}" type="presParOf" srcId="{D3DF1D9D-44C6-44A5-96D2-C0862888F00E}" destId="{41BB4AFB-265C-4FBA-A353-C68A68EA4D84}" srcOrd="1" destOrd="0" presId="urn:microsoft.com/office/officeart/2008/layout/HorizontalMultiLevelHierarchy"/>
    <dgm:cxn modelId="{BF711251-D2B1-4BB3-BB6D-3284099F82A6}" type="presParOf" srcId="{41BB4AFB-265C-4FBA-A353-C68A68EA4D84}" destId="{93CA647A-6E14-4C52-BA04-AEEC3F888F2E}" srcOrd="0" destOrd="0" presId="urn:microsoft.com/office/officeart/2008/layout/HorizontalMultiLevelHierarchy"/>
    <dgm:cxn modelId="{73EC287B-AFAB-4E1C-902A-F8DA99E48EDD}" type="presParOf" srcId="{93CA647A-6E14-4C52-BA04-AEEC3F888F2E}" destId="{86EE8920-0C0D-4B01-90AA-BB32851E17AB}" srcOrd="0" destOrd="0" presId="urn:microsoft.com/office/officeart/2008/layout/HorizontalMultiLevelHierarchy"/>
    <dgm:cxn modelId="{0D638D53-B3C6-4217-8037-CC9AF965912B}" type="presParOf" srcId="{41BB4AFB-265C-4FBA-A353-C68A68EA4D84}" destId="{8851BD36-E20C-4C4B-AA73-9FAE5D4CF234}" srcOrd="1" destOrd="0" presId="urn:microsoft.com/office/officeart/2008/layout/HorizontalMultiLevelHierarchy"/>
    <dgm:cxn modelId="{3BE98850-A182-4A9A-A4E3-0B9158EE4940}" type="presParOf" srcId="{8851BD36-E20C-4C4B-AA73-9FAE5D4CF234}" destId="{D9DD962A-D018-4326-A110-FD0FC8CC09B2}" srcOrd="0" destOrd="0" presId="urn:microsoft.com/office/officeart/2008/layout/HorizontalMultiLevelHierarchy"/>
    <dgm:cxn modelId="{617A7872-9CB6-427D-8BD6-03105DA4648D}" type="presParOf" srcId="{8851BD36-E20C-4C4B-AA73-9FAE5D4CF234}" destId="{3F62BB08-A27C-4582-9506-8DB54837B0A6}" srcOrd="1" destOrd="0" presId="urn:microsoft.com/office/officeart/2008/layout/HorizontalMultiLevelHierarchy"/>
    <dgm:cxn modelId="{207B7EDB-0577-45CF-884C-977E1DA2EC6E}" type="presParOf" srcId="{41BB4AFB-265C-4FBA-A353-C68A68EA4D84}" destId="{521FE6AE-C160-4CDE-A18A-1F1B03A9CC94}" srcOrd="2" destOrd="0" presId="urn:microsoft.com/office/officeart/2008/layout/HorizontalMultiLevelHierarchy"/>
    <dgm:cxn modelId="{1103697C-C8BE-4186-889B-46C0DB393DC1}" type="presParOf" srcId="{521FE6AE-C160-4CDE-A18A-1F1B03A9CC94}" destId="{8EF9F1C9-9301-443C-AAD0-1D135659228A}" srcOrd="0" destOrd="0" presId="urn:microsoft.com/office/officeart/2008/layout/HorizontalMultiLevelHierarchy"/>
    <dgm:cxn modelId="{83C429CB-49C8-43BB-88EC-D0456ED34D8A}" type="presParOf" srcId="{41BB4AFB-265C-4FBA-A353-C68A68EA4D84}" destId="{8FBEEF2F-C731-449C-BCD3-B306D21A09AA}" srcOrd="3" destOrd="0" presId="urn:microsoft.com/office/officeart/2008/layout/HorizontalMultiLevelHierarchy"/>
    <dgm:cxn modelId="{6200A31E-44BB-4FCB-9B37-C9D81A7B4401}" type="presParOf" srcId="{8FBEEF2F-C731-449C-BCD3-B306D21A09AA}" destId="{6B783136-A88E-4B84-8EC5-0A4B2938E4FF}" srcOrd="0" destOrd="0" presId="urn:microsoft.com/office/officeart/2008/layout/HorizontalMultiLevelHierarchy"/>
    <dgm:cxn modelId="{A2A34FD7-0666-4227-8D8F-8A2B63614851}" type="presParOf" srcId="{8FBEEF2F-C731-449C-BCD3-B306D21A09AA}" destId="{2969B97C-21E0-4ECD-BFAD-8D973EC7C40F}" srcOrd="1" destOrd="0" presId="urn:microsoft.com/office/officeart/2008/layout/HorizontalMultiLevelHierarchy"/>
    <dgm:cxn modelId="{1E00E745-5F15-4EF4-9F06-169BB443CF18}" type="presParOf" srcId="{41BB4AFB-265C-4FBA-A353-C68A68EA4D84}" destId="{1DAC8853-8448-46D8-95AB-341BBEA2A953}" srcOrd="4" destOrd="0" presId="urn:microsoft.com/office/officeart/2008/layout/HorizontalMultiLevelHierarchy"/>
    <dgm:cxn modelId="{39652382-843E-496B-B759-7EBBF75FDB20}" type="presParOf" srcId="{1DAC8853-8448-46D8-95AB-341BBEA2A953}" destId="{074FE8C1-DDF7-4C83-9295-3B46CA3B809A}" srcOrd="0" destOrd="0" presId="urn:microsoft.com/office/officeart/2008/layout/HorizontalMultiLevelHierarchy"/>
    <dgm:cxn modelId="{3DB01898-C09F-425F-BCC9-02CCE19ECAFB}" type="presParOf" srcId="{41BB4AFB-265C-4FBA-A353-C68A68EA4D84}" destId="{C4BE9D7E-BE56-42A9-A4C0-D9B4F5A88EBC}" srcOrd="5" destOrd="0" presId="urn:microsoft.com/office/officeart/2008/layout/HorizontalMultiLevelHierarchy"/>
    <dgm:cxn modelId="{00EF6527-EDEF-4672-BFD6-C18A099E307A}" type="presParOf" srcId="{C4BE9D7E-BE56-42A9-A4C0-D9B4F5A88EBC}" destId="{0A227315-1677-44FE-B6FB-51F560C1C26B}" srcOrd="0" destOrd="0" presId="urn:microsoft.com/office/officeart/2008/layout/HorizontalMultiLevelHierarchy"/>
    <dgm:cxn modelId="{B75813F7-EC6E-4D47-976B-DB24D3B4F565}" type="presParOf" srcId="{C4BE9D7E-BE56-42A9-A4C0-D9B4F5A88EBC}" destId="{DAA99A7C-C676-4B0B-A270-3A8FD6B22B1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AAC6-3FD2-4821-9B9E-6D2DD11EC07F}">
      <dsp:nvSpPr>
        <dsp:cNvPr id="0" name=""/>
        <dsp:cNvSpPr/>
      </dsp:nvSpPr>
      <dsp:spPr>
        <a:xfrm>
          <a:off x="0" y="398131"/>
          <a:ext cx="432048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A581B-588E-4ACA-88A8-8D4A19E67ACE}">
      <dsp:nvSpPr>
        <dsp:cNvPr id="0" name=""/>
        <dsp:cNvSpPr/>
      </dsp:nvSpPr>
      <dsp:spPr>
        <a:xfrm>
          <a:off x="216024" y="8757"/>
          <a:ext cx="3913853" cy="5812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выполнение мероприятий и целевых показателей национальных проектов;</a:t>
          </a:r>
          <a:endParaRPr lang="ru-RU" sz="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398" y="37131"/>
        <a:ext cx="3857105" cy="524506"/>
      </dsp:txXfrm>
    </dsp:sp>
    <dsp:sp modelId="{CCF4678E-FF4D-4737-9BC6-E6DE0895C0D5}">
      <dsp:nvSpPr>
        <dsp:cNvPr id="0" name=""/>
        <dsp:cNvSpPr/>
      </dsp:nvSpPr>
      <dsp:spPr>
        <a:xfrm>
          <a:off x="0" y="1185306"/>
          <a:ext cx="432048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9F30C-AC56-46F7-8DE6-2D7AF8F13E65}">
      <dsp:nvSpPr>
        <dsp:cNvPr id="0" name=""/>
        <dsp:cNvSpPr/>
      </dsp:nvSpPr>
      <dsp:spPr>
        <a:xfrm>
          <a:off x="216024" y="795931"/>
          <a:ext cx="3913853" cy="5812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выход здравоохранения за рамки лечения заболеваний в клинике, активное сохранение и улучшение здоровья граждан дома и на работе;</a:t>
          </a:r>
          <a:endParaRPr lang="ru-RU" sz="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398" y="824305"/>
        <a:ext cx="3857105" cy="524506"/>
      </dsp:txXfrm>
    </dsp:sp>
    <dsp:sp modelId="{E4A843E8-9E23-4C45-B6C7-2F5B382FEF4B}">
      <dsp:nvSpPr>
        <dsp:cNvPr id="0" name=""/>
        <dsp:cNvSpPr/>
      </dsp:nvSpPr>
      <dsp:spPr>
        <a:xfrm>
          <a:off x="0" y="1972480"/>
          <a:ext cx="432048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85D35-053F-48A4-8C04-032D5792C966}">
      <dsp:nvSpPr>
        <dsp:cNvPr id="0" name=""/>
        <dsp:cNvSpPr/>
      </dsp:nvSpPr>
      <dsp:spPr>
        <a:xfrm>
          <a:off x="216024" y="1583106"/>
          <a:ext cx="3913853" cy="5812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выездных форм работы с женщинами и семьями </a:t>
          </a:r>
          <a:r>
            <a:rPr lang="ru-RU" sz="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(в 2025 г. – выездная работа осуществляется 6 женскими консультациями, с 2026 г. – 9 женскими консультациями) (предусмотрено на приобретение автомобилей: в 2025г.– 9 000,0 тыс. руб., в 2026 г. – 5 964,0 тыс. руб.);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398" y="1611480"/>
        <a:ext cx="3857105" cy="524506"/>
      </dsp:txXfrm>
    </dsp:sp>
    <dsp:sp modelId="{5E332227-F6DA-48A3-82F1-AA957CC7423C}">
      <dsp:nvSpPr>
        <dsp:cNvPr id="0" name=""/>
        <dsp:cNvSpPr/>
      </dsp:nvSpPr>
      <dsp:spPr>
        <a:xfrm>
          <a:off x="0" y="3012476"/>
          <a:ext cx="432048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60D6A-9C0C-47F3-8961-96F4564844D4}">
      <dsp:nvSpPr>
        <dsp:cNvPr id="0" name=""/>
        <dsp:cNvSpPr/>
      </dsp:nvSpPr>
      <dsp:spPr>
        <a:xfrm>
          <a:off x="215813" y="2370280"/>
          <a:ext cx="3910031" cy="8340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доступности и эффективности вспомогательных репродуктивных технологий 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2025 г. – не менее 393, с 2026 г. – не менее 386 полных циклов ЭКО ежегодно за счет средств ОМС, за 6 лет – не менее 2323 полных циклов ЭКО за счет средств ОМС) </a:t>
          </a: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бесплатного прохождения обследований женщин и мужчин перед ЭКО, не входящих в систему ОМС 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(генетическое, гормональное и др. виды обследования)</a:t>
          </a:r>
          <a:r>
            <a:rPr lang="ru-RU" sz="8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(предусмотрено: в 2025 г. – 13 944,0 тыс. руб., в 2026 г. – 14 740,0 тыс. руб., в 2027 г. – 14 740,0 тыс. руб.);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6529" y="2410996"/>
        <a:ext cx="3828599" cy="752643"/>
      </dsp:txXfrm>
    </dsp:sp>
    <dsp:sp modelId="{169CD441-2E6F-47C7-AE9B-B31D79E9ED52}">
      <dsp:nvSpPr>
        <dsp:cNvPr id="0" name=""/>
        <dsp:cNvSpPr/>
      </dsp:nvSpPr>
      <dsp:spPr>
        <a:xfrm>
          <a:off x="0" y="3799650"/>
          <a:ext cx="4320480" cy="3276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3E976-E31E-4D14-B2C8-952C348C99AC}">
      <dsp:nvSpPr>
        <dsp:cNvPr id="0" name=""/>
        <dsp:cNvSpPr/>
      </dsp:nvSpPr>
      <dsp:spPr>
        <a:xfrm>
          <a:off x="216024" y="3410276"/>
          <a:ext cx="3913853" cy="5812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13" tIns="0" rIns="114313" bIns="0" numCol="1" spcCol="1270" anchor="ctr" anchorCtr="0">
          <a:noAutofit/>
        </a:bodyPr>
        <a:lstStyle/>
        <a:p>
          <a:pPr lvl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начало реконструкции существующего корпуса Республиканского онкологического диспансера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398" y="3438650"/>
        <a:ext cx="3857105" cy="5245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C2AAC6-3FD2-4821-9B9E-6D2DD11EC07F}">
      <dsp:nvSpPr>
        <dsp:cNvPr id="0" name=""/>
        <dsp:cNvSpPr/>
      </dsp:nvSpPr>
      <dsp:spPr>
        <a:xfrm>
          <a:off x="0" y="542331"/>
          <a:ext cx="433429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A581B-588E-4ACA-88A8-8D4A19E67ACE}">
      <dsp:nvSpPr>
        <dsp:cNvPr id="0" name=""/>
        <dsp:cNvSpPr/>
      </dsp:nvSpPr>
      <dsp:spPr>
        <a:xfrm>
          <a:off x="216714" y="93053"/>
          <a:ext cx="3926369" cy="6706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78" tIns="0" rIns="114678" bIns="0" numCol="1" spcCol="1270" anchor="ctr" anchorCtr="0">
          <a:noAutofit/>
        </a:bodyPr>
        <a:lstStyle/>
        <a:p>
          <a:pPr lvl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ликвидация кадрового дисбаланса в медицинских организациях, оказывающих первичную медико-санитарную помощь, в том числе реализация программы «Земский доктор»/«Земский фельдшер», обеспечение трудоустройства не менее </a:t>
          </a:r>
          <a:r>
            <a:rPr lang="ru-RU" sz="8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</a:t>
          </a: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человек;</a:t>
          </a:r>
          <a:endParaRPr lang="ru-RU" sz="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454" y="125793"/>
        <a:ext cx="3860889" cy="605198"/>
      </dsp:txXfrm>
    </dsp:sp>
    <dsp:sp modelId="{CCF4678E-FF4D-4737-9BC6-E6DE0895C0D5}">
      <dsp:nvSpPr>
        <dsp:cNvPr id="0" name=""/>
        <dsp:cNvSpPr/>
      </dsp:nvSpPr>
      <dsp:spPr>
        <a:xfrm>
          <a:off x="0" y="1450610"/>
          <a:ext cx="433429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9F30C-AC56-46F7-8DE6-2D7AF8F13E65}">
      <dsp:nvSpPr>
        <dsp:cNvPr id="0" name=""/>
        <dsp:cNvSpPr/>
      </dsp:nvSpPr>
      <dsp:spPr>
        <a:xfrm>
          <a:off x="216714" y="1001331"/>
          <a:ext cx="3926369" cy="6706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78" tIns="0" rIns="114678" bIns="0" numCol="1" spcCol="1270" anchor="ctr" anchorCtr="0">
          <a:noAutofit/>
        </a:bodyPr>
        <a:lstStyle/>
        <a:p>
          <a:pPr lvl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рациональное использование медицинскими организациями предусмотренных планами финансово-хозяйственной деятельности средств в целях выполнения Указов Президента Российской Федерации В.В. Путина по повышению заработной платы медицинских работников и недопущения образования  просроченной кредиторской задолженности;</a:t>
          </a:r>
          <a:endParaRPr lang="ru-RU" sz="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454" y="1034071"/>
        <a:ext cx="3860889" cy="605198"/>
      </dsp:txXfrm>
    </dsp:sp>
    <dsp:sp modelId="{5E332227-F6DA-48A3-82F1-AA957CC7423C}">
      <dsp:nvSpPr>
        <dsp:cNvPr id="0" name=""/>
        <dsp:cNvSpPr/>
      </dsp:nvSpPr>
      <dsp:spPr>
        <a:xfrm>
          <a:off x="0" y="2869140"/>
          <a:ext cx="433429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60D6A-9C0C-47F3-8961-96F4564844D4}">
      <dsp:nvSpPr>
        <dsp:cNvPr id="0" name=""/>
        <dsp:cNvSpPr/>
      </dsp:nvSpPr>
      <dsp:spPr>
        <a:xfrm>
          <a:off x="216503" y="1909610"/>
          <a:ext cx="3922535" cy="11809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78" tIns="0" rIns="114678" bIns="0" numCol="1" spcCol="1270" anchor="ctr" anchorCtr="0">
          <a:noAutofit/>
        </a:bodyPr>
        <a:lstStyle/>
        <a:p>
          <a:pPr lvl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завершение капитальных ремонтов </a:t>
          </a:r>
          <a:r>
            <a:rPr lang="ru-RU" sz="8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</a:t>
          </a: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объектов здравоохранения 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(срок реализации 2024 – 2025 годы), </a:t>
          </a: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 (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ГБУЗ РМ «Ромодановская поликлиника им. В.С. 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Поросенкова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Атяшевская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РБ»,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Ардатовская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РБ», 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Инсарское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поликлиническое отделение ГБУЗ РМ «Рузаевская ЦРБ»,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Ковылкинская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Краснослободская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 с. Ельники, ГБУЗ РМ «Поликлиника № 2» с. 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Лямбирь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Торбеевская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Зубово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-Полянская РБ»,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Ичалковская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 имени А.В. Парамоновой»,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Торбеевская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ЦРБ», ГБУЗ РМ «</a:t>
          </a:r>
          <a:r>
            <a:rPr lang="ru-RU" sz="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Краснослободская</a:t>
          </a:r>
          <a:r>
            <a:rPr lang="ru-RU" sz="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ЦРБ»);</a:t>
          </a:r>
          <a:endParaRPr lang="ru-RU" sz="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151" y="1967258"/>
        <a:ext cx="3807239" cy="1065633"/>
      </dsp:txXfrm>
    </dsp:sp>
    <dsp:sp modelId="{169CD441-2E6F-47C7-AE9B-B31D79E9ED52}">
      <dsp:nvSpPr>
        <dsp:cNvPr id="0" name=""/>
        <dsp:cNvSpPr/>
      </dsp:nvSpPr>
      <dsp:spPr>
        <a:xfrm>
          <a:off x="0" y="3777418"/>
          <a:ext cx="4334296" cy="378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3E976-E31E-4D14-B2C8-952C348C99AC}">
      <dsp:nvSpPr>
        <dsp:cNvPr id="0" name=""/>
        <dsp:cNvSpPr/>
      </dsp:nvSpPr>
      <dsp:spPr>
        <a:xfrm>
          <a:off x="216714" y="3328140"/>
          <a:ext cx="3926369" cy="67067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678" tIns="0" rIns="114678" bIns="0" numCol="1" spcCol="1270" anchor="ctr" anchorCtr="0">
          <a:noAutofit/>
        </a:bodyPr>
        <a:lstStyle/>
        <a:p>
          <a:pPr lvl="0" algn="just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на предприятиях врачебных и фельдшерских здравпунктов, внедрение программ диспансеризации непосредственно на рабочем месте как одного из эффективных механизмов снижения смертности трудоспособного населения</a:t>
          </a:r>
          <a:endParaRPr lang="ru-RU" sz="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454" y="3360880"/>
        <a:ext cx="3860889" cy="605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103AFF-055B-4872-8D29-607285E10481}">
      <dsp:nvSpPr>
        <dsp:cNvPr id="0" name=""/>
        <dsp:cNvSpPr/>
      </dsp:nvSpPr>
      <dsp:spPr>
        <a:xfrm>
          <a:off x="1852701" y="751587"/>
          <a:ext cx="1006663" cy="4790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479"/>
              </a:lnTo>
              <a:lnTo>
                <a:pt x="1006663" y="326479"/>
              </a:lnTo>
              <a:lnTo>
                <a:pt x="1006663" y="479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FFFD5-F697-4BBF-9DD2-A61C670DB19F}">
      <dsp:nvSpPr>
        <dsp:cNvPr id="0" name=""/>
        <dsp:cNvSpPr/>
      </dsp:nvSpPr>
      <dsp:spPr>
        <a:xfrm>
          <a:off x="846037" y="751587"/>
          <a:ext cx="1006663" cy="479080"/>
        </a:xfrm>
        <a:custGeom>
          <a:avLst/>
          <a:gdLst/>
          <a:ahLst/>
          <a:cxnLst/>
          <a:rect l="0" t="0" r="0" b="0"/>
          <a:pathLst>
            <a:path>
              <a:moveTo>
                <a:pt x="1006663" y="0"/>
              </a:moveTo>
              <a:lnTo>
                <a:pt x="1006663" y="326479"/>
              </a:lnTo>
              <a:lnTo>
                <a:pt x="0" y="326479"/>
              </a:lnTo>
              <a:lnTo>
                <a:pt x="0" y="4790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528C8-B980-40DA-A545-4DF25555BA55}">
      <dsp:nvSpPr>
        <dsp:cNvPr id="0" name=""/>
        <dsp:cNvSpPr/>
      </dsp:nvSpPr>
      <dsp:spPr>
        <a:xfrm>
          <a:off x="1029067" y="1092"/>
          <a:ext cx="1647267" cy="7504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6BFBC-FD31-4EC8-95E0-8372F5091BCE}">
      <dsp:nvSpPr>
        <dsp:cNvPr id="0" name=""/>
        <dsp:cNvSpPr/>
      </dsp:nvSpPr>
      <dsp:spPr>
        <a:xfrm>
          <a:off x="1212097" y="174970"/>
          <a:ext cx="1647267" cy="7504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«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Оптимальная для восстановления здоровья медицинская реабилитация»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4078" y="196951"/>
        <a:ext cx="1603305" cy="706532"/>
      </dsp:txXfrm>
    </dsp:sp>
    <dsp:sp modelId="{981AAC2F-0229-4DBA-8F7A-D756403688DD}">
      <dsp:nvSpPr>
        <dsp:cNvPr id="0" name=""/>
        <dsp:cNvSpPr/>
      </dsp:nvSpPr>
      <dsp:spPr>
        <a:xfrm>
          <a:off x="22404" y="1230667"/>
          <a:ext cx="1647267" cy="10460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12CCC-3573-4E48-A2F3-785DB2C86A90}">
      <dsp:nvSpPr>
        <dsp:cNvPr id="0" name=""/>
        <dsp:cNvSpPr/>
      </dsp:nvSpPr>
      <dsp:spPr>
        <a:xfrm>
          <a:off x="205433" y="1404545"/>
          <a:ext cx="1647267" cy="1046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2022-2024 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годах в рамках программы закуплено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533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единицы оборудования на сумму более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548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 (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548,002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рублей), открыто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отделений реабилитации на всех 3-х этапах реабилитации, в том числе для детей. </a:t>
          </a:r>
          <a:endParaRPr lang="ru-RU" sz="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070" y="1435182"/>
        <a:ext cx="1585993" cy="984740"/>
      </dsp:txXfrm>
    </dsp:sp>
    <dsp:sp modelId="{2C0BA646-9B60-4193-8453-4511797164A7}">
      <dsp:nvSpPr>
        <dsp:cNvPr id="0" name=""/>
        <dsp:cNvSpPr/>
      </dsp:nvSpPr>
      <dsp:spPr>
        <a:xfrm>
          <a:off x="2035730" y="1230667"/>
          <a:ext cx="1647267" cy="10460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9B96E2-463A-4331-A8FA-44195EE15E0D}">
      <dsp:nvSpPr>
        <dsp:cNvPr id="0" name=""/>
        <dsp:cNvSpPr/>
      </dsp:nvSpPr>
      <dsp:spPr>
        <a:xfrm>
          <a:off x="2218760" y="1404545"/>
          <a:ext cx="1647267" cy="1046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2025 год 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федеральным проектом предусмотрены денежные средства в сумме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108 897,9 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тыс. руб. (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107808,9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тыс. руб. – федеральный бюджет;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1089,0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тыс. руб. – республиканский бюджет).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текущем году будет закуплено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74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единицы оборудования на сумму ориентировочно </a:t>
          </a:r>
          <a:r>
            <a:rPr lang="ru-RU" sz="7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109,0</a:t>
          </a:r>
          <a:r>
            <a:rPr lang="ru-RU" sz="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млн. рублей</a:t>
          </a:r>
          <a:endParaRPr lang="ru-RU" sz="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9397" y="1435182"/>
        <a:ext cx="1585993" cy="9847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2598D-46B1-4718-983C-FDE096FC5255}">
      <dsp:nvSpPr>
        <dsp:cNvPr id="0" name=""/>
        <dsp:cNvSpPr/>
      </dsp:nvSpPr>
      <dsp:spPr>
        <a:xfrm>
          <a:off x="0" y="395593"/>
          <a:ext cx="4888036" cy="554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DFE2C-79EF-4DB5-BDA5-1AC0792400DC}">
      <dsp:nvSpPr>
        <dsp:cNvPr id="0" name=""/>
        <dsp:cNvSpPr/>
      </dsp:nvSpPr>
      <dsp:spPr>
        <a:xfrm>
          <a:off x="244401" y="70873"/>
          <a:ext cx="4467889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329" tIns="0" rIns="129329" bIns="0" numCol="1" spcCol="1270" anchor="ctr" anchorCtr="0">
          <a:noAutofit/>
        </a:bodyPr>
        <a:lstStyle/>
        <a:p>
          <a:pPr lvl="0" algn="just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 2024 год обратились за медицинской помощью </a:t>
          </a:r>
          <a:r>
            <a:rPr lang="ru-RU" sz="105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4513 </a:t>
          </a:r>
          <a:r>
            <a:rPr lang="ru-RU" sz="105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</a:t>
          </a: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., 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них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1737 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 участников СВО (в том числе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354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- ветераны боевых действий,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1383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действующие участники СВО) и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2776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- члены семей участников СВО  (в том числе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958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-дети);</a:t>
          </a:r>
          <a:endParaRPr lang="ru-RU" sz="9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104" y="102576"/>
        <a:ext cx="4404483" cy="586034"/>
      </dsp:txXfrm>
    </dsp:sp>
    <dsp:sp modelId="{769FFAB2-7B22-4086-BF8B-B6AFB49A180B}">
      <dsp:nvSpPr>
        <dsp:cNvPr id="0" name=""/>
        <dsp:cNvSpPr/>
      </dsp:nvSpPr>
      <dsp:spPr>
        <a:xfrm>
          <a:off x="0" y="1393513"/>
          <a:ext cx="4888036" cy="554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67162-C644-4651-80C3-751130FA59D7}">
      <dsp:nvSpPr>
        <dsp:cNvPr id="0" name=""/>
        <dsp:cNvSpPr/>
      </dsp:nvSpPr>
      <dsp:spPr>
        <a:xfrm>
          <a:off x="244401" y="1068793"/>
          <a:ext cx="4467889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329" tIns="0" rIns="129329" bIns="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328</a:t>
          </a: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человек были направлены на санаторно-курортное лечение 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(в том числе 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- ветераны боевых действий,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действующие участники СВО)    и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296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члены семей участников СВО, из которых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104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дети;</a:t>
          </a:r>
          <a:endParaRPr lang="ru-RU" sz="9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104" y="1100496"/>
        <a:ext cx="4404483" cy="586034"/>
      </dsp:txXfrm>
    </dsp:sp>
    <dsp:sp modelId="{B91ACBF4-6099-4033-B743-B28511E2D853}">
      <dsp:nvSpPr>
        <dsp:cNvPr id="0" name=""/>
        <dsp:cNvSpPr/>
      </dsp:nvSpPr>
      <dsp:spPr>
        <a:xfrm>
          <a:off x="0" y="2391433"/>
          <a:ext cx="4888036" cy="554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85D68-C0EE-4696-8E59-9ECAA8800D43}">
      <dsp:nvSpPr>
        <dsp:cNvPr id="0" name=""/>
        <dsp:cNvSpPr/>
      </dsp:nvSpPr>
      <dsp:spPr>
        <a:xfrm>
          <a:off x="244401" y="2066713"/>
          <a:ext cx="4482363" cy="6494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329" tIns="0" rIns="129329" bIns="0" numCol="1" spcCol="1270" anchor="ctr" anchorCtr="0">
          <a:noAutofit/>
        </a:bodyPr>
        <a:lstStyle/>
        <a:p>
          <a:pPr lvl="0" algn="just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находились на лечении по профилю «Медицинская реабилитация» </a:t>
          </a:r>
          <a:r>
            <a:rPr lang="ru-RU" sz="105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234</a:t>
          </a: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(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том числе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ветераны боевых действий,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111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действующие участники СВО) и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члены семей участников СВО. </a:t>
          </a:r>
          <a:r>
            <a:rPr lang="ru-RU" sz="100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оказание ВМП были направлены </a:t>
          </a:r>
          <a:r>
            <a:rPr lang="ru-RU" sz="1000" b="1" i="0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</a:t>
          </a:r>
          <a:r>
            <a:rPr lang="ru-RU" sz="100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из числа участников СВО;</a:t>
          </a:r>
          <a:endParaRPr lang="ru-RU" sz="10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104" y="2098416"/>
        <a:ext cx="4418957" cy="586034"/>
      </dsp:txXfrm>
    </dsp:sp>
    <dsp:sp modelId="{3DF8A997-A718-4CD9-948A-45115C7880B3}">
      <dsp:nvSpPr>
        <dsp:cNvPr id="0" name=""/>
        <dsp:cNvSpPr/>
      </dsp:nvSpPr>
      <dsp:spPr>
        <a:xfrm>
          <a:off x="0" y="3695206"/>
          <a:ext cx="4888036" cy="5544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FA53F-D3AB-492A-B9C9-706D8A756CF6}">
      <dsp:nvSpPr>
        <dsp:cNvPr id="0" name=""/>
        <dsp:cNvSpPr/>
      </dsp:nvSpPr>
      <dsp:spPr>
        <a:xfrm>
          <a:off x="244401" y="3064633"/>
          <a:ext cx="4529992" cy="95529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329" tIns="0" rIns="129329" bIns="0" numCol="1" spcCol="1270" anchor="ctr" anchorCtr="0">
          <a:noAutofit/>
        </a:bodyPr>
        <a:lstStyle/>
        <a:p>
          <a:pPr lvl="0" algn="just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проведена диспансеризация </a:t>
          </a:r>
          <a:r>
            <a:rPr lang="ru-RU" sz="105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322 </a:t>
          </a: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 из числа ветеранов боевых действий 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108,4%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 Плана –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297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чел.), </a:t>
          </a: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которых </a:t>
          </a:r>
          <a:r>
            <a:rPr lang="ru-RU" sz="105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301 </a:t>
          </a:r>
          <a:r>
            <a:rPr lang="ru-RU" sz="105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 поставлены на диспансерный учет. 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 числа прошедших диспансеризацию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140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прошли психологическое консультирование,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157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были направлены на проведение реабилитационных мероприятий (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получил лечение в условиях дневного стационара,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пролечены в стационаре,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149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амбулаторно),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направлены на ВМП, </a:t>
          </a:r>
          <a:r>
            <a:rPr lang="ru-RU" sz="900" b="1" i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9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чел. – на санаторно-курортное лечение</a:t>
          </a:r>
          <a:endParaRPr lang="ru-RU" sz="9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1035" y="3111267"/>
        <a:ext cx="4436724" cy="8620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2F8EA-3DB8-47CE-A94A-1677EE8110FC}">
      <dsp:nvSpPr>
        <dsp:cNvPr id="0" name=""/>
        <dsp:cNvSpPr/>
      </dsp:nvSpPr>
      <dsp:spPr>
        <a:xfrm>
          <a:off x="2065" y="242"/>
          <a:ext cx="2014144" cy="8056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мая 2023 года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5" y="242"/>
        <a:ext cx="2014144" cy="805657"/>
      </dsp:txXfrm>
    </dsp:sp>
    <dsp:sp modelId="{7D9BA031-ADE2-403F-84EA-C9BC2A3894C0}">
      <dsp:nvSpPr>
        <dsp:cNvPr id="0" name=""/>
        <dsp:cNvSpPr/>
      </dsp:nvSpPr>
      <dsp:spPr>
        <a:xfrm>
          <a:off x="2065" y="805899"/>
          <a:ext cx="2014144" cy="34250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направляются врачи-терапевты, врачи-хирурги, врачи-педиатры, врачи-неврологи, врачи-стоматологи, врачи-УЗ-диагностики, врачи-офтальмологи, акушер-гинекологи, врачи-</a:t>
          </a:r>
          <a:r>
            <a:rPr lang="ru-RU" sz="1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эндоскописты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врачи анестезиологи-реаниматологи, </a:t>
          </a:r>
          <a:r>
            <a:rPr lang="ru-RU" sz="1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рентгенлаборанты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медицинские сестры, лаборанты КДЛ 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65" y="805899"/>
        <a:ext cx="2014144" cy="3425073"/>
      </dsp:txXfrm>
    </dsp:sp>
    <dsp:sp modelId="{F4750A5B-3202-48EA-A23F-67534E5302CB}">
      <dsp:nvSpPr>
        <dsp:cNvPr id="0" name=""/>
        <dsp:cNvSpPr/>
      </dsp:nvSpPr>
      <dsp:spPr>
        <a:xfrm>
          <a:off x="2298189" y="242"/>
          <a:ext cx="2014144" cy="805657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весь период работы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189" y="242"/>
        <a:ext cx="2014144" cy="805657"/>
      </dsp:txXfrm>
    </dsp:sp>
    <dsp:sp modelId="{18BD4DEF-031F-453F-91E3-BFB4684CAF98}">
      <dsp:nvSpPr>
        <dsp:cNvPr id="0" name=""/>
        <dsp:cNvSpPr/>
      </dsp:nvSpPr>
      <dsp:spPr>
        <a:xfrm>
          <a:off x="2298189" y="805899"/>
          <a:ext cx="2014144" cy="3425073"/>
        </a:xfrm>
        <a:prstGeom prst="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Всего было направлено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бригад медицинских работников или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84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специалиста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8189" y="805899"/>
        <a:ext cx="2014144" cy="3425073"/>
      </dsp:txXfrm>
    </dsp:sp>
    <dsp:sp modelId="{E3F5F3B2-717F-4D3B-87D2-0D44345611CA}">
      <dsp:nvSpPr>
        <dsp:cNvPr id="0" name=""/>
        <dsp:cNvSpPr/>
      </dsp:nvSpPr>
      <dsp:spPr>
        <a:xfrm>
          <a:off x="4594314" y="242"/>
          <a:ext cx="2014144" cy="805657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314" y="242"/>
        <a:ext cx="2014144" cy="805657"/>
      </dsp:txXfrm>
    </dsp:sp>
    <dsp:sp modelId="{DE1BAD0A-F130-4C48-A632-F1DC2D05DBA8}">
      <dsp:nvSpPr>
        <dsp:cNvPr id="0" name=""/>
        <dsp:cNvSpPr/>
      </dsp:nvSpPr>
      <dsp:spPr>
        <a:xfrm>
          <a:off x="4594314" y="805899"/>
          <a:ext cx="2014144" cy="3425073"/>
        </a:xfrm>
        <a:prstGeom prst="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25 683 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осмотров и консультаций, из которых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5070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детских! Кроме этого, среди детского населения педиатрами проведено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1300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вакцинаций. Более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757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оперативных вмешательств проведено врачами-хирургами, осмотрено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6276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пациентов хирургического профиля.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Терапевтический осмотр, прием у невролога прошли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9168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чел.    из числа взрослого населения района, из них: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650</a:t>
          </a: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вакцинированы </a:t>
          </a: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эпидпоказаниям;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Более </a:t>
          </a:r>
          <a:r>
            <a:rPr lang="ru-RU" sz="1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одной тысячи 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пациентов </a:t>
          </a: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были проведены ультразвуковые и рентгенологические исследования;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</a:t>
          </a:r>
          <a:r>
            <a:rPr lang="ru-RU" sz="1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человек получили квалифицированную помощь во время лечения в палате </a:t>
          </a:r>
          <a:r>
            <a:rPr lang="ru-RU" sz="1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реанимации</a:t>
          </a:r>
          <a:endParaRPr lang="ru-RU" sz="1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314" y="805899"/>
        <a:ext cx="2014144" cy="34250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AC8853-8448-46D8-95AB-341BBEA2A953}">
      <dsp:nvSpPr>
        <dsp:cNvPr id="0" name=""/>
        <dsp:cNvSpPr/>
      </dsp:nvSpPr>
      <dsp:spPr>
        <a:xfrm>
          <a:off x="1078447" y="1620180"/>
          <a:ext cx="403090" cy="768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1545" y="0"/>
              </a:lnTo>
              <a:lnTo>
                <a:pt x="201545" y="768083"/>
              </a:lnTo>
              <a:lnTo>
                <a:pt x="403090" y="7680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07" y="1982535"/>
        <a:ext cx="43371" cy="43371"/>
      </dsp:txXfrm>
    </dsp:sp>
    <dsp:sp modelId="{521FE6AE-C160-4CDE-A18A-1F1B03A9CC94}">
      <dsp:nvSpPr>
        <dsp:cNvPr id="0" name=""/>
        <dsp:cNvSpPr/>
      </dsp:nvSpPr>
      <dsp:spPr>
        <a:xfrm>
          <a:off x="1078447" y="1574459"/>
          <a:ext cx="4030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3090" y="4572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69915" y="1610102"/>
        <a:ext cx="20154" cy="20154"/>
      </dsp:txXfrm>
    </dsp:sp>
    <dsp:sp modelId="{93CA647A-6E14-4C52-BA04-AEEC3F888F2E}">
      <dsp:nvSpPr>
        <dsp:cNvPr id="0" name=""/>
        <dsp:cNvSpPr/>
      </dsp:nvSpPr>
      <dsp:spPr>
        <a:xfrm>
          <a:off x="1078447" y="852096"/>
          <a:ext cx="403090" cy="768083"/>
        </a:xfrm>
        <a:custGeom>
          <a:avLst/>
          <a:gdLst/>
          <a:ahLst/>
          <a:cxnLst/>
          <a:rect l="0" t="0" r="0" b="0"/>
          <a:pathLst>
            <a:path>
              <a:moveTo>
                <a:pt x="0" y="768083"/>
              </a:moveTo>
              <a:lnTo>
                <a:pt x="201545" y="768083"/>
              </a:lnTo>
              <a:lnTo>
                <a:pt x="201545" y="0"/>
              </a:lnTo>
              <a:lnTo>
                <a:pt x="403090" y="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07" y="1214452"/>
        <a:ext cx="43371" cy="43371"/>
      </dsp:txXfrm>
    </dsp:sp>
    <dsp:sp modelId="{1CE54A80-C86B-4D7B-A232-76943AE886A7}">
      <dsp:nvSpPr>
        <dsp:cNvPr id="0" name=""/>
        <dsp:cNvSpPr/>
      </dsp:nvSpPr>
      <dsp:spPr>
        <a:xfrm rot="16200000">
          <a:off x="-638193" y="1312946"/>
          <a:ext cx="2818816" cy="614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2024 год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638193" y="1312946"/>
        <a:ext cx="2818816" cy="614466"/>
      </dsp:txXfrm>
    </dsp:sp>
    <dsp:sp modelId="{D9DD962A-D018-4326-A110-FD0FC8CC09B2}">
      <dsp:nvSpPr>
        <dsp:cNvPr id="0" name=""/>
        <dsp:cNvSpPr/>
      </dsp:nvSpPr>
      <dsp:spPr>
        <a:xfrm>
          <a:off x="1481538" y="544863"/>
          <a:ext cx="2878465" cy="614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открыто </a:t>
          </a:r>
          <a:r>
            <a:rPr lang="ru-RU" sz="10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</a:t>
          </a:r>
          <a:r>
            <a:rPr lang="ru-RU" sz="1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точек обучения</a:t>
          </a:r>
          <a:endParaRPr lang="ru-RU" sz="1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1538" y="544863"/>
        <a:ext cx="2878465" cy="614466"/>
      </dsp:txXfrm>
    </dsp:sp>
    <dsp:sp modelId="{6B783136-A88E-4B84-8EC5-0A4B2938E4FF}">
      <dsp:nvSpPr>
        <dsp:cNvPr id="0" name=""/>
        <dsp:cNvSpPr/>
      </dsp:nvSpPr>
      <dsp:spPr>
        <a:xfrm>
          <a:off x="1481538" y="1312946"/>
          <a:ext cx="2885540" cy="614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обучены </a:t>
          </a:r>
          <a:r>
            <a:rPr lang="ru-RU" sz="9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270</a:t>
          </a: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инструкторов из числа представителей различных отраслей экономки и социальной сферы, представителей силовых структур и муниципалитетов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1538" y="1312946"/>
        <a:ext cx="2885540" cy="614466"/>
      </dsp:txXfrm>
    </dsp:sp>
    <dsp:sp modelId="{0A227315-1677-44FE-B6FB-51F560C1C26B}">
      <dsp:nvSpPr>
        <dsp:cNvPr id="0" name=""/>
        <dsp:cNvSpPr/>
      </dsp:nvSpPr>
      <dsp:spPr>
        <a:xfrm>
          <a:off x="1481538" y="2081029"/>
          <a:ext cx="2892634" cy="6144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Главами </a:t>
          </a:r>
          <a:r>
            <a:rPr lang="ru-RU" sz="900" b="1" kern="1200" dirty="0" smtClean="0">
              <a:solidFill>
                <a:srgbClr val="8A0505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</a:t>
          </a:r>
          <a:r>
            <a:rPr lang="ru-RU" sz="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муниципальных образований и городского округа Саранск заключены Соглашения о сотрудничестве, направленные на обучение населения  приемам оказания первой помощи</a:t>
          </a:r>
          <a:endParaRPr lang="ru-RU" sz="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1538" y="2081029"/>
        <a:ext cx="2892634" cy="614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0.304</cdr:x>
      <cdr:y>0.58565</cdr:y>
    </cdr:from>
    <cdr:to>
      <cdr:x>0.54788</cdr:x>
      <cdr:y>0.77256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36303" y="1008112"/>
          <a:ext cx="2195163" cy="3217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нижение в </a:t>
          </a:r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4,7 раза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62" y="8"/>
            <a:ext cx="2946400" cy="496969"/>
          </a:xfrm>
          <a:prstGeom prst="rect">
            <a:avLst/>
          </a:prstGeom>
        </p:spPr>
        <p:txBody>
          <a:bodyPr vert="horz" lIns="89019" tIns="44509" rIns="89019" bIns="4450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37" y="8"/>
            <a:ext cx="2946400" cy="496969"/>
          </a:xfrm>
          <a:prstGeom prst="rect">
            <a:avLst/>
          </a:prstGeom>
        </p:spPr>
        <p:txBody>
          <a:bodyPr vert="horz" lIns="89019" tIns="44509" rIns="89019" bIns="44509" rtlCol="0"/>
          <a:lstStyle>
            <a:lvl1pPr algn="r">
              <a:defRPr sz="1300"/>
            </a:lvl1pPr>
          </a:lstStyle>
          <a:p>
            <a:fld id="{ACA8317E-8B9E-488D-89B9-C574007FD933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019" tIns="44509" rIns="89019" bIns="4450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94" y="4717253"/>
            <a:ext cx="5438776" cy="4467938"/>
          </a:xfrm>
          <a:prstGeom prst="rect">
            <a:avLst/>
          </a:prstGeom>
        </p:spPr>
        <p:txBody>
          <a:bodyPr vert="horz" lIns="89019" tIns="44509" rIns="89019" bIns="4450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62" y="9431286"/>
            <a:ext cx="2946400" cy="496969"/>
          </a:xfrm>
          <a:prstGeom prst="rect">
            <a:avLst/>
          </a:prstGeom>
        </p:spPr>
        <p:txBody>
          <a:bodyPr vert="horz" lIns="89019" tIns="44509" rIns="89019" bIns="4450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37" y="9431286"/>
            <a:ext cx="2946400" cy="496969"/>
          </a:xfrm>
          <a:prstGeom prst="rect">
            <a:avLst/>
          </a:prstGeom>
        </p:spPr>
        <p:txBody>
          <a:bodyPr vert="horz" lIns="89019" tIns="44509" rIns="89019" bIns="44509" rtlCol="0" anchor="b"/>
          <a:lstStyle>
            <a:lvl1pPr algn="r">
              <a:defRPr sz="1300"/>
            </a:lvl1pPr>
          </a:lstStyle>
          <a:p>
            <a:fld id="{13512374-9BD9-4D08-843F-751DEDF22F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46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1225"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48132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fld id="{787CA417-639C-4263-AB2A-F755C2C8A53C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4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2374-9BD9-4D08-843F-751DEDF22FE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64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2374-9BD9-4D08-843F-751DEDF22FE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56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2374-9BD9-4D08-843F-751DEDF22FE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5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62D5-3537-4B39-B973-DFF5284A562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847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2374-9BD9-4D08-843F-751DEDF22FE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6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2374-9BD9-4D08-843F-751DEDF22FE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467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12374-9BD9-4D08-843F-751DEDF22FE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3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143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66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13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498926" y="292894"/>
            <a:ext cx="828675" cy="3071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9730F68-9224-40B8-8358-C74711B8A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9911" y="326232"/>
            <a:ext cx="2057400" cy="273844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fld id="{D9274DF1-373A-4D6A-B0A4-A61611F7459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673882" y="173383"/>
            <a:ext cx="6665120" cy="497087"/>
          </a:xfrm>
        </p:spPr>
        <p:txBody>
          <a:bodyPr lIns="0" tIns="0" rIns="0" bIns="0" anchor="t">
            <a:normAutofit/>
          </a:bodyPr>
          <a:lstStyle>
            <a:lvl1pPr>
              <a:defRPr sz="1800">
                <a:solidFill>
                  <a:srgbClr val="084F9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E793C-C471-471A-AF2B-2B9FAC39372C}"/>
              </a:ext>
            </a:extLst>
          </p:cNvPr>
          <p:cNvSpPr/>
          <p:nvPr userDrawn="1"/>
        </p:nvSpPr>
        <p:spPr>
          <a:xfrm>
            <a:off x="230737" y="51274"/>
            <a:ext cx="1217776" cy="497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C6F478-0AED-44B5-861B-E81C1CEFBC6B}"/>
              </a:ext>
            </a:extLst>
          </p:cNvPr>
          <p:cNvSpPr/>
          <p:nvPr userDrawn="1"/>
        </p:nvSpPr>
        <p:spPr>
          <a:xfrm>
            <a:off x="1569228" y="-6411"/>
            <a:ext cx="27000" cy="603629"/>
          </a:xfrm>
          <a:prstGeom prst="rect">
            <a:avLst/>
          </a:prstGeom>
          <a:solidFill>
            <a:srgbClr val="3342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C8D0B71-81C5-4AE4-9F22-7A97DDE7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4" y="97185"/>
            <a:ext cx="1333097" cy="4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322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orient="horz" pos="504">
          <p15:clr>
            <a:srgbClr val="FBAE40"/>
          </p15:clr>
        </p15:guide>
        <p15:guide id="3" pos="3840">
          <p15:clr>
            <a:srgbClr val="FBAE40"/>
          </p15:clr>
        </p15:guide>
        <p15:guide id="4" pos="7423">
          <p15:clr>
            <a:srgbClr val="FBAE40"/>
          </p15:clr>
        </p15:guide>
        <p15:guide id="5" pos="2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6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32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0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58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59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48464" y="4948014"/>
            <a:ext cx="396024" cy="195486"/>
          </a:xfrm>
          <a:solidFill>
            <a:srgbClr val="376092"/>
          </a:solidFill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29D66BF3-D16E-42BD-9F98-9438DF00FC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11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1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0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66BF3-D16E-42BD-9F98-9438DF00FC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8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png"/><Relationship Id="rId7" Type="http://schemas.microsoft.com/office/2007/relationships/hdphoto" Target="../media/hdphoto1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16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48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5.png"/><Relationship Id="rId12" Type="http://schemas.microsoft.com/office/2007/relationships/hdphoto" Target="../media/hdphoto18.wdp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openxmlformats.org/officeDocument/2006/relationships/image" Target="../media/image52.png"/><Relationship Id="rId5" Type="http://schemas.openxmlformats.org/officeDocument/2006/relationships/diagramColors" Target="../diagrams/colors8.xml"/><Relationship Id="rId10" Type="http://schemas.microsoft.com/office/2007/relationships/hdphoto" Target="../media/hdphoto17.wdp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12" Type="http://schemas.microsoft.com/office/2007/relationships/hdphoto" Target="../media/hdphoto2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54.png"/><Relationship Id="rId5" Type="http://schemas.openxmlformats.org/officeDocument/2006/relationships/diagramLayout" Target="../diagrams/layout9.xml"/><Relationship Id="rId10" Type="http://schemas.microsoft.com/office/2007/relationships/hdphoto" Target="../media/hdphoto19.wdp"/><Relationship Id="rId4" Type="http://schemas.openxmlformats.org/officeDocument/2006/relationships/diagramData" Target="../diagrams/data9.xml"/><Relationship Id="rId9" Type="http://schemas.openxmlformats.org/officeDocument/2006/relationships/image" Target="../media/image53.png"/><Relationship Id="rId1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4.wdp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microsoft.com/office/2007/relationships/hdphoto" Target="../media/hdphoto13.wdp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microsoft.com/office/2007/relationships/hdphoto" Target="../media/hdphoto12.wdp"/><Relationship Id="rId5" Type="http://schemas.openxmlformats.org/officeDocument/2006/relationships/diagramData" Target="../diagrams/data4.xml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9486"/>
            <a:ext cx="9144000" cy="5152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87"/>
                    </a14:imgEffect>
                    <a14:imgEffect>
                      <a14:saturation sat="122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8064" y="678600"/>
            <a:ext cx="3936082" cy="2480400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123652" y="2859782"/>
            <a:ext cx="5645271" cy="1481014"/>
          </a:xfrm>
          <a:prstGeom prst="rect">
            <a:avLst/>
          </a:prstGeom>
        </p:spPr>
        <p:txBody>
          <a:bodyPr vert="horz" wrap="square" lIns="0" tIns="44291" rIns="0" bIns="0" rtlCol="0">
            <a:spAutoFit/>
          </a:bodyPr>
          <a:lstStyle/>
          <a:p>
            <a:pPr marL="9525" marR="3810">
              <a:lnSpc>
                <a:spcPts val="2800"/>
              </a:lnSpc>
              <a:spcBef>
                <a:spcPts val="348"/>
              </a:spcBef>
            </a:pPr>
            <a:r>
              <a:rPr lang="ru-RU" sz="2400" b="1" dirty="0" smtClean="0">
                <a:solidFill>
                  <a:srgbClr val="666666"/>
                </a:solidFill>
                <a:latin typeface="Roboto Bk"/>
                <a:cs typeface="Roboto Bk"/>
              </a:rPr>
              <a:t>ОБ ИТОГАХ РАБОТЫ ОТРАСЛИ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Roboto Bk"/>
                <a:cs typeface="Roboto Bk"/>
              </a:rPr>
              <a:t>ЗДРАВООХРАНЕНИЯ</a:t>
            </a:r>
            <a:r>
              <a:rPr lang="ru-RU" sz="2400" b="1" dirty="0" smtClean="0">
                <a:solidFill>
                  <a:srgbClr val="666666"/>
                </a:solidFill>
                <a:latin typeface="Roboto Bk"/>
                <a:cs typeface="Roboto Bk"/>
              </a:rPr>
              <a:t/>
            </a:r>
            <a:br>
              <a:rPr lang="ru-RU" sz="2400" b="1" dirty="0" smtClean="0">
                <a:solidFill>
                  <a:srgbClr val="666666"/>
                </a:solidFill>
                <a:latin typeface="Roboto Bk"/>
                <a:cs typeface="Roboto Bk"/>
              </a:rPr>
            </a:br>
            <a:r>
              <a:rPr lang="ru-RU" sz="2400" b="1" dirty="0" smtClean="0">
                <a:solidFill>
                  <a:srgbClr val="666666"/>
                </a:solidFill>
                <a:latin typeface="Roboto Bk"/>
                <a:cs typeface="Roboto Bk"/>
              </a:rPr>
              <a:t>В 2024 ГОДУ </a:t>
            </a:r>
            <a:br>
              <a:rPr lang="ru-RU" sz="2400" b="1" dirty="0" smtClean="0">
                <a:solidFill>
                  <a:srgbClr val="666666"/>
                </a:solidFill>
                <a:latin typeface="Roboto Bk"/>
                <a:cs typeface="Roboto Bk"/>
              </a:rPr>
            </a:br>
            <a:r>
              <a:rPr lang="ru-RU" sz="2400" b="1" dirty="0" smtClean="0">
                <a:solidFill>
                  <a:srgbClr val="666666"/>
                </a:solidFill>
                <a:latin typeface="Roboto Bk"/>
                <a:cs typeface="Roboto Bk"/>
              </a:rPr>
              <a:t>И ЗАДАЧАХ НА 2025 ГОД</a:t>
            </a:r>
            <a:endParaRPr lang="ru-RU" sz="2400" dirty="0">
              <a:latin typeface="Roboto Bk"/>
              <a:cs typeface="Roboto Bk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94881" y="4570547"/>
            <a:ext cx="4261733" cy="3943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538"/>
              </a:lnSpc>
              <a:spcBef>
                <a:spcPts val="75"/>
              </a:spcBef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 Lt"/>
                <a:cs typeface="Roboto Lt"/>
              </a:rPr>
              <a:t>Маркин Олег Валентинович</a:t>
            </a:r>
            <a:endParaRPr sz="1400" b="1" dirty="0">
              <a:solidFill>
                <a:schemeClr val="tx1">
                  <a:lumMod val="95000"/>
                  <a:lumOff val="5000"/>
                </a:schemeClr>
              </a:solidFill>
              <a:latin typeface="Roboto Lt"/>
              <a:cs typeface="Roboto Lt"/>
            </a:endParaRPr>
          </a:p>
          <a:p>
            <a:pPr marL="9525">
              <a:lnSpc>
                <a:spcPts val="1538"/>
              </a:lnSpc>
            </a:pPr>
            <a:r>
              <a:rPr sz="1400" dirty="0">
                <a:solidFill>
                  <a:srgbClr val="404040"/>
                </a:solidFill>
                <a:latin typeface="Roboto Lt"/>
                <a:cs typeface="Roboto Lt"/>
              </a:rPr>
              <a:t>Министр</a:t>
            </a:r>
            <a:r>
              <a:rPr sz="1400" spc="-38" dirty="0">
                <a:solidFill>
                  <a:srgbClr val="404040"/>
                </a:solidFill>
                <a:latin typeface="Roboto Lt"/>
                <a:cs typeface="Roboto Lt"/>
              </a:rPr>
              <a:t> </a:t>
            </a:r>
            <a:r>
              <a:rPr lang="ru-RU" sz="1400" spc="-8" dirty="0">
                <a:solidFill>
                  <a:srgbClr val="404040"/>
                </a:solidFill>
                <a:latin typeface="Roboto Lt"/>
                <a:cs typeface="Roboto Lt"/>
              </a:rPr>
              <a:t>здравоохранения</a:t>
            </a:r>
            <a:r>
              <a:rPr sz="1400" spc="-34" dirty="0">
                <a:solidFill>
                  <a:srgbClr val="404040"/>
                </a:solidFill>
                <a:latin typeface="Roboto Lt"/>
                <a:cs typeface="Roboto Lt"/>
              </a:rPr>
              <a:t> </a:t>
            </a:r>
            <a:r>
              <a:rPr lang="ru-RU" sz="1400" spc="-8" dirty="0">
                <a:solidFill>
                  <a:srgbClr val="404040"/>
                </a:solidFill>
                <a:latin typeface="Roboto Lt"/>
                <a:cs typeface="Roboto Lt"/>
              </a:rPr>
              <a:t>Республики Мордовия</a:t>
            </a:r>
            <a:endParaRPr sz="1400" dirty="0">
              <a:latin typeface="Roboto Lt"/>
              <a:cs typeface="Roboto 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123476"/>
            <a:ext cx="201622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000" b="1" dirty="0">
                <a:solidFill>
                  <a:schemeClr val="tx2">
                    <a:lumMod val="50000"/>
                  </a:schemeClr>
                </a:solidFill>
                <a:latin typeface="Roboto Bk"/>
                <a:ea typeface="Cambria" panose="02040503050406030204" pitchFamily="18" charset="0"/>
              </a:rPr>
              <a:t>МИНИСТЕРСТВО ЗДРАВООХРАНЕНИЯ</a:t>
            </a:r>
          </a:p>
          <a:p>
            <a:r>
              <a:rPr lang="ru-RU" sz="1000" b="1" dirty="0">
                <a:solidFill>
                  <a:srgbClr val="C00000"/>
                </a:solidFill>
                <a:latin typeface="Roboto Bk"/>
                <a:ea typeface="Cambria" panose="02040503050406030204" pitchFamily="18" charset="0"/>
              </a:rPr>
              <a:t>РЕСПУБЛИКИ МОРДОВИЯ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4881" y="4546835"/>
            <a:ext cx="42075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34D32-2E7F-4004-8790-92ECD5FB65D0}" type="slidenum">
              <a:rPr lang="ru-RU" smtClean="0"/>
              <a:t>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8" b="100000" l="508" r="100000">
                        <a14:foregroundMark x1="12352" y1="19345" x2="73435" y2="4167"/>
                        <a14:foregroundMark x1="7783" y1="52679" x2="79188" y2="15774"/>
                        <a14:foregroundMark x1="85956" y1="11310" x2="98816" y2="13690"/>
                        <a14:foregroundMark x1="7276" y1="97321" x2="51100" y2="58929"/>
                        <a14:foregroundMark x1="6599" y1="20536" x2="6768" y2="80357"/>
                        <a14:foregroundMark x1="13367" y1="65476" x2="43655" y2="37798"/>
                        <a14:foregroundMark x1="67174" y1="45536" x2="93063" y2="27083"/>
                        <a14:foregroundMark x1="80372" y1="46726" x2="99323" y2="47321"/>
                        <a14:foregroundMark x1="60575" y1="65476" x2="71912" y2="83036"/>
                        <a14:foregroundMark x1="83080" y1="83631" x2="97293" y2="55655"/>
                        <a14:foregroundMark x1="85110" y1="87798" x2="88832" y2="80952"/>
                        <a14:foregroundMark x1="65144" y1="79167" x2="68697" y2="84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1559594" cy="886673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8376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Прямоугольник 4"/>
          <p:cNvSpPr>
            <a:spLocks noChangeArrowheads="1"/>
          </p:cNvSpPr>
          <p:nvPr/>
        </p:nvSpPr>
        <p:spPr bwMode="auto">
          <a:xfrm>
            <a:off x="1301354" y="1"/>
            <a:ext cx="78426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0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2245520" y="3524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108520" y="1072013"/>
            <a:ext cx="30598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работников</a:t>
            </a:r>
          </a:p>
          <a:p>
            <a:pPr algn="just"/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здравоохранения –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15756 </a:t>
            </a: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2451" y="1994170"/>
            <a:ext cx="1493405" cy="7215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 –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3 534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3052" y="2767914"/>
            <a:ext cx="1517436" cy="7200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–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6 660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7029" y="3562056"/>
            <a:ext cx="1493404" cy="7802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персонал –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1 269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9297" y="4409679"/>
            <a:ext cx="1517436" cy="72007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Прочий персонал –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4 293 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7979" y="673416"/>
            <a:ext cx="201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Обеспеченность: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3263154" y="991898"/>
            <a:ext cx="422837" cy="263764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507979" y="1310434"/>
            <a:ext cx="2008188" cy="11893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51,53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10 тыс.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0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41,52 </a:t>
            </a:r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ru-RU" sz="105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населения, </a:t>
            </a:r>
            <a:endParaRPr lang="ru-RU" sz="105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0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36,1 </a:t>
            </a:r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ru-RU" sz="105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населения)</a:t>
            </a:r>
          </a:p>
        </p:txBody>
      </p:sp>
      <p:sp>
        <p:nvSpPr>
          <p:cNvPr id="23" name="Овал 22"/>
          <p:cNvSpPr/>
          <p:nvPr/>
        </p:nvSpPr>
        <p:spPr>
          <a:xfrm>
            <a:off x="2491327" y="2600233"/>
            <a:ext cx="1966490" cy="12196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91,72  </a:t>
            </a:r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10 тыс. 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</a:t>
            </a:r>
            <a:endParaRPr lang="ru-RU" sz="105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10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88,18</a:t>
            </a:r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ru-RU" sz="105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населения, в </a:t>
            </a:r>
            <a:r>
              <a:rPr lang="ru-RU" sz="105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ПФО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05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88,3</a:t>
            </a:r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5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endParaRPr lang="ru-RU" sz="105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тыс. населения)</a:t>
            </a:r>
            <a:endParaRPr lang="ru-RU" sz="105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Двойная стрелка влево/вправо 25"/>
          <p:cNvSpPr/>
          <p:nvPr/>
        </p:nvSpPr>
        <p:spPr>
          <a:xfrm rot="20877106">
            <a:off x="1625547" y="3009243"/>
            <a:ext cx="833815" cy="237422"/>
          </a:xfrm>
          <a:prstGeom prst="left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Двойная стрелка влево/вправо 54"/>
          <p:cNvSpPr/>
          <p:nvPr/>
        </p:nvSpPr>
        <p:spPr>
          <a:xfrm rot="20974991">
            <a:off x="1589098" y="2181783"/>
            <a:ext cx="836495" cy="237422"/>
          </a:xfrm>
          <a:prstGeom prst="left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>
            <a:off x="643171" y="1663164"/>
            <a:ext cx="411078" cy="331005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560899" y="673416"/>
            <a:ext cx="0" cy="291044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00" name="Прямая соединительная линия 25599"/>
          <p:cNvCxnSpPr/>
          <p:nvPr/>
        </p:nvCxnSpPr>
        <p:spPr>
          <a:xfrm>
            <a:off x="4575072" y="3236428"/>
            <a:ext cx="4521692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40803" y="599483"/>
            <a:ext cx="44689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в полном объеме программа «Земский доктор»/ «Земский фельдшер». Трудоустроено на работу в сельские населенные пункты </a:t>
            </a:r>
            <a:r>
              <a:rPr lang="ru-RU" sz="10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медицинских работников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sz="10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врачей и </a:t>
            </a:r>
            <a:r>
              <a:rPr lang="ru-RU" sz="10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медицинских работников.</a:t>
            </a:r>
            <a:endParaRPr lang="ru-RU" sz="1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9219" y="1310434"/>
            <a:ext cx="445596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" dirty="0">
                <a:latin typeface="Times New Roman"/>
                <a:ea typeface="Times New Roman"/>
              </a:rPr>
              <a:t>Активно реализуется</a:t>
            </a:r>
            <a:r>
              <a:rPr lang="ru-RU" sz="1000" i="1" dirty="0">
                <a:latin typeface="Times New Roman"/>
                <a:ea typeface="Times New Roman"/>
              </a:rPr>
              <a:t> </a:t>
            </a:r>
            <a:r>
              <a:rPr lang="ru-RU" sz="1000" dirty="0">
                <a:latin typeface="Times New Roman"/>
                <a:ea typeface="Times New Roman"/>
              </a:rPr>
              <a:t>направление по</a:t>
            </a:r>
            <a:r>
              <a:rPr lang="ru-RU" sz="1000" i="1" dirty="0">
                <a:latin typeface="Times New Roman"/>
                <a:ea typeface="Times New Roman"/>
              </a:rPr>
              <a:t> </a:t>
            </a:r>
            <a:r>
              <a:rPr lang="ru-RU" sz="1000" dirty="0">
                <a:latin typeface="Times New Roman"/>
                <a:ea typeface="Times New Roman"/>
              </a:rPr>
              <a:t>привлечению ординаторов второго года в качестве врачей-стажеров. Первые врачи-стажеры пришли в наши районные больницы уже в </a:t>
            </a:r>
            <a:r>
              <a:rPr lang="ru-RU" sz="1000" dirty="0" smtClean="0">
                <a:latin typeface="Times New Roman"/>
                <a:ea typeface="Times New Roman"/>
              </a:rPr>
              <a:t>мае 2024 года, </a:t>
            </a:r>
            <a:r>
              <a:rPr lang="ru-RU" sz="1000" dirty="0">
                <a:latin typeface="Times New Roman"/>
                <a:ea typeface="Times New Roman"/>
              </a:rPr>
              <a:t>а с сентября они работают в соответствии с планом, проработанным совместно с медицинским институтом МГУ им. Н.П</a:t>
            </a:r>
            <a:r>
              <a:rPr lang="ru-RU" sz="1000" dirty="0" smtClean="0">
                <a:latin typeface="Times New Roman"/>
                <a:ea typeface="Times New Roman"/>
              </a:rPr>
              <a:t>. Огарева</a:t>
            </a:r>
            <a:r>
              <a:rPr lang="ru-RU" sz="1000" dirty="0">
                <a:latin typeface="Times New Roman"/>
                <a:ea typeface="Times New Roman"/>
              </a:rPr>
              <a:t>. На сегодня </a:t>
            </a:r>
            <a:r>
              <a:rPr lang="ru-RU" sz="1000" b="1" dirty="0">
                <a:solidFill>
                  <a:srgbClr val="8A0505"/>
                </a:solidFill>
                <a:latin typeface="Times New Roman"/>
                <a:ea typeface="Times New Roman"/>
              </a:rPr>
              <a:t>16 </a:t>
            </a:r>
            <a:r>
              <a:rPr lang="ru-RU" sz="1000" dirty="0">
                <a:latin typeface="Times New Roman"/>
                <a:ea typeface="Times New Roman"/>
              </a:rPr>
              <a:t>человек уже занимают вакантные </a:t>
            </a:r>
            <a:r>
              <a:rPr lang="ru-RU" sz="1000" dirty="0" smtClean="0">
                <a:latin typeface="Times New Roman"/>
                <a:ea typeface="Times New Roman"/>
              </a:rPr>
              <a:t>должности.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706486" y="614269"/>
            <a:ext cx="343117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707622" y="1310434"/>
            <a:ext cx="343117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629218" y="3388306"/>
            <a:ext cx="4467545" cy="7491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задача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кадрового дисбаланса медицинских работников в медицинских организациях, оказывающих первичную медико-санитарную помощь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10101" r="17451" b="23750"/>
          <a:stretch/>
        </p:blipFill>
        <p:spPr>
          <a:xfrm>
            <a:off x="4328040" y="3210046"/>
            <a:ext cx="631456" cy="505700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2337885" y="4227934"/>
            <a:ext cx="6698611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900" b="1" dirty="0">
                <a:latin typeface="Times New Roman"/>
                <a:ea typeface="Times New Roman"/>
              </a:rPr>
              <a:t>Для этого руководителям медицинских организаций</a:t>
            </a:r>
            <a:r>
              <a:rPr lang="ru-RU" sz="900" dirty="0">
                <a:latin typeface="Times New Roman"/>
                <a:ea typeface="Times New Roman"/>
              </a:rPr>
              <a:t> </a:t>
            </a:r>
            <a:r>
              <a:rPr lang="ru-RU" sz="900" b="1" dirty="0">
                <a:latin typeface="Times New Roman"/>
                <a:ea typeface="Times New Roman"/>
              </a:rPr>
              <a:t>необходимо:</a:t>
            </a:r>
            <a:endParaRPr lang="ru-RU" sz="800" b="1" dirty="0">
              <a:latin typeface="Times New Roman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1. </a:t>
            </a:r>
            <a:r>
              <a:rPr lang="ru-RU" sz="900" dirty="0" smtClean="0">
                <a:latin typeface="Times New Roman"/>
                <a:ea typeface="Times New Roman"/>
              </a:rPr>
              <a:t>Проводить </a:t>
            </a:r>
            <a:r>
              <a:rPr lang="ru-RU" sz="900" dirty="0">
                <a:latin typeface="Times New Roman"/>
                <a:ea typeface="Times New Roman"/>
              </a:rPr>
              <a:t>работу с лицами, которые обучаются в Колледжах в рамках договора о целевом обучении, приглашать их для прохождения производственной практики с целью ознакомления с медицинской организацией и коллективом, в котором им </a:t>
            </a:r>
            <a:r>
              <a:rPr lang="ru-RU" sz="900" dirty="0" smtClean="0">
                <a:latin typeface="Times New Roman"/>
                <a:ea typeface="Times New Roman"/>
              </a:rPr>
              <a:t>предстоит работать</a:t>
            </a:r>
            <a:r>
              <a:rPr lang="ru-RU" sz="900" dirty="0">
                <a:latin typeface="Times New Roman"/>
                <a:ea typeface="Times New Roman"/>
              </a:rPr>
              <a:t>;</a:t>
            </a:r>
            <a:endParaRPr lang="ru-RU" sz="800" dirty="0">
              <a:latin typeface="Times New Roman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900" dirty="0">
                <a:latin typeface="Times New Roman"/>
                <a:ea typeface="Times New Roman"/>
              </a:rPr>
              <a:t>2. Повышать престиж участкового и семейного врача в коллективах, проводить работу по наставничеству.</a:t>
            </a:r>
            <a:endParaRPr lang="ru-RU" sz="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4707622" y="2300494"/>
            <a:ext cx="343117" cy="2468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106" l="1375" r="100000">
                        <a14:foregroundMark x1="22750" y1="23186" x2="22750" y2="23186"/>
                        <a14:foregroundMark x1="17750" y1="25664" x2="27750" y2="23717"/>
                        <a14:foregroundMark x1="33750" y1="48673" x2="33750" y2="48673"/>
                        <a14:foregroundMark x1="26000" y1="53805" x2="26000" y2="53805"/>
                        <a14:foregroundMark x1="13875" y1="45664" x2="24500" y2="68850"/>
                        <a14:foregroundMark x1="29875" y1="25664" x2="13500" y2="77876"/>
                        <a14:foregroundMark x1="7875" y1="64779" x2="36500" y2="47257"/>
                        <a14:foregroundMark x1="18875" y1="28673" x2="28125" y2="63363"/>
                        <a14:foregroundMark x1="11125" y1="64248" x2="8625" y2="54690"/>
                        <a14:foregroundMark x1="62000" y1="61770" x2="60625" y2="70796"/>
                        <a14:foregroundMark x1="42250" y1="17168" x2="50375" y2="47788"/>
                        <a14:foregroundMark x1="42250" y1="35221" x2="59500" y2="33274"/>
                        <a14:foregroundMark x1="72250" y1="23186" x2="87125" y2="75221"/>
                        <a14:foregroundMark x1="81500" y1="20177" x2="70875" y2="72212"/>
                        <a14:foregroundMark x1="62750" y1="48673" x2="88875" y2="47788"/>
                        <a14:foregroundMark x1="69500" y1="32743" x2="93500" y2="71858"/>
                        <a14:foregroundMark x1="75875" y1="82301" x2="77250" y2="53805"/>
                        <a14:foregroundMark x1="78625" y1="57345" x2="93125" y2="60354"/>
                        <a14:foregroundMark x1="88250" y1="54690" x2="90625" y2="55752"/>
                        <a14:foregroundMark x1="48625" y1="22655" x2="55250" y2="25664"/>
                        <a14:foregroundMark x1="52875" y1="43186" x2="56375" y2="43186"/>
                        <a14:foregroundMark x1="18500" y1="79823" x2="30875" y2="64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0" y="626440"/>
            <a:ext cx="1210890" cy="641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2" b="99057" l="10333" r="90333">
                        <a14:foregroundMark x1="50444" y1="85849" x2="50444" y2="85849"/>
                        <a14:foregroundMark x1="56778" y1="87264" x2="56778" y2="87264"/>
                        <a14:foregroundMark x1="55333" y1="84748" x2="55333" y2="84748"/>
                        <a14:foregroundMark x1="53111" y1="82704" x2="53111" y2="82704"/>
                        <a14:foregroundMark x1="53889" y1="82547" x2="53889" y2="82547"/>
                        <a14:foregroundMark x1="53556" y1="82233" x2="53556" y2="82233"/>
                        <a14:foregroundMark x1="52889" y1="81604" x2="52889" y2="81604"/>
                        <a14:foregroundMark x1="52000" y1="81132" x2="52000" y2="81132"/>
                        <a14:foregroundMark x1="51222" y1="80818" x2="51222" y2="80818"/>
                        <a14:foregroundMark x1="45889" y1="83491" x2="45889" y2="83491"/>
                        <a14:foregroundMark x1="46556" y1="82704" x2="46556" y2="82704"/>
                        <a14:foregroundMark x1="47333" y1="82233" x2="47333" y2="82233"/>
                        <a14:foregroundMark x1="48222" y1="81918" x2="48222" y2="8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6" t="4382" r="38930" b="1514"/>
          <a:stretch/>
        </p:blipFill>
        <p:spPr>
          <a:xfrm>
            <a:off x="2089157" y="4117355"/>
            <a:ext cx="418822" cy="8472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34" name="Заголовок 1"/>
          <p:cNvSpPr txBox="1">
            <a:spLocks/>
          </p:cNvSpPr>
          <p:nvPr/>
        </p:nvSpPr>
        <p:spPr>
          <a:xfrm>
            <a:off x="1763688" y="67034"/>
            <a:ext cx="7344816" cy="5472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РЕГИОНАЛЬНЫЙ ПРОЕКТ «ОБЕСПЕЧЕНИЕ МЕДИЦИНСКИХ ОРГАНИЗАЦИЙ СИСТЕМЫ ЗДРАВООХРАНЕНИЯ КВАЛИФИЦИРОВАННЫМИ КАДРАМИ»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763688" y="1"/>
            <a:ext cx="0" cy="78675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4640803" y="2294196"/>
            <a:ext cx="44559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000" dirty="0">
                <a:latin typeface="Times New Roman"/>
                <a:ea typeface="Times New Roman"/>
              </a:rPr>
              <a:t>С 1 января 2025 года медицинские организации перешли на работу по клиническим рекомендациям. Повышение профессионального уровня врачей осуществляется через портал непрерывного медицинского образования. По итогам 2024 года нашими специалистами освоено около </a:t>
            </a:r>
            <a:r>
              <a:rPr lang="ru-RU" sz="1000" b="1" dirty="0" smtClean="0">
                <a:latin typeface="Times New Roman"/>
                <a:ea typeface="Times New Roman"/>
              </a:rPr>
              <a:t>500</a:t>
            </a:r>
            <a:r>
              <a:rPr lang="ru-RU" sz="1000" dirty="0" smtClean="0">
                <a:latin typeface="Times New Roman"/>
                <a:ea typeface="Times New Roman"/>
              </a:rPr>
              <a:t> </a:t>
            </a:r>
            <a:r>
              <a:rPr lang="ru-RU" sz="1000" dirty="0">
                <a:latin typeface="Times New Roman"/>
                <a:ea typeface="Times New Roman"/>
              </a:rPr>
              <a:t>индивидуальных образовательных </a:t>
            </a:r>
            <a:r>
              <a:rPr lang="ru-RU" sz="1000" dirty="0" smtClean="0">
                <a:latin typeface="Times New Roman"/>
                <a:ea typeface="Times New Roman"/>
              </a:rPr>
              <a:t>модулей.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67034"/>
            <a:ext cx="7128792" cy="7765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РЕЗУЛЬТАТЫ ПРИВЕДЕНИЯ ШТАТНЫХ РАСПИСАНИЙ МЕДИЦИНСКИХ УЧРЕЖДЕНИЙ В СООТВЕТСТВИЕ С ЧИСЛЕННОСТЬЮ ОБСЛУЖИВАЕМОГО НАСЕЛЕНИЯ И НОРМАМИ НАГРУЗКИ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9875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6930" y="1127893"/>
            <a:ext cx="2520280" cy="1954381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здравоохранения Российской Федерации и Министерства труда и социальной защиты Российской Федерации от 29 марта 2024 г.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№№ 16-3/И/1-5816, 14-1/10/П-2380 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направлении методических рекомендаций по порядку исполнения пункта 6 постановления Правительства Российской Федерации от 28 декабря 2023 г.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2353»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71800" y="1074971"/>
            <a:ext cx="3168352" cy="229293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нормативами объемов стационарной медицинской помощи, установленных Программой государственных гарантий бесплатного оказания гражданам медицинской помощи на 2024 год, проведен тщательный анализ работы коек. В результате проведена оптимизация коечного фонда с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одновременной разработкой маршрутизации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для оказания медицинской помощи с учетом схемы территориального планирования и обеспечения оптимальной доступности и сохранения качества оказания медицинской помощи.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3" t="15943" r="37003" b="5364"/>
          <a:stretch/>
        </p:blipFill>
        <p:spPr bwMode="auto">
          <a:xfrm>
            <a:off x="6060233" y="1074971"/>
            <a:ext cx="1461141" cy="21377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0" t="17737" r="36647" b="7380"/>
          <a:stretch/>
        </p:blipFill>
        <p:spPr bwMode="auto">
          <a:xfrm>
            <a:off x="7524328" y="1074971"/>
            <a:ext cx="1409833" cy="21377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Выгнутая вниз стрелка 13"/>
          <p:cNvSpPr/>
          <p:nvPr/>
        </p:nvSpPr>
        <p:spPr>
          <a:xfrm>
            <a:off x="719572" y="3108418"/>
            <a:ext cx="2520280" cy="731520"/>
          </a:xfrm>
          <a:prstGeom prst="curved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216464" flipH="1">
            <a:off x="5076056" y="3212746"/>
            <a:ext cx="2295872" cy="666588"/>
          </a:xfrm>
          <a:prstGeom prst="curved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2938" y="3997398"/>
            <a:ext cx="83806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вышеперечисленное, а также межбюджетный трансферт Федерального фонда ОМС в сумме </a:t>
            </a:r>
            <a:r>
              <a:rPr lang="ru-RU" sz="13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793,6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позволили снизить просроченную кредиторскую задолженность медицинских организаций по ОМС с </a:t>
            </a:r>
            <a:endPara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3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200,5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</a:t>
            </a:r>
            <a:r>
              <a:rPr lang="ru-RU" sz="1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(максимальное значение в 2024 году)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3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92,2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 по состоянию на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2025 года, </a:t>
            </a:r>
            <a:endParaRPr lang="ru-RU" sz="13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направить средства на выполнение Указов Президента РФ по заработной плате медицинских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980"/>
            <a:ext cx="719518" cy="7195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77" y="835668"/>
            <a:ext cx="719830" cy="7198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7399"/>
            <a:ext cx="806600" cy="806600"/>
          </a:xfrm>
          <a:prstGeom prst="rect">
            <a:avLst/>
          </a:prstGeom>
        </p:spPr>
      </p:pic>
      <p:sp>
        <p:nvSpPr>
          <p:cNvPr id="21" name="Стрелка вниз 20"/>
          <p:cNvSpPr/>
          <p:nvPr/>
        </p:nvSpPr>
        <p:spPr>
          <a:xfrm>
            <a:off x="4113660" y="3422543"/>
            <a:ext cx="484632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95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23478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ЛЕКАРСТВЕННОЕ ОБЕСПЕЧЕНИЕ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67341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300442920"/>
              </p:ext>
            </p:extLst>
          </p:nvPr>
        </p:nvGraphicFramePr>
        <p:xfrm>
          <a:off x="-396552" y="483518"/>
          <a:ext cx="6408712" cy="456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724128" y="673416"/>
            <a:ext cx="331236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выделено </a:t>
            </a:r>
            <a:r>
              <a:rPr lang="ru-RU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451,4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 на региональную льготу, что позволило максимально обеспечить наших пациентов необходимыми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724128" y="2643758"/>
            <a:ext cx="3312368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2024 года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совокупная экономия по закупкам лекарственных препаратов по льготному лекарственному обеспечению составила </a:t>
            </a:r>
            <a:r>
              <a:rPr lang="ru-RU" sz="14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или </a:t>
            </a:r>
            <a:r>
              <a:rPr lang="ru-RU" sz="14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  <a:r>
              <a:rPr lang="ru-RU" sz="14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общей суммы НМЦК контрактов, что позволило дополнительно закупить лекарственные препараты для онкологических больных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детей-инвалидов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981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67033"/>
            <a:ext cx="7128792" cy="704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ДОСТИЖЕНИЕ ПОКАЗАТЕЛЕЙ РЕГИОНАЛЬНОГО ПРОЕКТА «СОЗДАНИЕ ЕДИНОГО ЦИФРОВОГО КОНТУРА В ЗДРАВООХРАНЕНИИ НА ОСНОВЕ ЕДИНОЙ ГОСУДАРСТВЕННОЙ ИНФОРМАЦИОННОЙ СИСТЕМЫ В СФЕРЕ ЗДРАВООХРАНЕНИЯ (ЕГИСЗ)»</a:t>
            </a:r>
            <a:endParaRPr lang="ru-RU" sz="12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91556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-988" y="1106811"/>
            <a:ext cx="47890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Исполнение поручения Президента Российской Федерации по переходу на Единую централизованную медицинскую информационную систему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2037" y="1347614"/>
            <a:ext cx="437196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Система внедрена</a:t>
            </a:r>
            <a:r>
              <a:rPr lang="en-US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;</a:t>
            </a:r>
            <a:endParaRPr lang="ru-RU" sz="1500" i="1" dirty="0" smtClean="0">
              <a:solidFill>
                <a:srgbClr val="007F0E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Обучено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 </a:t>
            </a:r>
            <a:r>
              <a:rPr lang="ru-RU" sz="1500" i="1" dirty="0">
                <a:solidFill>
                  <a:srgbClr val="007F0E"/>
                </a:solidFill>
                <a:latin typeface="Times New Roman" panose="02020603050405020304" pitchFamily="18" charset="0"/>
              </a:rPr>
              <a:t>более </a:t>
            </a:r>
            <a:r>
              <a:rPr lang="ru-RU" sz="1500" b="1" i="1" u="sng" dirty="0">
                <a:solidFill>
                  <a:srgbClr val="007F0E"/>
                </a:solidFill>
                <a:latin typeface="Times New Roman" panose="02020603050405020304" pitchFamily="18" charset="0"/>
              </a:rPr>
              <a:t>7 тысяч </a:t>
            </a:r>
            <a:r>
              <a:rPr lang="ru-RU" sz="1500" i="1" dirty="0">
                <a:solidFill>
                  <a:srgbClr val="007F0E"/>
                </a:solidFill>
                <a:latin typeface="Times New Roman" panose="02020603050405020304" pitchFamily="18" charset="0"/>
              </a:rPr>
              <a:t>медицинских 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работников</a:t>
            </a:r>
            <a:r>
              <a:rPr lang="en-US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;</a:t>
            </a:r>
            <a:endParaRPr lang="ru-RU" sz="1500" i="1" dirty="0" smtClean="0">
              <a:solidFill>
                <a:srgbClr val="007F0E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Обеспечен </a:t>
            </a: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доступ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 к единой базе данных по пациентам </a:t>
            </a: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с любого места врача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sz="1400" i="1" dirty="0" smtClean="0">
              <a:solidFill>
                <a:srgbClr val="007F0E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303267"/>
            <a:ext cx="47720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Завершен федеральный проект «Создание единого цифрового контура в здравоохранении на основе Единой государственной информационной системы в сфере здравоохранения (ЕГИСЗ)» национального проекта «Здравоохранение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2018-2024 гг.</a:t>
            </a:r>
          </a:p>
          <a:p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6540" y="3003798"/>
            <a:ext cx="43719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К  защищенной сети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 здравоохранения МЗ РМ подключены  </a:t>
            </a: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57 МО, 137 ТВСП и </a:t>
            </a:r>
            <a:r>
              <a:rPr lang="ru-RU" sz="1500" b="1" i="1" u="sng" dirty="0">
                <a:solidFill>
                  <a:srgbClr val="007F0E"/>
                </a:solidFill>
                <a:latin typeface="Times New Roman" panose="02020603050405020304" pitchFamily="18" charset="0"/>
              </a:rPr>
              <a:t>440 </a:t>
            </a:r>
            <a:r>
              <a:rPr lang="ru-RU" sz="1500" b="1" i="1" u="sng" dirty="0" err="1" smtClean="0">
                <a:solidFill>
                  <a:srgbClr val="007F0E"/>
                </a:solidFill>
                <a:latin typeface="Times New Roman" panose="02020603050405020304" pitchFamily="18" charset="0"/>
              </a:rPr>
              <a:t>ФАПов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Обеспечено взаимодействие 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с ЕГИСЗ, ЕПГУ</a:t>
            </a:r>
            <a:r>
              <a:rPr lang="ru-RU" sz="1500" i="1" dirty="0">
                <a:solidFill>
                  <a:srgbClr val="007F0E"/>
                </a:solidFill>
                <a:latin typeface="Times New Roman" panose="02020603050405020304" pitchFamily="18" charset="0"/>
              </a:rPr>
              <a:t>, 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МСЭ, ТФОМС</a:t>
            </a:r>
            <a:r>
              <a:rPr lang="ru-RU" sz="1500" i="1" dirty="0">
                <a:solidFill>
                  <a:srgbClr val="007F0E"/>
                </a:solidFill>
                <a:latin typeface="Times New Roman" panose="02020603050405020304" pitchFamily="18" charset="0"/>
              </a:rPr>
              <a:t>, 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СФР</a:t>
            </a:r>
            <a:r>
              <a:rPr lang="ru-RU" sz="1500" i="1" dirty="0">
                <a:solidFill>
                  <a:srgbClr val="007F0E"/>
                </a:solidFill>
                <a:latin typeface="Times New Roman" panose="02020603050405020304" pitchFamily="18" charset="0"/>
              </a:rPr>
              <a:t>, ФНС, 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МВД</a:t>
            </a:r>
            <a:r>
              <a:rPr lang="ru-RU" sz="1500" i="1" dirty="0">
                <a:solidFill>
                  <a:srgbClr val="007F0E"/>
                </a:solidFill>
                <a:latin typeface="Times New Roman" panose="02020603050405020304" pitchFamily="18" charset="0"/>
              </a:rPr>
              <a:t>.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b="1" i="1" u="sng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Использование Искусственного Интеллекта 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при </a:t>
            </a:r>
            <a:r>
              <a:rPr lang="en-US" sz="1500" i="1" dirty="0" err="1" smtClean="0">
                <a:solidFill>
                  <a:srgbClr val="007F0E"/>
                </a:solidFill>
                <a:latin typeface="Times New Roman" panose="02020603050405020304" pitchFamily="18" charset="0"/>
              </a:rPr>
              <a:t>Rg</a:t>
            </a:r>
            <a:r>
              <a:rPr lang="en-US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-</a:t>
            </a:r>
            <a:r>
              <a:rPr lang="ru-RU" sz="1500" i="1" dirty="0" smtClean="0">
                <a:solidFill>
                  <a:srgbClr val="007F0E"/>
                </a:solidFill>
                <a:latin typeface="Times New Roman" panose="02020603050405020304" pitchFamily="18" charset="0"/>
              </a:rPr>
              <a:t>исследованиях.</a:t>
            </a:r>
          </a:p>
          <a:p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sz="1400" i="1" dirty="0" smtClean="0">
              <a:solidFill>
                <a:srgbClr val="007F0E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992165"/>
            <a:ext cx="4772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Достижение 13 показателей «Цифровой зрелости региона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6 основных и 24 дополнительных показателей национального проекта.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3027" y="847340"/>
            <a:ext cx="88214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ЗАДАЧА		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3895778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Заголовок 1"/>
          <p:cNvSpPr txBox="1">
            <a:spLocks/>
          </p:cNvSpPr>
          <p:nvPr/>
        </p:nvSpPr>
        <p:spPr>
          <a:xfrm>
            <a:off x="1979712" y="36398"/>
            <a:ext cx="7128792" cy="8845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4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РЕГИОНАЛЬНЫЙ ПРОЕКТ «ФОРМИРОВАНИЕ СИСТЕМЫ МОТИВАЦИИ ГРАЖДАН К ЗДОРОВОМУ ОБРАЗУ ЖИЗНИ, ВКЛЮЧАЯ ЗДОРОВОЕ ПИТАНИЕ И ОТКАЗ ОТ ВРЕДНЫХ ПРИВЫЧЕК В РЕСПУБЛИКЕ МОРДОВИЯ» НАЦИОНАЛЬНОГО ПРОЕКТА «ДЕМОГРАФИЯ»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6" y="36399"/>
            <a:ext cx="1584176" cy="606383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1979712" y="0"/>
            <a:ext cx="0" cy="10384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9512" y="1031080"/>
            <a:ext cx="885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РЕАЛИЗАЦИИ НАЦИОНАЛЬНОГО ПРОЕКТА «ДЕМОГРАФИЯ» ВЫСТРОЕНА ЕДИНАЯ СИСТЕМА УКРЕПЛЕНИЯ ОБЩЕСТВЕННОГО ЗДОРОВЬЯ. РАБОТА ПО ДАННОМУ НАПРАВЛЕНИЮ В 2025Г. ТАКЖЕ БУДЕТ ПРОДОЛЖЕНА В РАМКАХ НОВОГО ФЕДЕРАЛЬНОГО ПРОЕКТА «ЗДОРОВЬЕ ДЛЯ КАЖДОГО» НАЦИОНАЛЬНОГО ПРОЕКТА «ПРОДОЛЖИТЕЛЬНАЯ И АКТИВНАЯ ЖИЗНЬ</a:t>
            </a:r>
            <a:endParaRPr lang="ru-RU" sz="9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270" y="1525872"/>
            <a:ext cx="3244670" cy="2039020"/>
          </a:xfrm>
          <a:prstGeom prst="rect">
            <a:avLst/>
          </a:prstGeom>
          <a:ln w="190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Корпоративные программы поддержки здоровья сотрудников на рабочем месте реализуются на </a:t>
            </a:r>
            <a:r>
              <a:rPr lang="en-US" sz="1050" b="1" smtClean="0">
                <a:ln>
                  <a:solidFill>
                    <a:srgbClr val="8A0505"/>
                  </a:solidFill>
                </a:ln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0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крупнейших предприятиях </a:t>
            </a:r>
            <a:r>
              <a:rPr lang="ru-RU" sz="1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lvl="0" algn="ctr"/>
            <a:r>
              <a:rPr lang="ru-RU" sz="600" i="1" dirty="0">
                <a:latin typeface="Times New Roman"/>
                <a:ea typeface="Times New Roman"/>
              </a:rPr>
              <a:t>ООО «Саранский завод точных приборов»; ООО «</a:t>
            </a:r>
            <a:r>
              <a:rPr lang="ru-RU" sz="600" i="1" dirty="0" err="1">
                <a:latin typeface="Times New Roman"/>
                <a:ea typeface="Times New Roman"/>
              </a:rPr>
              <a:t>Оримэкс</a:t>
            </a:r>
            <a:r>
              <a:rPr lang="ru-RU" sz="600" i="1" dirty="0">
                <a:latin typeface="Times New Roman"/>
                <a:ea typeface="Times New Roman"/>
              </a:rPr>
              <a:t>»; АО «Саранский телевизионный завод»; Союз «Торгово-промышленная палата Республики Мордовия»; ООО «</a:t>
            </a:r>
            <a:r>
              <a:rPr lang="ru-RU" sz="600" i="1" dirty="0" err="1">
                <a:latin typeface="Times New Roman"/>
                <a:ea typeface="Times New Roman"/>
              </a:rPr>
              <a:t>Рефлакс</a:t>
            </a:r>
            <a:r>
              <a:rPr lang="ru-RU" sz="600" i="1" dirty="0">
                <a:latin typeface="Times New Roman"/>
                <a:ea typeface="Times New Roman"/>
              </a:rPr>
              <a:t>-С», ООО «ЭМ-ПЛАСТ»; ООО «ЭМ-КАБЕЛЬ»; ООО «ЭМ-КАТ», ГБУЗ Республики Мордовия «Республиканский детский санаторий Лесная сказка», АО «Саранский завод автосамосвалов», ГБПОУ РМ «Саранский техникум сферы услуг и промышленных технологий», АО «Биохимик», ООО «Управляющая компания РМ </a:t>
            </a:r>
            <a:r>
              <a:rPr lang="ru-RU" sz="600" i="1" dirty="0" err="1">
                <a:latin typeface="Times New Roman"/>
                <a:ea typeface="Times New Roman"/>
              </a:rPr>
              <a:t>Рейл</a:t>
            </a:r>
            <a:r>
              <a:rPr lang="ru-RU" sz="600" i="1" dirty="0">
                <a:latin typeface="Times New Roman"/>
                <a:ea typeface="Times New Roman"/>
              </a:rPr>
              <a:t>», АО «Медоборудование», ООО «Завод Световых Приборов», ООО «</a:t>
            </a:r>
            <a:r>
              <a:rPr lang="ru-RU" sz="600" i="1" dirty="0" err="1">
                <a:latin typeface="Times New Roman"/>
                <a:ea typeface="Times New Roman"/>
              </a:rPr>
              <a:t>Сабанчеевское</a:t>
            </a:r>
            <a:r>
              <a:rPr lang="ru-RU" sz="600" i="1" dirty="0">
                <a:latin typeface="Times New Roman"/>
                <a:ea typeface="Times New Roman"/>
              </a:rPr>
              <a:t>», ГБПОУ РМ «</a:t>
            </a:r>
            <a:r>
              <a:rPr lang="ru-RU" sz="600" i="1" dirty="0" err="1">
                <a:latin typeface="Times New Roman"/>
                <a:ea typeface="Times New Roman"/>
              </a:rPr>
              <a:t>Атяшевский</a:t>
            </a:r>
            <a:r>
              <a:rPr lang="ru-RU" sz="600" i="1" dirty="0">
                <a:latin typeface="Times New Roman"/>
                <a:ea typeface="Times New Roman"/>
              </a:rPr>
              <a:t> аграрный техникум»)</a:t>
            </a:r>
            <a:endParaRPr lang="ru-RU" sz="600" b="1" dirty="0">
              <a:solidFill>
                <a:srgbClr val="C0504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800" b="1" i="1" dirty="0">
                <a:solidFill>
                  <a:prstClr val="black"/>
                </a:solidFill>
                <a:latin typeface="Times New Roman"/>
                <a:ea typeface="Calibri"/>
              </a:rPr>
              <a:t>На </a:t>
            </a:r>
            <a:r>
              <a:rPr lang="ru-RU" sz="800" b="1" i="1" dirty="0" smtClean="0">
                <a:solidFill>
                  <a:prstClr val="black"/>
                </a:solidFill>
                <a:latin typeface="Times New Roman"/>
                <a:ea typeface="Calibri"/>
              </a:rPr>
              <a:t>предприятиях </a:t>
            </a:r>
            <a:r>
              <a:rPr lang="ru-RU" sz="800" b="1" i="1" dirty="0">
                <a:solidFill>
                  <a:prstClr val="black"/>
                </a:solidFill>
                <a:latin typeface="Times New Roman"/>
                <a:ea typeface="Calibri"/>
              </a:rPr>
              <a:t>организуются выезды мобильного Центра здоровья, который проводит комплексное диагностическое обследование сотрудников</a:t>
            </a:r>
            <a:r>
              <a:rPr lang="ru-RU" sz="600" b="1" i="1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800" b="1" i="1" dirty="0">
                <a:solidFill>
                  <a:prstClr val="black"/>
                </a:solidFill>
                <a:latin typeface="Times New Roman"/>
                <a:ea typeface="Calibri"/>
              </a:rPr>
              <a:t>с последующей консультацией терапевта по результатам проведённых обследований и выдачей индивидуальных рекомендаций по коррекции состояния и ведению здорового образа жизни</a:t>
            </a:r>
            <a:endParaRPr lang="ru-RU" sz="9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270" y="3867894"/>
            <a:ext cx="3244670" cy="1200329"/>
          </a:xfrm>
          <a:prstGeom prst="rect">
            <a:avLst/>
          </a:prstGeom>
          <a:ln w="190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количества курящих работников на </a:t>
            </a:r>
            <a:r>
              <a:rPr lang="ru-RU" sz="900" b="1" i="1" dirty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900" b="1" i="1" dirty="0" smtClean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%;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веса у </a:t>
            </a:r>
            <a:r>
              <a:rPr lang="ru-RU" sz="900" b="1" i="1" dirty="0" smtClean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7%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сотрудников, первоначально имеющих избыточную массу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тела;</a:t>
            </a:r>
            <a:endParaRPr lang="ru-RU" sz="9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гг. на указанных предприятиях количество больничных листов снизилось на </a:t>
            </a:r>
            <a:r>
              <a:rPr lang="ru-RU" sz="900" b="1" i="1" dirty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11,3 %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абсолютных числах с </a:t>
            </a:r>
            <a:r>
              <a:rPr lang="ru-RU" sz="900" b="1" i="1" dirty="0" smtClean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12 722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900" b="1" i="1" dirty="0" smtClean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11 285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количество дней нетрудоспособности снизилось на </a:t>
            </a:r>
            <a:r>
              <a:rPr lang="ru-RU" sz="900" b="1" i="1" dirty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12,3 %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абсолютных числах с </a:t>
            </a:r>
            <a:r>
              <a:rPr lang="ru-RU" sz="900" b="1" i="1" dirty="0" smtClean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139 465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900" b="1" i="1" dirty="0" smtClean="0">
                <a:solidFill>
                  <a:srgbClr val="8C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122 439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г.)</a:t>
            </a:r>
            <a:endParaRPr lang="ru-RU" sz="9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05039" y="1579401"/>
            <a:ext cx="3895947" cy="1338828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нацпроекта будет проведена модернизация центров здоровья (в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модернизация центра здоровья в ГБУЗ РМ «Рузаевская ЦРБ,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Центр здоровья ГБУЗ «МРКВД»,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центр здоровья ГБУЗ РМ «Поликлиника №2»), а также расширен их функционал такими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выявление факторов риска заболеваний и диспансерное наблюдение граждан с факторами риска, помощь в борьбе с вредными привычками, психологическая поддержка, составление индивидуальных программ питания </a:t>
            </a:r>
            <a:endParaRPr lang="ru-RU" sz="9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9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12557" y="3003798"/>
            <a:ext cx="3895947" cy="1338828"/>
          </a:xfrm>
          <a:prstGeom prst="rect">
            <a:avLst/>
          </a:prstGeom>
          <a:ln w="12700"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ТПГГ в 2025 г. в республике на профилактические мероприятия предусмотрено </a:t>
            </a:r>
            <a:r>
              <a:rPr lang="ru-RU" sz="9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1609,2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рублей. Предполагается осмотреть </a:t>
            </a:r>
            <a:r>
              <a:rPr lang="ru-RU" sz="9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482,4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человек. </a:t>
            </a:r>
          </a:p>
          <a:p>
            <a:pPr algn="ctr"/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установлены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</a:t>
            </a:r>
            <a:endParaRPr lang="ru-RU" sz="9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проведения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для оценки репродуктивного здоровья.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(планируется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осмотреть </a:t>
            </a:r>
            <a:r>
              <a:rPr lang="ru-RU" sz="900" b="1" i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92 900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</a:t>
            </a:r>
          </a:p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900" b="1" i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ru-RU" sz="9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женщин, </a:t>
            </a:r>
            <a:r>
              <a:rPr lang="ru-RU" sz="9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45000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мужчин),</a:t>
            </a:r>
          </a:p>
          <a:p>
            <a:pPr algn="ctr"/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посещений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профилактическими целями Центров здоровья 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900" b="1" i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22 985</a:t>
            </a:r>
            <a:r>
              <a:rPr lang="ru-RU" sz="9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комплексных посещений, это в </a:t>
            </a:r>
            <a:r>
              <a:rPr lang="ru-RU" sz="9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r>
              <a:rPr lang="ru-RU" sz="9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раза больше чем в 2024 году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1403648" y="3514824"/>
            <a:ext cx="484632" cy="43204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46872"/>
            <a:ext cx="5774676" cy="12433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8" b="99559" l="0" r="100000">
                        <a14:foregroundMark x1="8594" y1="30147" x2="8594" y2="30147"/>
                        <a14:foregroundMark x1="9531" y1="21765" x2="9948" y2="75441"/>
                        <a14:foregroundMark x1="7917" y1="22353" x2="1406" y2="61912"/>
                        <a14:foregroundMark x1="13333" y1="22500" x2="16250" y2="67500"/>
                        <a14:foregroundMark x1="10885" y1="61029" x2="92760" y2="51765"/>
                        <a14:foregroundMark x1="86667" y1="17059" x2="98906" y2="55441"/>
                        <a14:foregroundMark x1="98490" y1="50588" x2="91458" y2="84706"/>
                        <a14:foregroundMark x1="81927" y1="62941" x2="92135" y2="61324"/>
                        <a14:foregroundMark x1="13490" y1="71176" x2="20417" y2="67206"/>
                        <a14:foregroundMark x1="45365" y1="29559" x2="54531" y2="35882"/>
                        <a14:foregroundMark x1="64844" y1="28676" x2="70208" y2="33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0" y="593887"/>
            <a:ext cx="1782010" cy="503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22" y="1525872"/>
            <a:ext cx="1512168" cy="97387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43"/>
          <a:stretch/>
        </p:blipFill>
        <p:spPr>
          <a:xfrm>
            <a:off x="3572805" y="3347700"/>
            <a:ext cx="1472752" cy="92183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01" y="2507530"/>
            <a:ext cx="1440160" cy="93029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74475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27188" y="95254"/>
            <a:ext cx="7272808" cy="578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ОРГАНИЗАЦИЯ МЕДИЦИНСКОЙ ПОМОЩИ УЧАСТНИКАМ СВО 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ЧЛЕНАМ ИХ СЕМЕЙ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835696" y="0"/>
            <a:ext cx="0" cy="84355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29364904"/>
              </p:ext>
            </p:extLst>
          </p:nvPr>
        </p:nvGraphicFramePr>
        <p:xfrm>
          <a:off x="73274" y="696161"/>
          <a:ext cx="3888432" cy="245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813315310"/>
              </p:ext>
            </p:extLst>
          </p:nvPr>
        </p:nvGraphicFramePr>
        <p:xfrm>
          <a:off x="4211960" y="699542"/>
          <a:ext cx="488803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3219822"/>
            <a:ext cx="413995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филиале Государственного фонда поддержки участников специальной военной операции «Защитники Отечества» в Республике 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совместно с Министерством 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организована работа </a:t>
            </a:r>
            <a:r>
              <a:rPr lang="ru-RU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кабинета психолого-психотерапевтической </a:t>
            </a:r>
            <a:r>
              <a:rPr lang="ru-RU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881616"/>
            <a:ext cx="42119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медико-психологическая помощь оказана </a:t>
            </a:r>
            <a:r>
              <a:rPr lang="ru-RU" sz="10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СВО и членам их семей, 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 - это ветераны боевых действий, а 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 действующие участники СВО и 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 - члены семей участников СВО. </a:t>
            </a:r>
            <a:r>
              <a:rPr lang="ru-RU" sz="10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608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были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 в кабинете психолого-психотерапевтической помощи филиала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фонда «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Защитники Отечества» в Республике Мордовия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чел.- ветераны боевых действий. 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 – действующие участники СВО, 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371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чел.– члены семей участников СВО, из них </a:t>
            </a:r>
            <a:r>
              <a:rPr lang="ru-RU" sz="800" b="1" i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</a:t>
            </a:r>
            <a:r>
              <a:rPr 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члены семей погибших участников СВО)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9BB07C2-71D7-42DD-A131-24547AA0DA0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771549"/>
            <a:ext cx="792088" cy="107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7520A1F-E630-425B-8202-9C47F28C94E8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131839" y="771550"/>
            <a:ext cx="822129" cy="107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4216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AAAAFF6F-5CCE-44A4-9DEB-07AF93062A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537599"/>
              </p:ext>
            </p:extLst>
          </p:nvPr>
        </p:nvGraphicFramePr>
        <p:xfrm>
          <a:off x="2357306" y="864066"/>
          <a:ext cx="6610524" cy="42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27188" y="67033"/>
            <a:ext cx="7272808" cy="7045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ВЫЕЗДЫ БРИГАД ВРАЧЕЙ-СПЕЦИАЛИСТОВ  ДЛЯ РАБОТЫ В ГБУЗ ХЕРСОНСКОЙ ОБЛАСТИ «КАЛАНЧАКСКАЯ ЦЕНТРАЛЬНАЯ РАЙОННАЯ БОЛЬНИЦА»</a:t>
            </a:r>
            <a:endParaRPr lang="ru-RU" sz="1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35696" y="0"/>
            <a:ext cx="0" cy="91556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8" y="1013296"/>
            <a:ext cx="1843035" cy="1491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70" y="2634002"/>
            <a:ext cx="4037682" cy="26927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583" y1="27500" x2="14417" y2="43750"/>
                        <a14:foregroundMark x1="11167" y1="60250" x2="24833" y2="46250"/>
                        <a14:foregroundMark x1="16500" y1="42875" x2="19667" y2="52125"/>
                        <a14:foregroundMark x1="31333" y1="71625" x2="40000" y2="53000"/>
                        <a14:foregroundMark x1="17417" y1="63250" x2="28667" y2="50375"/>
                        <a14:foregroundMark x1="33083" y1="29375" x2="48333" y2="7125"/>
                        <a14:foregroundMark x1="47583" y1="6875" x2="39250" y2="10625"/>
                        <a14:foregroundMark x1="33417" y1="23000" x2="29667" y2="33125"/>
                        <a14:foregroundMark x1="36417" y1="21375" x2="34333" y2="22250"/>
                        <a14:foregroundMark x1="47500" y1="6000" x2="53583" y2="6875"/>
                        <a14:foregroundMark x1="53833" y1="7125" x2="60333" y2="13125"/>
                        <a14:foregroundMark x1="71083" y1="27750" x2="70250" y2="29250"/>
                        <a14:foregroundMark x1="69417" y1="27375" x2="85333" y2="49250"/>
                        <a14:foregroundMark x1="88083" y1="52125" x2="90833" y2="60250"/>
                        <a14:foregroundMark x1="90333" y1="68375" x2="90917" y2="74500"/>
                        <a14:foregroundMark x1="76667" y1="61000" x2="76083" y2="86500"/>
                        <a14:foregroundMark x1="71500" y1="83500" x2="63500" y2="93000"/>
                        <a14:foregroundMark x1="22250" y1="93750" x2="79333" y2="94500"/>
                        <a14:backgroundMark x1="38333" y1="96500" x2="78583" y2="9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82695"/>
            <a:ext cx="3646798" cy="23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27188" y="123478"/>
            <a:ext cx="7272808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ПЕРВАЯ ПОМОЩЬ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35696" y="0"/>
            <a:ext cx="0" cy="7715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51520" y="830462"/>
            <a:ext cx="8712968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Главы Республики Мордовия А.А.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Здунова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главного специалиста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по первой помощи Д.А.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Хубезова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Республики Мордовия в 2024 году началась реализация пилотного проекта по обучению населения приемам оказания первой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919114"/>
            <a:ext cx="3888432" cy="10156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данного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приемам первой помощи было обучено </a:t>
            </a:r>
            <a:r>
              <a:rPr lang="ru-RU" sz="12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207 433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трудоспособного населения (</a:t>
            </a:r>
            <a:r>
              <a:rPr lang="ru-RU" sz="12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103,7%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Плана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составило </a:t>
            </a:r>
            <a:r>
              <a:rPr lang="ru-RU" sz="12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45 %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трудоспособного населения (</a:t>
            </a:r>
            <a:r>
              <a:rPr lang="ru-RU" sz="1200" b="1" dirty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438 120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449364" y="1543066"/>
            <a:ext cx="377824" cy="38061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333346432"/>
              </p:ext>
            </p:extLst>
          </p:nvPr>
        </p:nvGraphicFramePr>
        <p:xfrm>
          <a:off x="4261842" y="1635646"/>
          <a:ext cx="483815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06140" y="307580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ноября </a:t>
            </a:r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г.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распоряжение Правительства Республики Мордовия  </a:t>
            </a:r>
            <a:r>
              <a:rPr lang="ru-RU" sz="1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896-Р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в регионе массового обучения населения приемам оказания первой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помощи.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анным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утвержден План мероприятий по обучению населения Республики Мордовия приемам оказания первой помощи и внедрению комплекса «Готов к санитарной обороне» (ГСО) в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регионе,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межведомственной рабочей группы по обучению населения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приемам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первой помощи, совершенствованию первой помощи в Республике Мордовия и внедрению комплекса «Готов к санитарной обороне» (ГСО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здравоохранения Республики Мордовия определено координатором обучения 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 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83" l="500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26897"/>
            <a:ext cx="870853" cy="8708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275606"/>
            <a:ext cx="1651248" cy="11001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5700" l="125" r="99125">
                        <a14:foregroundMark x1="14875" y1="14700" x2="18375" y2="13200"/>
                        <a14:foregroundMark x1="78250" y1="14800" x2="82313" y2="13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119922"/>
            <a:ext cx="1872208" cy="11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27188" y="123478"/>
            <a:ext cx="7272808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ПРИОРИТЕТНЫЕ ЗАДАЧИ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835696" y="0"/>
            <a:ext cx="0" cy="7715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71472841"/>
              </p:ext>
            </p:extLst>
          </p:nvPr>
        </p:nvGraphicFramePr>
        <p:xfrm>
          <a:off x="107504" y="843558"/>
          <a:ext cx="4320480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37979987"/>
              </p:ext>
            </p:extLst>
          </p:nvPr>
        </p:nvGraphicFramePr>
        <p:xfrm>
          <a:off x="4644008" y="771550"/>
          <a:ext cx="433429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863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598"/>
            <a:ext cx="9144000" cy="3857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 noChangeArrowheads="1"/>
          </p:cNvSpPr>
          <p:nvPr>
            <p:ph type="ctrTitle"/>
          </p:nvPr>
        </p:nvSpPr>
        <p:spPr>
          <a:xfrm>
            <a:off x="7297" y="0"/>
            <a:ext cx="9129405" cy="1419621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alt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15543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boto" pitchFamily="2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Roboto" pitchFamily="2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Roboto" pitchFamily="2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Roboto" pitchFamily="2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Roboto" pitchFamily="2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itchFamily="2" charset="0"/>
              </a:defRPr>
            </a:lvl9pPr>
          </a:lstStyle>
          <a:p>
            <a:fld id="{C4E3A1E8-3481-4346-97F4-E9CF40ADD56E}" type="slidenum">
              <a:rPr lang="ru-RU" altLang="ru-RU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ru-RU" altLang="ru-RU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68" name="Рисунок 1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" y="7144"/>
            <a:ext cx="1441847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Заголовок 1"/>
          <p:cNvSpPr txBox="1">
            <a:spLocks/>
          </p:cNvSpPr>
          <p:nvPr/>
        </p:nvSpPr>
        <p:spPr>
          <a:xfrm>
            <a:off x="1776413" y="7145"/>
            <a:ext cx="7128272" cy="476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8" tIns="45719" rIns="91438" bIns="45719"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ОСНОВНЫЕ ДЕМОГРАФИЧЕСКИЕ ПОКАЗАТЕЛИ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>
            <a:off x="1776413" y="0"/>
            <a:ext cx="0" cy="71556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209059" y="2764665"/>
            <a:ext cx="3168300" cy="2267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0" name="Рисунок 119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556" y1="18194" x2="30556" y2="18194"/>
                        <a14:foregroundMark x1="2444" y1="58895" x2="2444" y2="58895"/>
                        <a14:foregroundMark x1="70444" y1="8491" x2="70444" y2="8491"/>
                        <a14:foregroundMark x1="71667" y1="42722" x2="71667" y2="42722"/>
                        <a14:foregroundMark x1="65444" y1="96226" x2="65444" y2="96226"/>
                        <a14:foregroundMark x1="97222" y1="57547" x2="97222" y2="57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5" y="4346664"/>
            <a:ext cx="557300" cy="459464"/>
          </a:xfrm>
          <a:prstGeom prst="rect">
            <a:avLst/>
          </a:prstGeom>
        </p:spPr>
      </p:pic>
      <p:sp>
        <p:nvSpPr>
          <p:cNvPr id="121" name="Rectangle 29">
            <a:extLst>
              <a:ext uri="{FF2B5EF4-FFF2-40B4-BE49-F238E27FC236}">
                <a16:creationId xmlns:a16="http://schemas.microsoft.com/office/drawing/2014/main" xmlns="" id="{A7DC82C8-84FF-EB4A-81E2-3842A4C85D53}"/>
              </a:ext>
            </a:extLst>
          </p:cNvPr>
          <p:cNvSpPr/>
          <p:nvPr/>
        </p:nvSpPr>
        <p:spPr>
          <a:xfrm>
            <a:off x="917130" y="4311194"/>
            <a:ext cx="23968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213 339 чел. (27,9%)</a:t>
            </a:r>
          </a:p>
        </p:txBody>
      </p:sp>
      <p:sp>
        <p:nvSpPr>
          <p:cNvPr id="122" name="Rectangle 34">
            <a:extLst>
              <a:ext uri="{FF2B5EF4-FFF2-40B4-BE49-F238E27FC236}">
                <a16:creationId xmlns:a16="http://schemas.microsoft.com/office/drawing/2014/main" xmlns="" id="{D971AF82-3663-F14B-92BF-4A8549735D8F}"/>
              </a:ext>
            </a:extLst>
          </p:cNvPr>
          <p:cNvSpPr/>
          <p:nvPr/>
        </p:nvSpPr>
        <p:spPr>
          <a:xfrm>
            <a:off x="1003531" y="4601002"/>
            <a:ext cx="2300408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аселение старше трудоспособного возраста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09059" y="650039"/>
            <a:ext cx="3168300" cy="20360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Rectangle 29">
            <a:extLst>
              <a:ext uri="{FF2B5EF4-FFF2-40B4-BE49-F238E27FC236}">
                <a16:creationId xmlns:a16="http://schemas.microsoft.com/office/drawing/2014/main" xmlns="" id="{A7DC82C8-84FF-EB4A-81E2-3842A4C85D53}"/>
              </a:ext>
            </a:extLst>
          </p:cNvPr>
          <p:cNvSpPr/>
          <p:nvPr/>
        </p:nvSpPr>
        <p:spPr>
          <a:xfrm>
            <a:off x="820888" y="1409612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488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5" name="Rectangle 30">
            <a:extLst>
              <a:ext uri="{FF2B5EF4-FFF2-40B4-BE49-F238E27FC236}">
                <a16:creationId xmlns:a16="http://schemas.microsoft.com/office/drawing/2014/main" xmlns="" id="{5E8A16BD-4045-E749-8903-2BEC9436E115}"/>
              </a:ext>
            </a:extLst>
          </p:cNvPr>
          <p:cNvSpPr/>
          <p:nvPr/>
        </p:nvSpPr>
        <p:spPr>
          <a:xfrm>
            <a:off x="894315" y="1717286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</a:t>
            </a:r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</p:txBody>
      </p:sp>
      <p:sp>
        <p:nvSpPr>
          <p:cNvPr id="126" name="Rectangle 31">
            <a:extLst>
              <a:ext uri="{FF2B5EF4-FFF2-40B4-BE49-F238E27FC236}">
                <a16:creationId xmlns:a16="http://schemas.microsoft.com/office/drawing/2014/main" xmlns="" id="{B4F6CF21-AC1D-8F47-87D2-89E161AD00DF}"/>
              </a:ext>
            </a:extLst>
          </p:cNvPr>
          <p:cNvSpPr/>
          <p:nvPr/>
        </p:nvSpPr>
        <p:spPr>
          <a:xfrm>
            <a:off x="894315" y="2050879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 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GB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GB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7" name="Rectangle 55">
            <a:extLst>
              <a:ext uri="{FF2B5EF4-FFF2-40B4-BE49-F238E27FC236}">
                <a16:creationId xmlns:a16="http://schemas.microsoft.com/office/drawing/2014/main" xmlns="" id="{4FF97B94-0C39-B549-86D5-9D62C0753CFE}"/>
              </a:ext>
            </a:extLst>
          </p:cNvPr>
          <p:cNvSpPr/>
          <p:nvPr/>
        </p:nvSpPr>
        <p:spPr>
          <a:xfrm>
            <a:off x="924798" y="768345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765 891</a:t>
            </a:r>
            <a:r>
              <a:rPr lang="ru-RU" sz="2000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2000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8" name="Rectangle 26">
            <a:extLst>
              <a:ext uri="{FF2B5EF4-FFF2-40B4-BE49-F238E27FC236}">
                <a16:creationId xmlns:a16="http://schemas.microsoft.com/office/drawing/2014/main" xmlns="" id="{25BB45B5-1CB1-E947-AD1D-E6B2808A858A}"/>
              </a:ext>
            </a:extLst>
          </p:cNvPr>
          <p:cNvSpPr/>
          <p:nvPr/>
        </p:nvSpPr>
        <p:spPr>
          <a:xfrm>
            <a:off x="894315" y="1080859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проживающего населения</a:t>
            </a:r>
          </a:p>
        </p:txBody>
      </p:sp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77" b="85577" l="20889" r="79556">
                        <a14:foregroundMark x1="32222" y1="24423" x2="32222" y2="24423"/>
                        <a14:foregroundMark x1="51444" y1="23846" x2="51444" y2="23846"/>
                        <a14:foregroundMark x1="71222" y1="24615" x2="71222" y2="2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9" t="12625" r="20719" b="13996"/>
          <a:stretch/>
        </p:blipFill>
        <p:spPr>
          <a:xfrm>
            <a:off x="310739" y="2889501"/>
            <a:ext cx="540366" cy="395728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761" y1="9348" x2="34783" y2="26957"/>
                        <a14:foregroundMark x1="32717" y1="31087" x2="32935" y2="60326"/>
                        <a14:foregroundMark x1="11630" y1="36739" x2="18478" y2="56739"/>
                        <a14:foregroundMark x1="6739" y1="63043" x2="25326" y2="86522"/>
                        <a14:foregroundMark x1="45870" y1="34674" x2="55543" y2="55109"/>
                        <a14:foregroundMark x1="62174" y1="8478" x2="67065" y2="25543"/>
                        <a14:foregroundMark x1="67609" y1="30652" x2="64891" y2="59891"/>
                        <a14:foregroundMark x1="88370" y1="37500" x2="76522" y2="55000"/>
                        <a14:foregroundMark x1="69239" y1="62935" x2="83913" y2="62500"/>
                        <a14:foregroundMark x1="88478" y1="72717" x2="76413" y2="86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8"/>
          <a:stretch/>
        </p:blipFill>
        <p:spPr>
          <a:xfrm>
            <a:off x="310739" y="3603058"/>
            <a:ext cx="500102" cy="477009"/>
          </a:xfrm>
          <a:prstGeom prst="rect">
            <a:avLst/>
          </a:prstGeom>
        </p:spPr>
      </p:pic>
      <p:sp>
        <p:nvSpPr>
          <p:cNvPr id="131" name="Rectangle 29">
            <a:extLst>
              <a:ext uri="{FF2B5EF4-FFF2-40B4-BE49-F238E27FC236}">
                <a16:creationId xmlns:a16="http://schemas.microsoft.com/office/drawing/2014/main" xmlns="" id="{A7DC82C8-84FF-EB4A-81E2-3842A4C85D53}"/>
              </a:ext>
            </a:extLst>
          </p:cNvPr>
          <p:cNvSpPr/>
          <p:nvPr/>
        </p:nvSpPr>
        <p:spPr>
          <a:xfrm>
            <a:off x="923786" y="2861320"/>
            <a:ext cx="239685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109 081 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 (</a:t>
            </a:r>
            <a:r>
              <a:rPr lang="ru-RU" sz="2000" b="1" dirty="0" smtClean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14,2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</p:txBody>
      </p:sp>
      <p:sp>
        <p:nvSpPr>
          <p:cNvPr id="132" name="Rectangle 34">
            <a:extLst>
              <a:ext uri="{FF2B5EF4-FFF2-40B4-BE49-F238E27FC236}">
                <a16:creationId xmlns:a16="http://schemas.microsoft.com/office/drawing/2014/main" xmlns="" id="{D971AF82-3663-F14B-92BF-4A8549735D8F}"/>
              </a:ext>
            </a:extLst>
          </p:cNvPr>
          <p:cNvSpPr/>
          <p:nvPr/>
        </p:nvSpPr>
        <p:spPr>
          <a:xfrm>
            <a:off x="1010187" y="3154011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</a:t>
            </a:r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(0-15 лет)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" name="Rectangle 34">
            <a:extLst>
              <a:ext uri="{FF2B5EF4-FFF2-40B4-BE49-F238E27FC236}">
                <a16:creationId xmlns:a16="http://schemas.microsoft.com/office/drawing/2014/main" xmlns="" id="{D971AF82-3663-F14B-92BF-4A8549735D8F}"/>
              </a:ext>
            </a:extLst>
          </p:cNvPr>
          <p:cNvSpPr/>
          <p:nvPr/>
        </p:nvSpPr>
        <p:spPr>
          <a:xfrm>
            <a:off x="1010186" y="3905787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трудоспособное</a:t>
            </a:r>
            <a:r>
              <a:rPr lang="ru-RU" sz="11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население </a:t>
            </a:r>
            <a:endParaRPr lang="ru-RU" sz="1100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4" name="Рисунок 1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656" y="845428"/>
            <a:ext cx="396274" cy="396274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639" y="1490289"/>
            <a:ext cx="396274" cy="396274"/>
          </a:xfrm>
          <a:prstGeom prst="rect">
            <a:avLst/>
          </a:prstGeom>
        </p:spPr>
      </p:pic>
      <p:pic>
        <p:nvPicPr>
          <p:cNvPr id="136" name="Рисунок 1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8536" y="2077137"/>
            <a:ext cx="396274" cy="396274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72" l="297" r="100000">
                        <a14:foregroundMark x1="24059" y1="16262" x2="21782" y2="25107"/>
                        <a14:foregroundMark x1="27327" y1="13837" x2="31980" y2="17546"/>
                        <a14:foregroundMark x1="25248" y1="65763" x2="27228" y2="65763"/>
                        <a14:foregroundMark x1="53564" y1="34379" x2="54356" y2="38231"/>
                        <a14:foregroundMark x1="62772" y1="29244" x2="65050" y2="23538"/>
                        <a14:foregroundMark x1="92277" y1="28816" x2="94653" y2="30243"/>
                        <a14:backgroundMark x1="36931" y1="1854" x2="55446" y2="30385"/>
                        <a14:backgroundMark x1="82970" y1="5278" x2="86832" y2="1854"/>
                        <a14:backgroundMark x1="87624" y1="9843" x2="86931" y2="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87" y="578316"/>
            <a:ext cx="5269810" cy="3827012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48" l="8478" r="92174">
                        <a14:foregroundMark x1="46739" y1="17065" x2="46739" y2="17065"/>
                        <a14:foregroundMark x1="50652" y1="27935" x2="50652" y2="27935"/>
                        <a14:foregroundMark x1="57065" y1="19130" x2="57065" y2="19130"/>
                        <a14:foregroundMark x1="42065" y1="89348" x2="42065" y2="89348"/>
                        <a14:foregroundMark x1="64565" y1="87283" x2="65109" y2="872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1" r="8616"/>
          <a:stretch/>
        </p:blipFill>
        <p:spPr>
          <a:xfrm>
            <a:off x="3891045" y="3899005"/>
            <a:ext cx="715953" cy="859380"/>
          </a:xfrm>
          <a:prstGeom prst="rect">
            <a:avLst/>
          </a:prstGeom>
        </p:spPr>
      </p:pic>
      <p:pic>
        <p:nvPicPr>
          <p:cNvPr id="139" name="Рисунок 138"/>
          <p:cNvPicPr>
            <a:picLocks noChangeAspect="1"/>
          </p:cNvPicPr>
          <p:nvPr/>
        </p:nvPicPr>
        <p:blipFill>
          <a:blip r:embed="rId1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03" y="3877781"/>
            <a:ext cx="874529" cy="874529"/>
          </a:xfrm>
          <a:prstGeom prst="rect">
            <a:avLst/>
          </a:prstGeom>
        </p:spPr>
      </p:pic>
      <p:sp>
        <p:nvSpPr>
          <p:cNvPr id="140" name="Прямоугольник 139"/>
          <p:cNvSpPr/>
          <p:nvPr/>
        </p:nvSpPr>
        <p:spPr>
          <a:xfrm>
            <a:off x="4570517" y="4039126"/>
            <a:ext cx="1478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км²</a:t>
            </a:r>
          </a:p>
        </p:txBody>
      </p:sp>
      <p:sp>
        <p:nvSpPr>
          <p:cNvPr id="141" name="Прямоугольник 140"/>
          <p:cNvSpPr/>
          <p:nvPr/>
        </p:nvSpPr>
        <p:spPr>
          <a:xfrm>
            <a:off x="7541623" y="4040478"/>
            <a:ext cx="1362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м²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Rectangle 29">
            <a:extLst>
              <a:ext uri="{FF2B5EF4-FFF2-40B4-BE49-F238E27FC236}">
                <a16:creationId xmlns:a16="http://schemas.microsoft.com/office/drawing/2014/main" xmlns="" id="{A7DC82C8-84FF-EB4A-81E2-3842A4C85D53}"/>
              </a:ext>
            </a:extLst>
          </p:cNvPr>
          <p:cNvSpPr/>
          <p:nvPr/>
        </p:nvSpPr>
        <p:spPr>
          <a:xfrm>
            <a:off x="923785" y="3597707"/>
            <a:ext cx="239685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2769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443 471 чел. (57,9%)</a:t>
            </a:r>
          </a:p>
          <a:p>
            <a:endParaRPr lang="en-US" sz="2000" dirty="0">
              <a:solidFill>
                <a:srgbClr val="02769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7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19239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ОЖИДАЕМАЯ ПРОДОЛЖИТЕЛЬНОСТЬ ЖИЗНИ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73073622"/>
              </p:ext>
            </p:extLst>
          </p:nvPr>
        </p:nvGraphicFramePr>
        <p:xfrm>
          <a:off x="-1" y="2954631"/>
          <a:ext cx="9178115" cy="2191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324372556"/>
              </p:ext>
            </p:extLst>
          </p:nvPr>
        </p:nvGraphicFramePr>
        <p:xfrm>
          <a:off x="0" y="639647"/>
          <a:ext cx="9144000" cy="235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020272" y="1827693"/>
            <a:ext cx="1983438" cy="6986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Целевое значение по Республике Мордовия к 2030 г –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77,79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0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19239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РОЖДАЕМОСТЬ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027241245"/>
              </p:ext>
            </p:extLst>
          </p:nvPr>
        </p:nvGraphicFramePr>
        <p:xfrm>
          <a:off x="82898" y="702856"/>
          <a:ext cx="8712969" cy="187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548441"/>
              </p:ext>
            </p:extLst>
          </p:nvPr>
        </p:nvGraphicFramePr>
        <p:xfrm>
          <a:off x="323528" y="2575372"/>
          <a:ext cx="5922670" cy="2308324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4268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7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4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19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15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88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41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369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9998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</a:t>
                      </a:r>
                      <a:r>
                        <a:rPr lang="ru-RU" sz="14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Мордовия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родившихся (без мертворожденных),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1000 человек населения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37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прирост, снижение (-)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% к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4567">
                <a:tc vMerge="1">
                  <a:txBody>
                    <a:bodyPr/>
                    <a:lstStyle/>
                    <a:p>
                      <a:pPr algn="ctr" fontAlgn="b"/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4292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4567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-275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87" marR="9487" marT="9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558751" y="2555192"/>
            <a:ext cx="2387724" cy="23083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период с 2020 по 2024 год численность женщин фертильного возраста  уменьшилась более чем на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тыс. человек (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8225</a:t>
            </a:r>
            <a:r>
              <a:rPr lang="ru-RU" sz="1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чел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причина низкая рождаемость с 1993 по 2005 годы.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4"/>
          <a:stretch/>
        </p:blipFill>
        <p:spPr>
          <a:xfrm>
            <a:off x="8166192" y="1203598"/>
            <a:ext cx="942312" cy="8434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889" l="0" r="100000">
                        <a14:foregroundMark x1="43778" y1="40778" x2="38222" y2="33444"/>
                        <a14:foregroundMark x1="23444" y1="29667" x2="24444" y2="26667"/>
                        <a14:foregroundMark x1="34889" y1="26222" x2="35556" y2="28000"/>
                        <a14:foregroundMark x1="42333" y1="28111" x2="47667" y2="38889"/>
                        <a14:foregroundMark x1="47556" y1="27667" x2="50000" y2="34889"/>
                        <a14:foregroundMark x1="60444" y1="57000" x2="65778" y2="55222"/>
                        <a14:foregroundMark x1="49111" y1="60111" x2="52667" y2="61889"/>
                        <a14:foregroundMark x1="44111" y1="54111" x2="41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66" y="1563638"/>
            <a:ext cx="1413098" cy="14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19239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МЕДИЦИНСКАЯ СОСТОВЛЯЮЩАЯ РОЖДАЕМОСТИ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75099066"/>
              </p:ext>
            </p:extLst>
          </p:nvPr>
        </p:nvGraphicFramePr>
        <p:xfrm>
          <a:off x="188932" y="900679"/>
          <a:ext cx="8907780" cy="3093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88932" y="784860"/>
            <a:ext cx="6554768" cy="83099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абортов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желанию женщин)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1000 женщин фертильного возраста, что на </a:t>
            </a:r>
            <a:r>
              <a:rPr lang="ru-RU" sz="1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17,0%</a:t>
            </a: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ниже, чем 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1000 женщин фертильного возраста)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12933" y="3311347"/>
            <a:ext cx="5091316" cy="93871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психологов, социальных работников и юристов Центров репродуктивного здоровья на базе перинатального центра ГБУЗ Республики Мордовия «Мордовская республиканская центральная клиническая больница» и ГБУЗ Республики Мордовия «Родильный дом» получили </a:t>
            </a:r>
            <a:r>
              <a:rPr lang="ru-RU" sz="11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3189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беременных женщин (</a:t>
            </a:r>
            <a:r>
              <a:rPr lang="ru-RU" sz="1100" b="1" dirty="0" smtClean="0">
                <a:solidFill>
                  <a:srgbClr val="8A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80,0%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всех беременных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436;p38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80578"/>
            <a:ext cx="1376174" cy="1690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53" y="3308445"/>
            <a:ext cx="1615580" cy="183505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12934" y="4350613"/>
            <a:ext cx="5091316" cy="76944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создана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трехуровневая система оказания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медицинской помощи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мужчинам и женщинам репродуктивного возраста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различным риском нарушения репродуктивного здоровья и имеющим нарушение репродуктивной функции</a:t>
            </a:r>
          </a:p>
        </p:txBody>
      </p:sp>
    </p:spTree>
    <p:extLst>
      <p:ext uri="{BB962C8B-B14F-4D97-AF65-F5344CB8AC3E}">
        <p14:creationId xmlns:p14="http://schemas.microsoft.com/office/powerpoint/2010/main" val="1124054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19239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СМЕРТНОСТЬ НАСЕЛЕНИЯ РЕСПУБЛИКИ МОРДОВИЯ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358333"/>
              </p:ext>
            </p:extLst>
          </p:nvPr>
        </p:nvGraphicFramePr>
        <p:xfrm>
          <a:off x="-30088" y="733298"/>
          <a:ext cx="918051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185614" y="2211710"/>
            <a:ext cx="8778874" cy="475916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20072" y="2057821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нижение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24,8%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36900556"/>
              </p:ext>
            </p:extLst>
          </p:nvPr>
        </p:nvGraphicFramePr>
        <p:xfrm>
          <a:off x="107505" y="3147814"/>
          <a:ext cx="9001000" cy="172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>
            <a:off x="467544" y="3579862"/>
            <a:ext cx="8280920" cy="907964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0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67034"/>
            <a:ext cx="7128792" cy="560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РАСХОДЫ ПО РАЗДЕЛУ «ЗДРАВООХРАНЕНИЕ». 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КАССОВОЕ ИСПОЛНЕНИЕ ЗА 2024 ГОД И ПЛАН НА 2025 ГОД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0743675"/>
              </p:ext>
            </p:extLst>
          </p:nvPr>
        </p:nvGraphicFramePr>
        <p:xfrm>
          <a:off x="0" y="715240"/>
          <a:ext cx="6336704" cy="2078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6587822"/>
              </p:ext>
            </p:extLst>
          </p:nvPr>
        </p:nvGraphicFramePr>
        <p:xfrm>
          <a:off x="3059832" y="2931790"/>
          <a:ext cx="5999584" cy="2180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Выноска со стрелкой вправо 7"/>
          <p:cNvSpPr/>
          <p:nvPr/>
        </p:nvSpPr>
        <p:spPr>
          <a:xfrm>
            <a:off x="79996" y="3003798"/>
            <a:ext cx="3240360" cy="1200329"/>
          </a:xfrm>
          <a:prstGeom prst="righ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января 2025 г.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бюджете здравоохранения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00" b="98200" l="1867" r="99467">
                        <a14:foregroundMark x1="4267" y1="51400" x2="20267" y2="44600"/>
                        <a14:foregroundMark x1="4000" y1="51200" x2="11267" y2="67900"/>
                        <a14:foregroundMark x1="8467" y1="74400" x2="11267" y2="67000"/>
                        <a14:foregroundMark x1="17667" y1="76400" x2="25733" y2="93500"/>
                        <a14:foregroundMark x1="25733" y1="94100" x2="50667" y2="80100"/>
                        <a14:foregroundMark x1="89733" y1="82200" x2="96933" y2="82300"/>
                        <a14:foregroundMark x1="88600" y1="39500" x2="89933" y2="39400"/>
                        <a14:foregroundMark x1="89933" y1="39300" x2="95600" y2="81700"/>
                        <a14:foregroundMark x1="93133" y1="52800" x2="95533" y2="54300"/>
                        <a14:foregroundMark x1="95733" y1="54300" x2="96333" y2="54600"/>
                        <a14:backgroundMark x1="98000" y1="56400" x2="9680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715240"/>
            <a:ext cx="3131840" cy="22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2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23478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447798" y="735605"/>
            <a:ext cx="7612380" cy="94079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время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национального проекта «Здравоохранение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начиная с 2019 года, на приобретение медицинского оборудования, автотранспорта, передвижных медицинских комплексов, строительство объектов здравоохранения, проведение капитальных ремонтов в медицинских организациях, закупку лекарственных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препаратов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из различных источников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финансирования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было </a:t>
            </a:r>
            <a:r>
              <a:rPr lang="ru-RU" sz="900">
                <a:latin typeface="Times New Roman" pitchFamily="18" charset="0"/>
                <a:cs typeface="Times New Roman" pitchFamily="18" charset="0"/>
              </a:rPr>
              <a:t>выделено </a:t>
            </a:r>
            <a:r>
              <a:rPr lang="ru-RU" sz="9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16 748,0 </a:t>
            </a:r>
            <a:r>
              <a:rPr lang="ru-RU" sz="900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. рублей, в том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числе: </a:t>
            </a:r>
          </a:p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7 845,8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рублей, </a:t>
            </a:r>
          </a:p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1 348,8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млн.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рублей,</a:t>
            </a:r>
          </a:p>
          <a:p>
            <a:pPr algn="just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обязательного медицинского страхования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553,4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млн. рублей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Picture 2" descr="Реализация национальных проектов | Правительство Республики Крым |  Официальный порта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24134" r="7410" b="16235"/>
          <a:stretch/>
        </p:blipFill>
        <p:spPr bwMode="auto">
          <a:xfrm>
            <a:off x="27607" y="673416"/>
            <a:ext cx="1420191" cy="100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 t="27614" r="35744" b="41409"/>
          <a:stretch/>
        </p:blipFill>
        <p:spPr bwMode="auto">
          <a:xfrm>
            <a:off x="156043" y="1707654"/>
            <a:ext cx="2605685" cy="141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8" t="26913" r="42087" b="41633"/>
          <a:stretch/>
        </p:blipFill>
        <p:spPr bwMode="auto">
          <a:xfrm>
            <a:off x="2987823" y="1851667"/>
            <a:ext cx="2032781" cy="141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10" y="1993759"/>
            <a:ext cx="2043113" cy="128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 descr="C:\Users\user\Downloads\PHOTO-2021-01-22-11-27-5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0"/>
          <a:stretch/>
        </p:blipFill>
        <p:spPr bwMode="auto">
          <a:xfrm>
            <a:off x="5414666" y="3280012"/>
            <a:ext cx="1903056" cy="11481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3" t="24984" r="19158" b="37133"/>
          <a:stretch/>
        </p:blipFill>
        <p:spPr bwMode="auto">
          <a:xfrm>
            <a:off x="7424443" y="1801608"/>
            <a:ext cx="1538197" cy="194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40" y="3573253"/>
            <a:ext cx="2574414" cy="14401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6" t="28079" r="18042" b="57180"/>
          <a:stretch/>
        </p:blipFill>
        <p:spPr bwMode="auto">
          <a:xfrm>
            <a:off x="198673" y="3234699"/>
            <a:ext cx="2498248" cy="1148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44295" r="44964" b="25566"/>
          <a:stretch/>
        </p:blipFill>
        <p:spPr bwMode="auto">
          <a:xfrm>
            <a:off x="7260360" y="3712786"/>
            <a:ext cx="1743109" cy="1069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1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14156" r="44964" b="4038"/>
          <a:stretch/>
        </p:blipFill>
        <p:spPr bwMode="auto">
          <a:xfrm>
            <a:off x="5868144" y="4218119"/>
            <a:ext cx="1225157" cy="964054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860032" y="1643787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здание поликлиники ГБУЗ Республики Мордовия «Республиканский онкологический диспансер»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86050" y="3234699"/>
            <a:ext cx="27887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эксплуатацию здание детской поликлиники ГБУЗ Республики Мордовия «Рузаевская ЦРБ»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093301" y="4664174"/>
            <a:ext cx="20772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</a:t>
            </a:r>
            <a:r>
              <a:rPr lang="ru-RU" sz="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1040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оборудования, в том числе «тяжелого» рентгеновского, эндоскопического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105" y="4428135"/>
            <a:ext cx="2843808" cy="707886"/>
          </a:xfrm>
          <a:prstGeom prst="rect">
            <a:avLst/>
          </a:prstGeom>
          <a:ln>
            <a:solidFill>
              <a:srgbClr val="8C0606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Результатом проведенной работы является улучшение демографической ситуации в республике, увеличение показателя ожидаемой продолжительности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7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66BF3-D16E-42BD-9F98-9438DF00FCAB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033"/>
            <a:ext cx="1584176" cy="606383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123478"/>
            <a:ext cx="7128792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УЧАСТИЕ В ФЕДЕРАЛЬНЫХ ПРОЕКТАХ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979712" y="0"/>
            <a:ext cx="0" cy="7152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7948"/>
            <a:ext cx="893402" cy="61580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075883" y="649220"/>
            <a:ext cx="6936450" cy="4990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Министерство здравоохранения Республики Мордовия в период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– 2030 годов будет участвовать в реализации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0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национальных и </a:t>
            </a:r>
            <a:r>
              <a:rPr lang="ru-RU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федеральных проектов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10624919"/>
              </p:ext>
            </p:extLst>
          </p:nvPr>
        </p:nvGraphicFramePr>
        <p:xfrm>
          <a:off x="0" y="1282134"/>
          <a:ext cx="9000999" cy="1491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1" name="Рисунок 30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27" b="100000" l="12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22" y="3430842"/>
            <a:ext cx="3375570" cy="14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75" b="96718" l="9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64" y="3273177"/>
            <a:ext cx="3600400" cy="174999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40680" y="3579862"/>
            <a:ext cx="2575768" cy="144016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Благодаря поддержке нашего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Президента Российской Федерации     В.В. Путина 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в текущем году мы приступаем к строительству нового здания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онкодиспансера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Сумма предусмотренных средств без учета проектно-изыскательских работ составляет </a:t>
            </a:r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3 952,86 </a:t>
            </a: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873202" y="4883250"/>
            <a:ext cx="5760639" cy="198623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Срок реализации 2025-2028 гг. В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здании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медицинская деятельность будет осуществляться с 2029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г.</a:t>
            </a:r>
            <a:endParaRPr lang="ru-RU" sz="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075883" y="2875928"/>
            <a:ext cx="4603328" cy="548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Минздрав Республики Мордовия будет участвовать в реализации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2-х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проектов национального проекта (НП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«Семья</a:t>
            </a:r>
            <a:r>
              <a:rPr lang="ru-RU" sz="11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»:</a:t>
            </a:r>
            <a:endParaRPr lang="ru-RU" sz="1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80" y="2875928"/>
            <a:ext cx="1296144" cy="5808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«Охрана материнства и детства»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441307" y="2859782"/>
            <a:ext cx="1296144" cy="580880"/>
          </a:xfrm>
          <a:prstGeom prst="rect">
            <a:avLst/>
          </a:prstGeom>
          <a:solidFill>
            <a:srgbClr val="CDACE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«Многодетная семья» </a:t>
            </a:r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1403648" y="2933590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6876256" y="2934628"/>
            <a:ext cx="4892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161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ашборд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55860</TotalTime>
  <Words>3229</Words>
  <Application>Microsoft Office PowerPoint</Application>
  <PresentationFormat>Экран (16:9)</PresentationFormat>
  <Paragraphs>238</Paragraphs>
  <Slides>19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user</cp:lastModifiedBy>
  <cp:revision>3410</cp:revision>
  <cp:lastPrinted>2024-10-31T05:05:51Z</cp:lastPrinted>
  <dcterms:created xsi:type="dcterms:W3CDTF">2020-12-10T11:00:20Z</dcterms:created>
  <dcterms:modified xsi:type="dcterms:W3CDTF">2025-01-22T11:27:28Z</dcterms:modified>
</cp:coreProperties>
</file>