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468" r:id="rId1"/>
    <p:sldMasterId id="2147484925" r:id="rId2"/>
  </p:sldMasterIdLst>
  <p:notesMasterIdLst>
    <p:notesMasterId r:id="rId15"/>
  </p:notesMasterIdLst>
  <p:sldIdLst>
    <p:sldId id="435" r:id="rId3"/>
    <p:sldId id="381" r:id="rId4"/>
    <p:sldId id="451" r:id="rId5"/>
    <p:sldId id="454" r:id="rId6"/>
    <p:sldId id="455" r:id="rId7"/>
    <p:sldId id="444" r:id="rId8"/>
    <p:sldId id="445" r:id="rId9"/>
    <p:sldId id="446" r:id="rId10"/>
    <p:sldId id="452" r:id="rId11"/>
    <p:sldId id="453" r:id="rId12"/>
    <p:sldId id="449" r:id="rId13"/>
    <p:sldId id="456" r:id="rId14"/>
  </p:sldIdLst>
  <p:sldSz cx="12192000" cy="6858000"/>
  <p:notesSz cx="6797675" cy="9928225"/>
  <p:defaultTextStyle>
    <a:defPPr>
      <a:defRPr lang="ru-RU"/>
    </a:defPPr>
    <a:lvl1pPr algn="l" defTabSz="912813" rtl="0" eaLnBrk="0" fontAlgn="base" hangingPunct="0">
      <a:spcBef>
        <a:spcPct val="0"/>
      </a:spcBef>
      <a:spcAft>
        <a:spcPct val="0"/>
      </a:spcAft>
      <a:defRPr sz="1900" kern="1200">
        <a:solidFill>
          <a:schemeClr val="tx1"/>
        </a:solidFill>
        <a:latin typeface="Arial" panose="020B0604020202020204" pitchFamily="34" charset="0"/>
        <a:ea typeface="+mn-ea"/>
        <a:cs typeface="DejaVu Sans" panose="020B0603030804020204" pitchFamily="34" charset="0"/>
      </a:defRPr>
    </a:lvl1pPr>
    <a:lvl2pPr marL="455613" indent="1588" algn="l" defTabSz="912813" rtl="0" eaLnBrk="0" fontAlgn="base" hangingPunct="0">
      <a:spcBef>
        <a:spcPct val="0"/>
      </a:spcBef>
      <a:spcAft>
        <a:spcPct val="0"/>
      </a:spcAft>
      <a:defRPr sz="1900" kern="1200">
        <a:solidFill>
          <a:schemeClr val="tx1"/>
        </a:solidFill>
        <a:latin typeface="Arial" panose="020B0604020202020204" pitchFamily="34" charset="0"/>
        <a:ea typeface="+mn-ea"/>
        <a:cs typeface="DejaVu Sans" panose="020B0603030804020204" pitchFamily="34" charset="0"/>
      </a:defRPr>
    </a:lvl2pPr>
    <a:lvl3pPr marL="912813" indent="1588" algn="l" defTabSz="912813" rtl="0" eaLnBrk="0" fontAlgn="base" hangingPunct="0">
      <a:spcBef>
        <a:spcPct val="0"/>
      </a:spcBef>
      <a:spcAft>
        <a:spcPct val="0"/>
      </a:spcAft>
      <a:defRPr sz="1900" kern="1200">
        <a:solidFill>
          <a:schemeClr val="tx1"/>
        </a:solidFill>
        <a:latin typeface="Arial" panose="020B0604020202020204" pitchFamily="34" charset="0"/>
        <a:ea typeface="+mn-ea"/>
        <a:cs typeface="DejaVu Sans" panose="020B0603030804020204" pitchFamily="34" charset="0"/>
      </a:defRPr>
    </a:lvl3pPr>
    <a:lvl4pPr marL="1370013" indent="1588" algn="l" defTabSz="912813" rtl="0" eaLnBrk="0" fontAlgn="base" hangingPunct="0">
      <a:spcBef>
        <a:spcPct val="0"/>
      </a:spcBef>
      <a:spcAft>
        <a:spcPct val="0"/>
      </a:spcAft>
      <a:defRPr sz="1900" kern="1200">
        <a:solidFill>
          <a:schemeClr val="tx1"/>
        </a:solidFill>
        <a:latin typeface="Arial" panose="020B0604020202020204" pitchFamily="34" charset="0"/>
        <a:ea typeface="+mn-ea"/>
        <a:cs typeface="DejaVu Sans" panose="020B0603030804020204" pitchFamily="34" charset="0"/>
      </a:defRPr>
    </a:lvl4pPr>
    <a:lvl5pPr marL="1827213" indent="1588" algn="l" defTabSz="912813" rtl="0" eaLnBrk="0" fontAlgn="base" hangingPunct="0">
      <a:spcBef>
        <a:spcPct val="0"/>
      </a:spcBef>
      <a:spcAft>
        <a:spcPct val="0"/>
      </a:spcAft>
      <a:defRPr sz="1900" kern="1200">
        <a:solidFill>
          <a:schemeClr val="tx1"/>
        </a:solidFill>
        <a:latin typeface="Arial" panose="020B0604020202020204" pitchFamily="34" charset="0"/>
        <a:ea typeface="+mn-ea"/>
        <a:cs typeface="DejaVu Sans" panose="020B0603030804020204" pitchFamily="34" charset="0"/>
      </a:defRPr>
    </a:lvl5pPr>
    <a:lvl6pPr marL="2286000" algn="l" defTabSz="914400" rtl="0" eaLnBrk="1" latinLnBrk="0" hangingPunct="1">
      <a:defRPr sz="1900" kern="1200">
        <a:solidFill>
          <a:schemeClr val="tx1"/>
        </a:solidFill>
        <a:latin typeface="Arial" panose="020B0604020202020204" pitchFamily="34" charset="0"/>
        <a:ea typeface="+mn-ea"/>
        <a:cs typeface="DejaVu Sans" panose="020B0603030804020204" pitchFamily="34" charset="0"/>
      </a:defRPr>
    </a:lvl6pPr>
    <a:lvl7pPr marL="2743200" algn="l" defTabSz="914400" rtl="0" eaLnBrk="1" latinLnBrk="0" hangingPunct="1">
      <a:defRPr sz="1900" kern="1200">
        <a:solidFill>
          <a:schemeClr val="tx1"/>
        </a:solidFill>
        <a:latin typeface="Arial" panose="020B0604020202020204" pitchFamily="34" charset="0"/>
        <a:ea typeface="+mn-ea"/>
        <a:cs typeface="DejaVu Sans" panose="020B0603030804020204" pitchFamily="34" charset="0"/>
      </a:defRPr>
    </a:lvl7pPr>
    <a:lvl8pPr marL="3200400" algn="l" defTabSz="914400" rtl="0" eaLnBrk="1" latinLnBrk="0" hangingPunct="1">
      <a:defRPr sz="1900" kern="1200">
        <a:solidFill>
          <a:schemeClr val="tx1"/>
        </a:solidFill>
        <a:latin typeface="Arial" panose="020B0604020202020204" pitchFamily="34" charset="0"/>
        <a:ea typeface="+mn-ea"/>
        <a:cs typeface="DejaVu Sans" panose="020B0603030804020204" pitchFamily="34" charset="0"/>
      </a:defRPr>
    </a:lvl8pPr>
    <a:lvl9pPr marL="3657600" algn="l" defTabSz="914400" rtl="0" eaLnBrk="1" latinLnBrk="0" hangingPunct="1">
      <a:defRPr sz="1900" kern="1200">
        <a:solidFill>
          <a:schemeClr val="tx1"/>
        </a:solidFill>
        <a:latin typeface="Arial" panose="020B0604020202020204" pitchFamily="34" charset="0"/>
        <a:ea typeface="+mn-ea"/>
        <a:cs typeface="DejaVu Sans" panose="020B0603030804020204" pitchFamily="34" charset="0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212121"/>
    <a:srgbClr val="ED6F11"/>
    <a:srgbClr val="FFCC00"/>
    <a:srgbClr val="009900"/>
    <a:srgbClr val="15FF7F"/>
    <a:srgbClr val="FF0000"/>
    <a:srgbClr val="CC3300"/>
    <a:srgbClr val="993300"/>
    <a:srgbClr val="4A7DBA"/>
    <a:srgbClr val="394E9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209" autoAdjust="0"/>
    <p:restoredTop sz="98374" autoAdjust="0"/>
  </p:normalViewPr>
  <p:slideViewPr>
    <p:cSldViewPr snapToGrid="0">
      <p:cViewPr varScale="1">
        <p:scale>
          <a:sx n="91" d="100"/>
          <a:sy n="91" d="100"/>
        </p:scale>
        <p:origin x="-288" y="-9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936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/>
          </p:cNvSpPr>
          <p:nvPr>
            <p:ph type="body"/>
          </p:nvPr>
        </p:nvSpPr>
        <p:spPr>
          <a:xfrm>
            <a:off x="679450" y="4716463"/>
            <a:ext cx="5438775" cy="4467225"/>
          </a:xfrm>
          <a:prstGeom prst="rect">
            <a:avLst/>
          </a:prstGeom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/>
              <a:t>Для правки формата примечаний щёлкните мышью</a:t>
            </a:r>
          </a:p>
        </p:txBody>
      </p:sp>
      <p:sp>
        <p:nvSpPr>
          <p:cNvPr id="39" name="PlaceHolder 2"/>
          <p:cNvSpPr>
            <a:spLocks noGrp="1"/>
          </p:cNvSpPr>
          <p:nvPr>
            <p:ph type="hdr"/>
          </p:nvPr>
        </p:nvSpPr>
        <p:spPr>
          <a:xfrm>
            <a:off x="1358900" y="5461000"/>
            <a:ext cx="5438775" cy="4467225"/>
          </a:xfrm>
          <a:prstGeom prst="rect">
            <a:avLst/>
          </a:prstGeom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300">
                <a:latin typeface="Times New Roman" panose="02020603050405020304" pitchFamily="18" charset="0"/>
              </a:defRPr>
            </a:lvl1pPr>
          </a:lstStyle>
          <a:p>
            <a:r>
              <a:rPr lang="ru-RU" altLang="ru-RU"/>
              <a:t>&lt;верхний колонтитул&gt;</a:t>
            </a:r>
          </a:p>
        </p:txBody>
      </p:sp>
      <p:sp>
        <p:nvSpPr>
          <p:cNvPr id="40" name="PlaceHolder 3"/>
          <p:cNvSpPr>
            <a:spLocks noGrp="1"/>
          </p:cNvSpPr>
          <p:nvPr>
            <p:ph type="dt"/>
          </p:nvPr>
        </p:nvSpPr>
        <p:spPr>
          <a:xfrm>
            <a:off x="0" y="9431338"/>
            <a:ext cx="2949575" cy="496887"/>
          </a:xfrm>
          <a:prstGeom prst="rect">
            <a:avLst/>
          </a:prstGeom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300">
                <a:latin typeface="Times New Roman" panose="02020603050405020304" pitchFamily="18" charset="0"/>
              </a:defRPr>
            </a:lvl1pPr>
          </a:lstStyle>
          <a:p>
            <a:r>
              <a:rPr lang="ru-RU" altLang="ru-RU"/>
              <a:t>&lt;дата/время&gt;</a:t>
            </a:r>
          </a:p>
        </p:txBody>
      </p:sp>
      <p:sp>
        <p:nvSpPr>
          <p:cNvPr id="41" name="PlaceHolder 4"/>
          <p:cNvSpPr>
            <a:spLocks noGrp="1"/>
          </p:cNvSpPr>
          <p:nvPr>
            <p:ph type="ftr"/>
          </p:nvPr>
        </p:nvSpPr>
        <p:spPr>
          <a:xfrm>
            <a:off x="0" y="0"/>
            <a:ext cx="2949575" cy="495300"/>
          </a:xfrm>
          <a:prstGeom prst="rect">
            <a:avLst/>
          </a:prstGeom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300">
                <a:latin typeface="Times New Roman" panose="02020603050405020304" pitchFamily="18" charset="0"/>
              </a:defRPr>
            </a:lvl1pPr>
          </a:lstStyle>
          <a:p>
            <a:r>
              <a:rPr lang="ru-RU" altLang="ru-RU"/>
              <a:t>&lt;нижний колонтитул&gt;</a:t>
            </a:r>
          </a:p>
        </p:txBody>
      </p:sp>
      <p:sp>
        <p:nvSpPr>
          <p:cNvPr id="42" name="PlaceHolder 5"/>
          <p:cNvSpPr>
            <a:spLocks noGrp="1"/>
          </p:cNvSpPr>
          <p:nvPr>
            <p:ph type="sldNum"/>
          </p:nvPr>
        </p:nvSpPr>
        <p:spPr>
          <a:xfrm>
            <a:off x="3848100" y="0"/>
            <a:ext cx="2949575" cy="495300"/>
          </a:xfrm>
          <a:prstGeom prst="rect">
            <a:avLst/>
          </a:prstGeom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300">
                <a:latin typeface="Times New Roman" panose="02020603050405020304" pitchFamily="18" charset="0"/>
              </a:defRPr>
            </a:lvl1pPr>
          </a:lstStyle>
          <a:p>
            <a:fld id="{69520CC1-FA3F-4C57-8B62-EEBC9C387FB5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79415110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9128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742950" indent="-285750" algn="l" defTabSz="9128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1143000" indent="-228600" algn="l" defTabSz="9128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600200" indent="-228600" algn="l" defTabSz="9128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2057400" indent="-228600" algn="l" defTabSz="9128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5943" algn="l" defTabSz="91437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131" algn="l" defTabSz="91437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320" algn="l" defTabSz="91437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509" algn="l" defTabSz="91437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14400" y="2130478"/>
            <a:ext cx="103632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28800" y="3886202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674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34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024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69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37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04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72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398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itchFamily="34" charset="0"/>
                <a:ea typeface="DejaVu Sans"/>
                <a:cs typeface="DejaVu Sans"/>
              </a:defRPr>
            </a:lvl1pPr>
          </a:lstStyle>
          <a:p>
            <a:pPr>
              <a:defRPr/>
            </a:pPr>
            <a:fld id="{69A5165B-8EAD-4A49-A504-CFC6A4B072AD}" type="datetime1">
              <a:rPr lang="ru-RU"/>
              <a:pPr>
                <a:defRPr/>
              </a:pPr>
              <a:t>22.01.2025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itchFamily="34" charset="0"/>
                <a:ea typeface="DejaVu Sans"/>
                <a:cs typeface="DejaVu San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latin typeface="Arial" panose="020B0604020202020204" pitchFamily="34" charset="0"/>
              </a:defRPr>
            </a:lvl1pPr>
          </a:lstStyle>
          <a:p>
            <a:fld id="{56D04AB6-F66C-4062-8423-E12C21D7A0AF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0795825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itchFamily="34" charset="0"/>
                <a:ea typeface="DejaVu Sans"/>
                <a:cs typeface="DejaVu Sans"/>
              </a:defRPr>
            </a:lvl1pPr>
          </a:lstStyle>
          <a:p>
            <a:pPr>
              <a:defRPr/>
            </a:pPr>
            <a:fld id="{65033EFF-4070-4825-BC43-8266C8BB6145}" type="datetime1">
              <a:rPr lang="ru-RU"/>
              <a:pPr>
                <a:defRPr/>
              </a:pPr>
              <a:t>22.01.2025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itchFamily="34" charset="0"/>
                <a:ea typeface="DejaVu Sans"/>
                <a:cs typeface="DejaVu San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latin typeface="Arial" panose="020B0604020202020204" pitchFamily="34" charset="0"/>
              </a:defRPr>
            </a:lvl1pPr>
          </a:lstStyle>
          <a:p>
            <a:fld id="{82AB7FCD-894D-4EF7-9F34-75B8D1C06A65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3192866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839200" y="274649"/>
            <a:ext cx="27432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604" y="274649"/>
            <a:ext cx="80264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itchFamily="34" charset="0"/>
                <a:ea typeface="DejaVu Sans"/>
                <a:cs typeface="DejaVu Sans"/>
              </a:defRPr>
            </a:lvl1pPr>
          </a:lstStyle>
          <a:p>
            <a:pPr>
              <a:defRPr/>
            </a:pPr>
            <a:fld id="{144B9A9E-FA31-40F4-85E8-23FAC1FB79BB}" type="datetime1">
              <a:rPr lang="ru-RU"/>
              <a:pPr>
                <a:defRPr/>
              </a:pPr>
              <a:t>22.01.2025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itchFamily="34" charset="0"/>
                <a:ea typeface="DejaVu Sans"/>
                <a:cs typeface="DejaVu San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latin typeface="Arial" panose="020B0604020202020204" pitchFamily="34" charset="0"/>
              </a:defRPr>
            </a:lvl1pPr>
          </a:lstStyle>
          <a:p>
            <a:fld id="{E743BC26-804E-4EFC-A5D0-AF332356168D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07731775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1817174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609479" y="273600"/>
            <a:ext cx="10972441" cy="114480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609479" y="1604520"/>
            <a:ext cx="10972441" cy="3977280"/>
          </a:xfrm>
          <a:prstGeom prst="rect">
            <a:avLst/>
          </a:prstGeom>
        </p:spPr>
        <p:txBody>
          <a:bodyPr anchor="ctr"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69090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609479" y="273600"/>
            <a:ext cx="10972441" cy="114480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609479" y="1604520"/>
            <a:ext cx="10972441" cy="397728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099657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609479" y="273600"/>
            <a:ext cx="10972441" cy="114480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1" cy="397728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8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1" cy="397728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274840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609479" y="273600"/>
            <a:ext cx="10972441" cy="114480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533709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609479" y="273600"/>
            <a:ext cx="10972441" cy="5307840"/>
          </a:xfrm>
          <a:prstGeom prst="rect">
            <a:avLst/>
          </a:prstGeom>
        </p:spPr>
        <p:txBody>
          <a:bodyPr anchor="ctr"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6917747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609479" y="273600"/>
            <a:ext cx="10972441" cy="114480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1" cy="189684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13" name="PlaceHolder 3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1" cy="189684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14" name="PlaceHolder 4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1" cy="397728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017021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609479" y="273600"/>
            <a:ext cx="10972441" cy="114480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1" cy="397728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1" cy="189684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18" name="PlaceHolder 4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1" cy="189684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88942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itchFamily="34" charset="0"/>
                <a:ea typeface="DejaVu Sans"/>
                <a:cs typeface="DejaVu Sans"/>
              </a:defRPr>
            </a:lvl1pPr>
          </a:lstStyle>
          <a:p>
            <a:pPr>
              <a:defRPr/>
            </a:pPr>
            <a:fld id="{FC5027B9-F216-4010-AAF1-3F0C58417344}" type="datetime1">
              <a:rPr lang="ru-RU"/>
              <a:pPr>
                <a:defRPr/>
              </a:pPr>
              <a:t>22.01.2025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itchFamily="34" charset="0"/>
                <a:ea typeface="DejaVu Sans"/>
                <a:cs typeface="DejaVu San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latin typeface="Arial" panose="020B0604020202020204" pitchFamily="34" charset="0"/>
              </a:defRPr>
            </a:lvl1pPr>
          </a:lstStyle>
          <a:p>
            <a:fld id="{EF970128-B51F-4B11-A134-CD97DE22DC2F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70252328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609479" y="273600"/>
            <a:ext cx="10972441" cy="114480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1" cy="189684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1" cy="189684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609479" y="3682080"/>
            <a:ext cx="10972441" cy="189684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45043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609479" y="273600"/>
            <a:ext cx="10972441" cy="114480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609479" y="1604520"/>
            <a:ext cx="10972441" cy="189684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609479" y="3682080"/>
            <a:ext cx="10972441" cy="189684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929970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609479" y="273600"/>
            <a:ext cx="10972441" cy="114480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1" cy="189684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1" cy="189684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29" name="PlaceHolder 4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1" cy="189684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30" name="PlaceHolder 5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1" cy="189684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619950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609479" y="273600"/>
            <a:ext cx="10972441" cy="114480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3533040" cy="189684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33" name="PlaceHolder 3"/>
          <p:cNvSpPr>
            <a:spLocks noGrp="1"/>
          </p:cNvSpPr>
          <p:nvPr>
            <p:ph type="body"/>
          </p:nvPr>
        </p:nvSpPr>
        <p:spPr>
          <a:xfrm>
            <a:off x="4319642" y="1604520"/>
            <a:ext cx="3533040" cy="189684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34" name="PlaceHolder 4"/>
          <p:cNvSpPr>
            <a:spLocks noGrp="1"/>
          </p:cNvSpPr>
          <p:nvPr>
            <p:ph type="body"/>
          </p:nvPr>
        </p:nvSpPr>
        <p:spPr>
          <a:xfrm>
            <a:off x="8029802" y="1604520"/>
            <a:ext cx="3533040" cy="189684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35" name="PlaceHolder 5"/>
          <p:cNvSpPr>
            <a:spLocks noGrp="1"/>
          </p:cNvSpPr>
          <p:nvPr>
            <p:ph type="body"/>
          </p:nvPr>
        </p:nvSpPr>
        <p:spPr>
          <a:xfrm>
            <a:off x="8029802" y="3682080"/>
            <a:ext cx="3533040" cy="189684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36" name="PlaceHolder 6"/>
          <p:cNvSpPr>
            <a:spLocks noGrp="1"/>
          </p:cNvSpPr>
          <p:nvPr>
            <p:ph type="body"/>
          </p:nvPr>
        </p:nvSpPr>
        <p:spPr>
          <a:xfrm>
            <a:off x="4319642" y="3682080"/>
            <a:ext cx="3533040" cy="189684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37" name="PlaceHolder 7"/>
          <p:cNvSpPr>
            <a:spLocks noGrp="1"/>
          </p:cNvSpPr>
          <p:nvPr>
            <p:ph type="body"/>
          </p:nvPr>
        </p:nvSpPr>
        <p:spPr>
          <a:xfrm>
            <a:off x="609480" y="3682080"/>
            <a:ext cx="3533040" cy="1896840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3834748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14400" y="2130656"/>
            <a:ext cx="103632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AC25B4-F20D-41CD-A8F4-79F96ED6E234}" type="datetime1">
              <a:rPr lang="ru-RU"/>
              <a:pPr>
                <a:defRPr/>
              </a:pPr>
              <a:t>22.01.2025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4F088EDA-FA42-4648-8B02-9F5B1551C71F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144520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3086" y="4406962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3086" y="290672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6748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349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024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699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373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048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19723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398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itchFamily="34" charset="0"/>
                <a:ea typeface="DejaVu Sans"/>
                <a:cs typeface="DejaVu Sans"/>
              </a:defRPr>
            </a:lvl1pPr>
          </a:lstStyle>
          <a:p>
            <a:pPr>
              <a:defRPr/>
            </a:pPr>
            <a:fld id="{910F7327-66B4-4213-9779-C95FB5183900}" type="datetime1">
              <a:rPr lang="ru-RU"/>
              <a:pPr>
                <a:defRPr/>
              </a:pPr>
              <a:t>22.01.2025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itchFamily="34" charset="0"/>
                <a:ea typeface="DejaVu Sans"/>
                <a:cs typeface="DejaVu San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latin typeface="Arial" panose="020B0604020202020204" pitchFamily="34" charset="0"/>
              </a:defRPr>
            </a:lvl1pPr>
          </a:lstStyle>
          <a:p>
            <a:fld id="{E63F34F2-2051-4FA6-ACE8-68121123DB3D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9401585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09602" y="1600204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97600" y="1600204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itchFamily="34" charset="0"/>
                <a:ea typeface="DejaVu Sans"/>
                <a:cs typeface="DejaVu Sans"/>
              </a:defRPr>
            </a:lvl1pPr>
          </a:lstStyle>
          <a:p>
            <a:pPr>
              <a:defRPr/>
            </a:pPr>
            <a:fld id="{8F014F74-D191-4C40-9D50-05AE049A7D6A}" type="datetime1">
              <a:rPr lang="ru-RU"/>
              <a:pPr>
                <a:defRPr/>
              </a:pPr>
              <a:t>22.01.2025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itchFamily="34" charset="0"/>
                <a:ea typeface="DejaVu Sans"/>
                <a:cs typeface="DejaVu San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latin typeface="Arial" panose="020B0604020202020204" pitchFamily="34" charset="0"/>
              </a:defRPr>
            </a:lvl1pPr>
          </a:lstStyle>
          <a:p>
            <a:fld id="{036AAE7D-4C8A-47F5-8527-C8A3DC364F25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9103811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1" y="1535114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6748" indent="0">
              <a:buNone/>
              <a:defRPr sz="2000" b="1"/>
            </a:lvl2pPr>
            <a:lvl3pPr marL="913496" indent="0">
              <a:buNone/>
              <a:defRPr sz="1800" b="1"/>
            </a:lvl3pPr>
            <a:lvl4pPr marL="1370244" indent="0">
              <a:buNone/>
              <a:defRPr sz="1600" b="1"/>
            </a:lvl4pPr>
            <a:lvl5pPr marL="1826992" indent="0">
              <a:buNone/>
              <a:defRPr sz="1600" b="1"/>
            </a:lvl5pPr>
            <a:lvl6pPr marL="2283739" indent="0">
              <a:buNone/>
              <a:defRPr sz="1600" b="1"/>
            </a:lvl6pPr>
            <a:lvl7pPr marL="2740488" indent="0">
              <a:buNone/>
              <a:defRPr sz="1600" b="1"/>
            </a:lvl7pPr>
            <a:lvl8pPr marL="3197235" indent="0">
              <a:buNone/>
              <a:defRPr sz="1600" b="1"/>
            </a:lvl8pPr>
            <a:lvl9pPr marL="3653984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09601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93407" y="1535114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6748" indent="0">
              <a:buNone/>
              <a:defRPr sz="2000" b="1"/>
            </a:lvl2pPr>
            <a:lvl3pPr marL="913496" indent="0">
              <a:buNone/>
              <a:defRPr sz="1800" b="1"/>
            </a:lvl3pPr>
            <a:lvl4pPr marL="1370244" indent="0">
              <a:buNone/>
              <a:defRPr sz="1600" b="1"/>
            </a:lvl4pPr>
            <a:lvl5pPr marL="1826992" indent="0">
              <a:buNone/>
              <a:defRPr sz="1600" b="1"/>
            </a:lvl5pPr>
            <a:lvl6pPr marL="2283739" indent="0">
              <a:buNone/>
              <a:defRPr sz="1600" b="1"/>
            </a:lvl6pPr>
            <a:lvl7pPr marL="2740488" indent="0">
              <a:buNone/>
              <a:defRPr sz="1600" b="1"/>
            </a:lvl7pPr>
            <a:lvl8pPr marL="3197235" indent="0">
              <a:buNone/>
              <a:defRPr sz="1600" b="1"/>
            </a:lvl8pPr>
            <a:lvl9pPr marL="3653984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93407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itchFamily="34" charset="0"/>
                <a:ea typeface="DejaVu Sans"/>
                <a:cs typeface="DejaVu Sans"/>
              </a:defRPr>
            </a:lvl1pPr>
          </a:lstStyle>
          <a:p>
            <a:pPr>
              <a:defRPr/>
            </a:pPr>
            <a:fld id="{99037149-6541-4314-BDDA-0D29240EF09E}" type="datetime1">
              <a:rPr lang="ru-RU"/>
              <a:pPr>
                <a:defRPr/>
              </a:pPr>
              <a:t>22.01.2025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itchFamily="34" charset="0"/>
                <a:ea typeface="DejaVu Sans"/>
                <a:cs typeface="DejaVu San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latin typeface="Arial" panose="020B0604020202020204" pitchFamily="34" charset="0"/>
              </a:defRPr>
            </a:lvl1pPr>
          </a:lstStyle>
          <a:p>
            <a:fld id="{7275EC3B-7107-42F7-B9A0-BABB51BF2BF6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7146290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itchFamily="34" charset="0"/>
                <a:ea typeface="DejaVu Sans"/>
                <a:cs typeface="DejaVu Sans"/>
              </a:defRPr>
            </a:lvl1pPr>
          </a:lstStyle>
          <a:p>
            <a:pPr>
              <a:defRPr/>
            </a:pPr>
            <a:fld id="{B284323E-10AD-42E4-A3A8-D5DF22E93024}" type="datetime1">
              <a:rPr lang="ru-RU"/>
              <a:pPr>
                <a:defRPr/>
              </a:pPr>
              <a:t>22.01.2025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itchFamily="34" charset="0"/>
                <a:ea typeface="DejaVu Sans"/>
                <a:cs typeface="DejaVu San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latin typeface="Arial" panose="020B0604020202020204" pitchFamily="34" charset="0"/>
              </a:defRPr>
            </a:lvl1pPr>
          </a:lstStyle>
          <a:p>
            <a:fld id="{80A250A2-06D2-46DC-A2E0-55D7C9BD818F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0125032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itchFamily="34" charset="0"/>
                <a:ea typeface="DejaVu Sans"/>
                <a:cs typeface="DejaVu Sans"/>
              </a:defRPr>
            </a:lvl1pPr>
          </a:lstStyle>
          <a:p>
            <a:pPr>
              <a:defRPr/>
            </a:pPr>
            <a:fld id="{243AE47F-6764-42BB-A11F-999564AE3A53}" type="datetime1">
              <a:rPr lang="ru-RU"/>
              <a:pPr>
                <a:defRPr/>
              </a:pPr>
              <a:t>22.01.2025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itchFamily="34" charset="0"/>
                <a:ea typeface="DejaVu Sans"/>
                <a:cs typeface="DejaVu San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latin typeface="Arial" panose="020B0604020202020204" pitchFamily="34" charset="0"/>
              </a:defRPr>
            </a:lvl1pPr>
          </a:lstStyle>
          <a:p>
            <a:fld id="{099DD794-6AAC-4CE9-B4C1-292FE96C3290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909346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12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766737" y="273063"/>
            <a:ext cx="6815668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12" y="1435105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6748" indent="0">
              <a:buNone/>
              <a:defRPr sz="1200"/>
            </a:lvl2pPr>
            <a:lvl3pPr marL="913496" indent="0">
              <a:buNone/>
              <a:defRPr sz="1000"/>
            </a:lvl3pPr>
            <a:lvl4pPr marL="1370244" indent="0">
              <a:buNone/>
              <a:defRPr sz="900"/>
            </a:lvl4pPr>
            <a:lvl5pPr marL="1826992" indent="0">
              <a:buNone/>
              <a:defRPr sz="900"/>
            </a:lvl5pPr>
            <a:lvl6pPr marL="2283739" indent="0">
              <a:buNone/>
              <a:defRPr sz="900"/>
            </a:lvl6pPr>
            <a:lvl7pPr marL="2740488" indent="0">
              <a:buNone/>
              <a:defRPr sz="900"/>
            </a:lvl7pPr>
            <a:lvl8pPr marL="3197235" indent="0">
              <a:buNone/>
              <a:defRPr sz="900"/>
            </a:lvl8pPr>
            <a:lvl9pPr marL="3653984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itchFamily="34" charset="0"/>
                <a:ea typeface="DejaVu Sans"/>
                <a:cs typeface="DejaVu Sans"/>
              </a:defRPr>
            </a:lvl1pPr>
          </a:lstStyle>
          <a:p>
            <a:pPr>
              <a:defRPr/>
            </a:pPr>
            <a:fld id="{7326FCC7-2F58-4DEC-90DF-72A33E324B6C}" type="datetime1">
              <a:rPr lang="ru-RU"/>
              <a:pPr>
                <a:defRPr/>
              </a:pPr>
              <a:t>22.01.2025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itchFamily="34" charset="0"/>
                <a:ea typeface="DejaVu Sans"/>
                <a:cs typeface="DejaVu San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latin typeface="Arial" panose="020B0604020202020204" pitchFamily="34" charset="0"/>
              </a:defRPr>
            </a:lvl1pPr>
          </a:lstStyle>
          <a:p>
            <a:fld id="{04E62CAF-AFC0-4058-9637-538E911F0C7A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2372340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6748" indent="0">
              <a:buNone/>
              <a:defRPr sz="2800"/>
            </a:lvl2pPr>
            <a:lvl3pPr marL="913496" indent="0">
              <a:buNone/>
              <a:defRPr sz="2400"/>
            </a:lvl3pPr>
            <a:lvl4pPr marL="1370244" indent="0">
              <a:buNone/>
              <a:defRPr sz="2000"/>
            </a:lvl4pPr>
            <a:lvl5pPr marL="1826992" indent="0">
              <a:buNone/>
              <a:defRPr sz="2000"/>
            </a:lvl5pPr>
            <a:lvl6pPr marL="2283739" indent="0">
              <a:buNone/>
              <a:defRPr sz="2000"/>
            </a:lvl6pPr>
            <a:lvl7pPr marL="2740488" indent="0">
              <a:buNone/>
              <a:defRPr sz="2000"/>
            </a:lvl7pPr>
            <a:lvl8pPr marL="3197235" indent="0">
              <a:buNone/>
              <a:defRPr sz="2000"/>
            </a:lvl8pPr>
            <a:lvl9pPr marL="3653984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6748" indent="0">
              <a:buNone/>
              <a:defRPr sz="1200"/>
            </a:lvl2pPr>
            <a:lvl3pPr marL="913496" indent="0">
              <a:buNone/>
              <a:defRPr sz="1000"/>
            </a:lvl3pPr>
            <a:lvl4pPr marL="1370244" indent="0">
              <a:buNone/>
              <a:defRPr sz="900"/>
            </a:lvl4pPr>
            <a:lvl5pPr marL="1826992" indent="0">
              <a:buNone/>
              <a:defRPr sz="900"/>
            </a:lvl5pPr>
            <a:lvl6pPr marL="2283739" indent="0">
              <a:buNone/>
              <a:defRPr sz="900"/>
            </a:lvl6pPr>
            <a:lvl7pPr marL="2740488" indent="0">
              <a:buNone/>
              <a:defRPr sz="900"/>
            </a:lvl7pPr>
            <a:lvl8pPr marL="3197235" indent="0">
              <a:buNone/>
              <a:defRPr sz="900"/>
            </a:lvl8pPr>
            <a:lvl9pPr marL="3653984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itchFamily="34" charset="0"/>
                <a:ea typeface="DejaVu Sans"/>
                <a:cs typeface="DejaVu Sans"/>
              </a:defRPr>
            </a:lvl1pPr>
          </a:lstStyle>
          <a:p>
            <a:pPr>
              <a:defRPr/>
            </a:pPr>
            <a:fld id="{84CC3620-CDA0-4AF1-AF92-D984FB27F224}" type="datetime1">
              <a:rPr lang="ru-RU"/>
              <a:pPr>
                <a:defRPr/>
              </a:pPr>
              <a:t>22.01.2025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defTabSz="912813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itchFamily="34" charset="0"/>
                <a:ea typeface="DejaVu Sans"/>
                <a:cs typeface="DejaVu San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latin typeface="Arial" panose="020B0604020202020204" pitchFamily="34" charset="0"/>
              </a:defRPr>
            </a:lvl1pPr>
          </a:lstStyle>
          <a:p>
            <a:fld id="{6C215DD9-0B03-43AE-86DE-6710CF35DA66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0616087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Заголовок 1"/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350" tIns="45674" rIns="91350" bIns="45674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/>
              <a:t>Образец заголовка</a:t>
            </a:r>
          </a:p>
        </p:txBody>
      </p:sp>
      <p:sp>
        <p:nvSpPr>
          <p:cNvPr id="2051" name="Текст 2"/>
          <p:cNvSpPr>
            <a:spLocks noGrp="1"/>
          </p:cNvSpPr>
          <p:nvPr>
            <p:ph type="body" idx="1"/>
          </p:nvPr>
        </p:nvSpPr>
        <p:spPr bwMode="auto">
          <a:xfrm>
            <a:off x="609600" y="1600200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350" tIns="45674" rIns="91350" bIns="4567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/>
              <a:t>Образец текста</a:t>
            </a:r>
          </a:p>
          <a:p>
            <a:pPr lvl="1"/>
            <a:r>
              <a:rPr lang="ru-RU" altLang="ru-RU"/>
              <a:t>Второй уровень</a:t>
            </a:r>
          </a:p>
          <a:p>
            <a:pPr lvl="2"/>
            <a:r>
              <a:rPr lang="ru-RU" altLang="ru-RU"/>
              <a:t>Третий уровень</a:t>
            </a:r>
          </a:p>
          <a:p>
            <a:pPr lvl="3"/>
            <a:r>
              <a:rPr lang="ru-RU" altLang="ru-RU"/>
              <a:t>Четвертый уровень</a:t>
            </a:r>
          </a:p>
          <a:p>
            <a:pPr lvl="4"/>
            <a:r>
              <a:rPr lang="ru-RU" alt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 vert="horz" lIns="91350" tIns="45674" rIns="91350" bIns="45674" rtlCol="0" anchor="ctr"/>
          <a:lstStyle>
            <a:lvl1pPr algn="l" defTabSz="913496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  <a:ea typeface="+mn-ea"/>
                <a:cs typeface="+mn-cs"/>
              </a:defRPr>
            </a:lvl1pPr>
          </a:lstStyle>
          <a:p>
            <a:pPr>
              <a:defRPr/>
            </a:pPr>
            <a:fld id="{FD3FDDA9-13EA-4E21-86EE-4A177924C71B}" type="datetime1">
              <a:rPr lang="ru-RU"/>
              <a:pPr>
                <a:defRPr/>
              </a:pPr>
              <a:t>22.01.2025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 vert="horz" lIns="91350" tIns="45674" rIns="91350" bIns="45674" rtlCol="0" anchor="ctr"/>
          <a:lstStyle>
            <a:lvl1pPr algn="ctr" defTabSz="913496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  <a:ea typeface="+mn-ea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 vert="horz" wrap="square" lIns="91350" tIns="45674" rIns="91350" bIns="45674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BF0B8E6F-1D79-44A5-BF5D-155EABFACA12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7100" r:id="rId1"/>
    <p:sldLayoutId id="2147487101" r:id="rId2"/>
    <p:sldLayoutId id="2147487102" r:id="rId3"/>
    <p:sldLayoutId id="2147487103" r:id="rId4"/>
    <p:sldLayoutId id="2147487104" r:id="rId5"/>
    <p:sldLayoutId id="2147487105" r:id="rId6"/>
    <p:sldLayoutId id="2147487106" r:id="rId7"/>
    <p:sldLayoutId id="2147487107" r:id="rId8"/>
    <p:sldLayoutId id="2147487108" r:id="rId9"/>
    <p:sldLayoutId id="2147487109" r:id="rId10"/>
    <p:sldLayoutId id="2147487110" r:id="rId11"/>
  </p:sldLayoutIdLst>
  <p:hf hdr="0" ftr="0" dt="0"/>
  <p:txStyles>
    <p:titleStyle>
      <a:lvl1pPr algn="ctr" defTabSz="912813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912813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2pPr>
      <a:lvl3pPr algn="ctr" defTabSz="912813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3pPr>
      <a:lvl4pPr algn="ctr" defTabSz="912813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4pPr>
      <a:lvl5pPr algn="ctr" defTabSz="912813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5pPr>
      <a:lvl6pPr marL="457200" algn="ctr" defTabSz="912813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6pPr>
      <a:lvl7pPr marL="914400" algn="ctr" defTabSz="912813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7pPr>
      <a:lvl8pPr marL="1371600" algn="ctr" defTabSz="912813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8pPr>
      <a:lvl9pPr marL="1828800" algn="ctr" defTabSz="912813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341313" indent="-341313" algn="l" defTabSz="91281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1363" indent="-284163" algn="l" defTabSz="91281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1413" indent="-227013" algn="l" defTabSz="91281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598613" indent="-227013" algn="l" defTabSz="91281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4225" indent="-227013" algn="l" defTabSz="91281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2114" indent="-228372" algn="l" defTabSz="913496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68862" indent="-228372" algn="l" defTabSz="913496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5610" indent="-228372" algn="l" defTabSz="913496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2359" indent="-228372" algn="l" defTabSz="913496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349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6748" algn="l" defTabSz="91349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3496" algn="l" defTabSz="91349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0244" algn="l" defTabSz="91349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6992" algn="l" defTabSz="91349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3739" algn="l" defTabSz="91349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0488" algn="l" defTabSz="91349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7235" algn="l" defTabSz="91349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3984" algn="l" defTabSz="91349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PlaceHolder 1"/>
          <p:cNvSpPr>
            <a:spLocks noGrp="1"/>
          </p:cNvSpPr>
          <p:nvPr>
            <p:ph type="title"/>
          </p:nvPr>
        </p:nvSpPr>
        <p:spPr bwMode="auto">
          <a:xfrm>
            <a:off x="609600" y="273050"/>
            <a:ext cx="10972800" cy="1144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ru-RU"/>
              <a:t>Для правки текста заголовка щёлкните мышью</a:t>
            </a:r>
          </a:p>
        </p:txBody>
      </p:sp>
      <p:sp>
        <p:nvSpPr>
          <p:cNvPr id="3075" name="PlaceHolder 2"/>
          <p:cNvSpPr>
            <a:spLocks noGrp="1"/>
          </p:cNvSpPr>
          <p:nvPr>
            <p:ph type="body"/>
          </p:nvPr>
        </p:nvSpPr>
        <p:spPr bwMode="auto">
          <a:xfrm>
            <a:off x="609600" y="1604963"/>
            <a:ext cx="10972800" cy="3976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ru-RU"/>
              <a:t>Для правки структуры щёлкните мышью</a:t>
            </a:r>
          </a:p>
          <a:p>
            <a:pPr lvl="1"/>
            <a:r>
              <a:rPr lang="en-US" altLang="ru-RU"/>
              <a:t>Второй уровень структуры</a:t>
            </a:r>
          </a:p>
          <a:p>
            <a:pPr lvl="2"/>
            <a:r>
              <a:rPr lang="en-US" altLang="ru-RU"/>
              <a:t>Третий уровень структуры</a:t>
            </a:r>
          </a:p>
          <a:p>
            <a:pPr lvl="3"/>
            <a:r>
              <a:rPr lang="en-US" altLang="ru-RU"/>
              <a:t>Четвёртый уровень структуры</a:t>
            </a:r>
          </a:p>
          <a:p>
            <a:pPr lvl="4"/>
            <a:r>
              <a:rPr lang="en-US" altLang="ru-RU"/>
              <a:t>Пятый уровень структуры</a:t>
            </a:r>
          </a:p>
          <a:p>
            <a:pPr lvl="4"/>
            <a:r>
              <a:rPr lang="en-US" altLang="ru-RU"/>
              <a:t>Шестой уровень структуры</a:t>
            </a:r>
          </a:p>
          <a:p>
            <a:pPr lvl="4"/>
            <a:r>
              <a:rPr lang="en-US" altLang="ru-RU"/>
              <a:t>Седьмой уровень структуры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7077" r:id="rId1"/>
    <p:sldLayoutId id="2147487078" r:id="rId2"/>
    <p:sldLayoutId id="2147487079" r:id="rId3"/>
    <p:sldLayoutId id="2147487080" r:id="rId4"/>
    <p:sldLayoutId id="2147487081" r:id="rId5"/>
    <p:sldLayoutId id="2147487082" r:id="rId6"/>
    <p:sldLayoutId id="2147487083" r:id="rId7"/>
    <p:sldLayoutId id="2147487084" r:id="rId8"/>
    <p:sldLayoutId id="2147487085" r:id="rId9"/>
    <p:sldLayoutId id="2147487086" r:id="rId10"/>
    <p:sldLayoutId id="2147487087" r:id="rId11"/>
    <p:sldLayoutId id="2147487088" r:id="rId12"/>
    <p:sldLayoutId id="2147487112" r:id="rId13"/>
  </p:sldLayoutIdLst>
  <p:txStyles>
    <p:titleStyle>
      <a:lvl1pPr algn="l" defTabSz="912813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defTabSz="912813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  <a:ea typeface="DejaVu Sans" pitchFamily="34" charset="0"/>
          <a:cs typeface="DejaVu Sans" pitchFamily="34" charset="0"/>
        </a:defRPr>
      </a:lvl2pPr>
      <a:lvl3pPr algn="l" defTabSz="912813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  <a:ea typeface="DejaVu Sans" pitchFamily="34" charset="0"/>
          <a:cs typeface="DejaVu Sans" pitchFamily="34" charset="0"/>
        </a:defRPr>
      </a:lvl3pPr>
      <a:lvl4pPr algn="l" defTabSz="912813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  <a:ea typeface="DejaVu Sans" pitchFamily="34" charset="0"/>
          <a:cs typeface="DejaVu Sans" pitchFamily="34" charset="0"/>
        </a:defRPr>
      </a:lvl4pPr>
      <a:lvl5pPr algn="l" defTabSz="912813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  <a:ea typeface="DejaVu Sans" pitchFamily="34" charset="0"/>
          <a:cs typeface="DejaVu Sans" pitchFamily="34" charset="0"/>
        </a:defRPr>
      </a:lvl5pPr>
      <a:lvl6pPr marL="457200" algn="l" defTabSz="912813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  <a:ea typeface="DejaVu Sans" pitchFamily="34" charset="0"/>
          <a:cs typeface="DejaVu Sans" pitchFamily="34" charset="0"/>
        </a:defRPr>
      </a:lvl6pPr>
      <a:lvl7pPr marL="914400" algn="l" defTabSz="912813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  <a:ea typeface="DejaVu Sans" pitchFamily="34" charset="0"/>
          <a:cs typeface="DejaVu Sans" pitchFamily="34" charset="0"/>
        </a:defRPr>
      </a:lvl7pPr>
      <a:lvl8pPr marL="1371600" algn="l" defTabSz="912813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  <a:ea typeface="DejaVu Sans" pitchFamily="34" charset="0"/>
          <a:cs typeface="DejaVu Sans" pitchFamily="34" charset="0"/>
        </a:defRPr>
      </a:lvl8pPr>
      <a:lvl9pPr marL="1828800" algn="l" defTabSz="912813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itchFamily="34" charset="0"/>
          <a:ea typeface="DejaVu Sans" pitchFamily="34" charset="0"/>
          <a:cs typeface="DejaVu Sans" pitchFamily="34" charset="0"/>
        </a:defRPr>
      </a:lvl9pPr>
    </p:titleStyle>
    <p:bodyStyle>
      <a:lvl1pPr marL="574675" indent="-431800" algn="l" defTabSz="912813" rtl="0" eaLnBrk="0" fontAlgn="base" hangingPunct="0">
        <a:lnSpc>
          <a:spcPct val="90000"/>
        </a:lnSpc>
        <a:spcBef>
          <a:spcPts val="1888"/>
        </a:spcBef>
        <a:spcAft>
          <a:spcPct val="0"/>
        </a:spcAft>
        <a:buClr>
          <a:srgbClr val="000000"/>
        </a:buClr>
        <a:buSzPct val="45000"/>
        <a:buFont typeface="Wingdings" panose="05000000000000000000" pitchFamily="2" charset="2"/>
        <a:buChar char="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4213" indent="-227013" algn="l" defTabSz="912813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1413" indent="-227013" algn="l" defTabSz="912813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98613" indent="-227013" algn="l" defTabSz="912813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2055813" indent="-227013" algn="l" defTabSz="912813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377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4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5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Заголовок 1"/>
          <p:cNvSpPr>
            <a:spLocks noGrp="1"/>
          </p:cNvSpPr>
          <p:nvPr>
            <p:ph type="ctrTitle"/>
          </p:nvPr>
        </p:nvSpPr>
        <p:spPr>
          <a:xfrm>
            <a:off x="0" y="1773238"/>
            <a:ext cx="12192000" cy="2571750"/>
          </a:xfrm>
          <a:solidFill>
            <a:srgbClr val="0070C0"/>
          </a:solidFill>
        </p:spPr>
        <p:txBody>
          <a:bodyPr/>
          <a:lstStyle/>
          <a:p>
            <a:pPr algn="ctr"/>
            <a:r>
              <a:rPr lang="ru-RU" sz="4000" b="1" dirty="0">
                <a:solidFill>
                  <a:schemeClr val="bg1"/>
                </a:solidFill>
              </a:rPr>
              <a:t>«Об итогах реализации в 2024 году мероприятий в сфере здравоохранения, направленных на повышение рождаемости»</a:t>
            </a:r>
            <a:endParaRPr lang="ru-RU" dirty="0">
              <a:solidFill>
                <a:schemeClr val="bg1"/>
              </a:solidFill>
              <a:latin typeface="Raleway" pitchFamily="34" charset="-52"/>
            </a:endParaRPr>
          </a:p>
        </p:txBody>
      </p:sp>
      <p:sp>
        <p:nvSpPr>
          <p:cNvPr id="28675" name="Подзаголовок 2"/>
          <p:cNvSpPr>
            <a:spLocks noGrp="1"/>
          </p:cNvSpPr>
          <p:nvPr>
            <p:ph type="subTitle" idx="1"/>
          </p:nvPr>
        </p:nvSpPr>
        <p:spPr>
          <a:xfrm>
            <a:off x="0" y="4429125"/>
            <a:ext cx="12192000" cy="2428875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ru-RU" sz="1600" b="1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Рыбкина Нина Николаевна</a:t>
            </a:r>
          </a:p>
          <a:p>
            <a:pPr>
              <a:lnSpc>
                <a:spcPct val="100000"/>
              </a:lnSpc>
            </a:pPr>
            <a:r>
              <a:rPr lang="ru-RU" sz="1600" b="1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Главный внештатный специалист по акушерству Минздрава Республики Мордовия </a:t>
            </a:r>
          </a:p>
          <a:p>
            <a:pPr>
              <a:lnSpc>
                <a:spcPct val="100000"/>
              </a:lnSpc>
            </a:pPr>
            <a:r>
              <a:rPr lang="ru-RU" sz="1600" b="1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Заместитель главного врача по акушерско-гинекологической помощи</a:t>
            </a:r>
          </a:p>
          <a:p>
            <a:pPr>
              <a:lnSpc>
                <a:spcPct val="100000"/>
              </a:lnSpc>
            </a:pPr>
            <a:r>
              <a:rPr lang="ru-RU" sz="1600" b="1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ГБУЗ Республики Мордовия «Мордовская республиканская центральная клиническая больница»</a:t>
            </a:r>
            <a:endParaRPr lang="ru-RU" altLang="ru-RU" sz="1600" b="1" dirty="0">
              <a:solidFill>
                <a:schemeClr val="tx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spcBef>
                <a:spcPct val="0"/>
              </a:spcBef>
            </a:pPr>
            <a:endParaRPr lang="ru-RU" altLang="ru-RU" sz="1600" b="1" dirty="0">
              <a:solidFill>
                <a:schemeClr val="tx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spcBef>
                <a:spcPct val="0"/>
              </a:spcBef>
            </a:pPr>
            <a:r>
              <a:rPr lang="ru-RU" altLang="ru-RU" sz="1600" b="1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22 января 2025 г.</a:t>
            </a:r>
          </a:p>
          <a:p>
            <a:pPr eaLnBrk="1" hangingPunct="1">
              <a:spcBef>
                <a:spcPct val="0"/>
              </a:spcBef>
            </a:pPr>
            <a:endParaRPr lang="ru-RU" altLang="ru-RU" sz="16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spcBef>
                <a:spcPct val="0"/>
              </a:spcBef>
            </a:pPr>
            <a:endParaRPr lang="ru-RU" altLang="ru-RU" sz="16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spcBef>
                <a:spcPct val="0"/>
              </a:spcBef>
            </a:pPr>
            <a:endParaRPr lang="ru-RU" altLang="ru-RU" sz="16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spcBef>
                <a:spcPct val="0"/>
              </a:spcBef>
            </a:pPr>
            <a:endParaRPr lang="ru-RU" altLang="ru-RU" sz="16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spcBef>
                <a:spcPct val="0"/>
              </a:spcBef>
            </a:pPr>
            <a:endParaRPr lang="ru-RU" altLang="ru-RU" sz="16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spcBef>
                <a:spcPct val="0"/>
              </a:spcBef>
            </a:pPr>
            <a:endParaRPr lang="ru-RU" altLang="ru-RU" sz="16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spcBef>
                <a:spcPct val="0"/>
              </a:spcBef>
            </a:pPr>
            <a:endParaRPr lang="ru-RU" altLang="ru-RU" sz="16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spcBef>
                <a:spcPct val="0"/>
              </a:spcBef>
            </a:pPr>
            <a:endParaRPr lang="ru-RU" altLang="ru-RU" sz="16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spcBef>
                <a:spcPct val="0"/>
              </a:spcBef>
            </a:pPr>
            <a:endParaRPr lang="ru-RU" altLang="ru-RU" sz="16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8676" name="Picture 3" descr="C:\Documents and Settings\Наташа\Мои документы\Мои рисунки\РМ2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1092" y="169319"/>
            <a:ext cx="1179513" cy="1144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xmlns="" id="{F709955A-2FD1-7F78-76B7-71F51746CB0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699" name="Рисунок 14">
            <a:extLst>
              <a:ext uri="{FF2B5EF4-FFF2-40B4-BE49-F238E27FC236}">
                <a16:creationId xmlns:a16="http://schemas.microsoft.com/office/drawing/2014/main" xmlns="" id="{B9C6D011-0C05-94B8-0A45-819EFE9A39A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24188" y="1576388"/>
            <a:ext cx="401637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9700" name="Прямоугольник 7">
            <a:extLst>
              <a:ext uri="{FF2B5EF4-FFF2-40B4-BE49-F238E27FC236}">
                <a16:creationId xmlns:a16="http://schemas.microsoft.com/office/drawing/2014/main" xmlns="" id="{C5A93909-FA2E-843F-33B9-290365DC67F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2713" y="771525"/>
            <a:ext cx="6224587" cy="655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350" tIns="45674" rIns="91350" bIns="45674">
            <a:spAutoFit/>
          </a:bodyPr>
          <a:lstStyle>
            <a:lvl1pPr>
              <a:defRPr sz="1900"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1pPr>
            <a:lvl2pPr marL="742950" indent="-285750">
              <a:defRPr sz="1900"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2pPr>
            <a:lvl3pPr marL="1143000" indent="-228600">
              <a:defRPr sz="1900"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3pPr>
            <a:lvl4pPr marL="1600200" indent="-228600">
              <a:defRPr sz="1900"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4pPr>
            <a:lvl5pPr marL="2057400" indent="-228600">
              <a:defRPr sz="1900"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9pPr>
          </a:lstStyle>
          <a:p>
            <a:pPr marL="0" marR="0" lvl="0" indent="0" algn="just" defTabSz="912813" rtl="0" eaLnBrk="1" fontAlgn="base" latinLnBrk="0" hangingPunct="1">
              <a:lnSpc>
                <a:spcPts val="22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altLang="ru-RU" sz="20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 pitchFamily="34" charset="0"/>
                <a:ea typeface="MS PGothic" panose="020B0600070205080204" pitchFamily="34" charset="-128"/>
                <a:cs typeface="Arial" panose="020B0604020202020204" pitchFamily="34" charset="0"/>
                <a:sym typeface="Cambria" panose="02040503050406030204" pitchFamily="18" charset="0"/>
              </a:rPr>
              <a:t>Территория: 120,4 тыс. км</a:t>
            </a:r>
            <a:r>
              <a:rPr kumimoji="0" lang="ru-RU" altLang="ru-RU" sz="2000" b="1" i="0" u="none" strike="noStrike" kern="1200" cap="none" spc="0" normalizeH="0" baseline="3000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 pitchFamily="34" charset="0"/>
                <a:ea typeface="MS PGothic" panose="020B0600070205080204" pitchFamily="34" charset="-128"/>
                <a:cs typeface="Arial" panose="020B0604020202020204" pitchFamily="34" charset="0"/>
                <a:sym typeface="Cambria" panose="02040503050406030204" pitchFamily="18" charset="0"/>
              </a:rPr>
              <a:t>2  </a:t>
            </a:r>
          </a:p>
          <a:p>
            <a:pPr marL="0" marR="0" lvl="0" indent="0" algn="just" defTabSz="912813" rtl="0" eaLnBrk="1" fontAlgn="base" latinLnBrk="0" hangingPunct="1">
              <a:lnSpc>
                <a:spcPts val="22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altLang="ru-RU" sz="20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 pitchFamily="34" charset="0"/>
                <a:ea typeface="MS PGothic" panose="020B0600070205080204" pitchFamily="34" charset="-128"/>
                <a:cs typeface="Arial" panose="020B0604020202020204" pitchFamily="34" charset="0"/>
                <a:sym typeface="Cambria" panose="02040503050406030204" pitchFamily="18" charset="0"/>
              </a:rPr>
              <a:t>Население: 1 272,1 тыс. человек</a:t>
            </a:r>
            <a:endParaRPr kumimoji="0" lang="ru-RU" altLang="ru-RU" sz="5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 pitchFamily="34" charset="0"/>
              <a:ea typeface="MS PGothic" panose="020B0600070205080204" pitchFamily="34" charset="-128"/>
              <a:cs typeface="Arial" panose="020B0604020202020204" pitchFamily="34" charset="0"/>
              <a:sym typeface="Cambria" panose="02040503050406030204" pitchFamily="18" charset="0"/>
            </a:endParaRPr>
          </a:p>
        </p:txBody>
      </p:sp>
      <p:pic>
        <p:nvPicPr>
          <p:cNvPr id="29713" name="Picture 2">
            <a:extLst>
              <a:ext uri="{FF2B5EF4-FFF2-40B4-BE49-F238E27FC236}">
                <a16:creationId xmlns:a16="http://schemas.microsoft.com/office/drawing/2014/main" xmlns="" id="{811C8C71-0B89-D250-7BC3-25CDB27E1F0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2225" y="0"/>
            <a:ext cx="1231900" cy="1779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9" name="Скругленный прямоугольник 28">
            <a:extLst>
              <a:ext uri="{FF2B5EF4-FFF2-40B4-BE49-F238E27FC236}">
                <a16:creationId xmlns:a16="http://schemas.microsoft.com/office/drawing/2014/main" xmlns="" id="{9E3B4D18-ADFA-2FBC-A2E8-D170B97A7AFB}"/>
              </a:ext>
            </a:extLst>
          </p:cNvPr>
          <p:cNvSpPr/>
          <p:nvPr/>
        </p:nvSpPr>
        <p:spPr>
          <a:xfrm>
            <a:off x="1099226" y="66007"/>
            <a:ext cx="10906263" cy="823787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 sz="1900"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1pPr>
            <a:lvl2pPr marL="742950" indent="-285750">
              <a:defRPr sz="1900"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2pPr>
            <a:lvl3pPr marL="1143000" indent="-228600">
              <a:defRPr sz="1900"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3pPr>
            <a:lvl4pPr marL="1600200" indent="-228600">
              <a:defRPr sz="1900"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4pPr>
            <a:lvl5pPr marL="2057400" indent="-228600">
              <a:defRPr sz="1900"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9pPr>
          </a:lstStyle>
          <a:p>
            <a:pPr marL="0" marR="0" lvl="0" indent="0" algn="ctr" defTabSz="91281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</a:rPr>
              <a:t>«Об итогах реализации в 2024 году мероприятий в сфере здравоохранения, направленных на повышение рождаемости»</a:t>
            </a:r>
            <a:endParaRPr kumimoji="0" lang="ru-RU" sz="2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aleway" pitchFamily="34" charset="-52"/>
              <a:ea typeface="+mn-ea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FFFD1699-5DDD-9F95-C577-26BDA5D4FB00}"/>
              </a:ext>
            </a:extLst>
          </p:cNvPr>
          <p:cNvSpPr txBox="1"/>
          <p:nvPr/>
        </p:nvSpPr>
        <p:spPr>
          <a:xfrm>
            <a:off x="2375262" y="889794"/>
            <a:ext cx="6224587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281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6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Отделение вспомогательных репродуктивных технологий</a:t>
            </a:r>
            <a:endParaRPr kumimoji="0" lang="ru-RU" sz="1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</a:endParaRP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xmlns="" id="{2EAFA97F-65F3-1B31-4507-97503C833B6E}"/>
              </a:ext>
            </a:extLst>
          </p:cNvPr>
          <p:cNvSpPr/>
          <p:nvPr/>
        </p:nvSpPr>
        <p:spPr>
          <a:xfrm>
            <a:off x="51392" y="1195737"/>
            <a:ext cx="5800043" cy="2462213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0" marR="0" lvl="0" indent="0" algn="ctr" defTabSz="91281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400" b="1" i="0" u="none" strike="noStrike" kern="1200" cap="none" spc="0" normalizeH="0" baseline="0" noProof="0" dirty="0">
                <a:ln>
                  <a:noFill/>
                </a:ln>
                <a:solidFill>
                  <a:srgbClr val="003366"/>
                </a:solidFill>
                <a:effectLst/>
                <a:uLnTx/>
                <a:uFillTx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В Реестре </a:t>
            </a:r>
            <a:r>
              <a:rPr kumimoji="0" lang="ru-RU" sz="1400" b="1" i="0" u="none" strike="noStrike" kern="1200" cap="none" spc="0" normalizeH="0" baseline="0" noProof="0" dirty="0">
                <a:ln>
                  <a:noFill/>
                </a:ln>
                <a:solidFill>
                  <a:srgbClr val="00336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женщин </a:t>
            </a:r>
            <a:r>
              <a:rPr kumimoji="0" lang="ru-RU" sz="1400" b="1" i="0" u="none" strike="noStrike" kern="1200" cap="none" spc="0" normalizeH="0" baseline="0" noProof="0" dirty="0">
                <a:ln>
                  <a:noFill/>
                </a:ln>
                <a:solidFill>
                  <a:srgbClr val="003366"/>
                </a:solidFill>
                <a:effectLst/>
                <a:uLnTx/>
                <a:uFillTx/>
                <a:latin typeface="Arial" panose="020B0604020202020204" pitchFamily="34" charset="0"/>
                <a:ea typeface="Calibri" pitchFamily="34" charset="0"/>
                <a:cs typeface="Arial" panose="020B0604020202020204" pitchFamily="34" charset="0"/>
              </a:rPr>
              <a:t>по бесплодию</a:t>
            </a:r>
            <a:r>
              <a:rPr kumimoji="0" lang="ru-RU" sz="1400" b="1" i="0" u="none" strike="noStrike" kern="1200" cap="none" spc="0" normalizeH="0" baseline="0" noProof="0" dirty="0">
                <a:ln>
                  <a:noFill/>
                </a:ln>
                <a:solidFill>
                  <a:srgbClr val="00336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РМ за 2024 год  состоит </a:t>
            </a:r>
            <a:r>
              <a:rPr kumimoji="0" lang="ru-RU" sz="14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987</a:t>
            </a:r>
            <a:r>
              <a:rPr kumimoji="0" lang="ru-RU" sz="1400" b="1" i="0" u="none" strike="noStrike" kern="1200" cap="none" spc="0" normalizeH="0" baseline="0" noProof="0" dirty="0">
                <a:ln>
                  <a:noFill/>
                </a:ln>
                <a:solidFill>
                  <a:srgbClr val="00336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/>
            </a:r>
            <a:br>
              <a:rPr kumimoji="0" lang="ru-RU" sz="1400" b="1" i="0" u="none" strike="noStrike" kern="1200" cap="none" spc="0" normalizeH="0" baseline="0" noProof="0" dirty="0">
                <a:ln>
                  <a:noFill/>
                </a:ln>
                <a:solidFill>
                  <a:srgbClr val="00336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br>
            <a:r>
              <a:rPr kumimoji="0" lang="ru-RU" sz="1400" b="0" i="0" u="none" strike="noStrike" kern="1200" cap="none" spc="0" normalizeH="0" baseline="0" noProof="0" dirty="0">
                <a:ln>
                  <a:noFill/>
                </a:ln>
                <a:solidFill>
                  <a:srgbClr val="4F81BD">
                    <a:lumMod val="50000"/>
                  </a:srgb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</a:p>
          <a:p>
            <a:pPr marL="0" marR="0" lvl="0" indent="0" algn="l" defTabSz="91281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400" b="1" i="0" u="none" strike="noStrike" kern="1200" cap="none" spc="0" normalizeH="0" baseline="0" noProof="0" dirty="0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Наблюдающихся по проблемам бесплодия в Перинатальном центре  ГБУЗ РМ "МРЦКБ"</a:t>
            </a:r>
            <a:r>
              <a:rPr kumimoji="0" lang="ru-RU" sz="1400" b="0" i="0" u="none" strike="noStrike" kern="1200" cap="none" spc="0" normalizeH="0" baseline="0" noProof="0" dirty="0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-  </a:t>
            </a:r>
            <a:r>
              <a:rPr kumimoji="0" lang="ru-RU" sz="14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612</a:t>
            </a:r>
            <a:r>
              <a:rPr kumimoji="0" lang="ru-RU" sz="1400" b="1" i="0" u="none" strike="noStrike" kern="1200" cap="none" spc="0" normalizeH="0" baseline="0" noProof="0" dirty="0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ru-RU" sz="1400" b="0" i="0" u="none" strike="noStrike" kern="1200" cap="none" spc="0" normalizeH="0" baseline="0" noProof="0" dirty="0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женщин  (62,0% от республиканского реестра), из них:</a:t>
            </a:r>
            <a:br>
              <a:rPr kumimoji="0" lang="ru-RU" sz="1400" b="0" i="0" u="none" strike="noStrike" kern="1200" cap="none" spc="0" normalizeH="0" baseline="0" noProof="0" dirty="0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br>
            <a:r>
              <a:rPr kumimoji="0" lang="ru-RU" sz="1400" b="0" i="0" u="none" strike="noStrike" kern="1200" cap="none" spc="0" normalizeH="0" baseline="0" noProof="0" dirty="0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- получают гормональную терапию или готовятся к оперативному лечению и самостоятельной  беременности </a:t>
            </a:r>
            <a:r>
              <a:rPr kumimoji="0" lang="ru-RU" sz="14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183</a:t>
            </a:r>
            <a:r>
              <a:rPr kumimoji="0" lang="ru-RU" sz="1400" b="0" i="0" u="none" strike="noStrike" kern="1200" cap="none" spc="0" normalizeH="0" baseline="0" noProof="0" dirty="0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(29,9%).</a:t>
            </a:r>
            <a:br>
              <a:rPr kumimoji="0" lang="ru-RU" sz="1400" b="0" i="0" u="none" strike="noStrike" kern="1200" cap="none" spc="0" normalizeH="0" baseline="0" noProof="0" dirty="0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br>
            <a:r>
              <a:rPr kumimoji="0" lang="ru-RU" sz="1400" b="1" i="0" u="none" strike="noStrike" kern="1200" cap="none" spc="0" normalizeH="0" baseline="0" noProof="0" dirty="0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Взято в работу по бесплодию </a:t>
            </a:r>
            <a:r>
              <a:rPr kumimoji="0" lang="ru-RU" sz="14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363 </a:t>
            </a:r>
            <a:r>
              <a:rPr kumimoji="0" lang="ru-RU" sz="1400" b="0" i="0" u="none" strike="noStrike" kern="1200" cap="none" spc="0" normalizeH="0" baseline="0" noProof="0" dirty="0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(59,3%)</a:t>
            </a:r>
            <a:br>
              <a:rPr kumimoji="0" lang="ru-RU" sz="1400" b="0" i="0" u="none" strike="noStrike" kern="1200" cap="none" spc="0" normalizeH="0" baseline="0" noProof="0" dirty="0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br>
            <a:r>
              <a:rPr kumimoji="0" lang="ru-RU" sz="1400" b="0" i="0" u="none" strike="noStrike" kern="1200" cap="none" spc="0" normalizeH="0" baseline="0" noProof="0" dirty="0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-ограничения для проведения процедуры ЭКО (по медицинским показаниям) – </a:t>
            </a:r>
            <a:r>
              <a:rPr kumimoji="0" lang="ru-RU" sz="14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10</a:t>
            </a:r>
            <a:r>
              <a:rPr kumimoji="0" lang="ru-RU" sz="1400" b="0" i="0" u="none" strike="noStrike" kern="1200" cap="none" spc="0" normalizeH="0" baseline="0" noProof="0" dirty="0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женщин (1,6%);</a:t>
            </a:r>
            <a:br>
              <a:rPr kumimoji="0" lang="ru-RU" sz="1400" b="0" i="0" u="none" strike="noStrike" kern="1200" cap="none" spc="0" normalizeH="0" baseline="0" noProof="0" dirty="0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br>
            <a:r>
              <a:rPr kumimoji="0" lang="ru-RU" sz="1400" b="0" i="0" u="none" strike="noStrike" kern="1200" cap="none" spc="0" normalizeH="0" baseline="0" noProof="0" dirty="0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-самостоятельно забеременели после лечения – </a:t>
            </a:r>
            <a:r>
              <a:rPr kumimoji="0" lang="ru-RU" sz="14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56</a:t>
            </a:r>
            <a:r>
              <a:rPr kumimoji="0" lang="ru-RU" sz="1400" b="1" i="0" u="none" strike="noStrike" kern="1200" cap="none" spc="0" normalizeH="0" baseline="0" noProof="0" dirty="0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ru-RU" sz="1400" b="0" i="0" u="none" strike="noStrike" kern="1200" cap="none" spc="0" normalizeH="0" baseline="0" noProof="0" dirty="0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женщин (9,2%)</a:t>
            </a:r>
            <a:endParaRPr kumimoji="0" lang="ru-RU" sz="1400" b="1" i="0" u="none" strike="noStrike" kern="1200" cap="none" spc="0" normalizeH="0" baseline="0" noProof="0" dirty="0">
              <a:ln>
                <a:noFill/>
              </a:ln>
              <a:solidFill>
                <a:srgbClr val="1F497D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xmlns="" id="{1406CB2A-9395-8CBC-0587-5E2ECA5D662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44211585"/>
              </p:ext>
            </p:extLst>
          </p:nvPr>
        </p:nvGraphicFramePr>
        <p:xfrm>
          <a:off x="5852160" y="1346617"/>
          <a:ext cx="6243349" cy="1487458"/>
        </p:xfrm>
        <a:graphic>
          <a:graphicData uri="http://schemas.openxmlformats.org/drawingml/2006/table">
            <a:tbl>
              <a:tblPr firstRow="1" bandRow="1">
                <a:tableStyleId>{BDBED569-4797-4DF1-A0F4-6AAB3CD982D8}</a:tableStyleId>
              </a:tblPr>
              <a:tblGrid>
                <a:gridCol w="2391066">
                  <a:extLst>
                    <a:ext uri="{9D8B030D-6E8A-4147-A177-3AD203B41FA5}">
                      <a16:colId xmlns:a16="http://schemas.microsoft.com/office/drawing/2014/main" xmlns="" val="2674182786"/>
                    </a:ext>
                  </a:extLst>
                </a:gridCol>
                <a:gridCol w="588985">
                  <a:extLst>
                    <a:ext uri="{9D8B030D-6E8A-4147-A177-3AD203B41FA5}">
                      <a16:colId xmlns:a16="http://schemas.microsoft.com/office/drawing/2014/main" xmlns="" val="4029412347"/>
                    </a:ext>
                  </a:extLst>
                </a:gridCol>
                <a:gridCol w="628608">
                  <a:extLst>
                    <a:ext uri="{9D8B030D-6E8A-4147-A177-3AD203B41FA5}">
                      <a16:colId xmlns:a16="http://schemas.microsoft.com/office/drawing/2014/main" xmlns="" val="4081778135"/>
                    </a:ext>
                  </a:extLst>
                </a:gridCol>
                <a:gridCol w="531218">
                  <a:extLst>
                    <a:ext uri="{9D8B030D-6E8A-4147-A177-3AD203B41FA5}">
                      <a16:colId xmlns:a16="http://schemas.microsoft.com/office/drawing/2014/main" xmlns="" val="1789076270"/>
                    </a:ext>
                  </a:extLst>
                </a:gridCol>
                <a:gridCol w="584340">
                  <a:extLst>
                    <a:ext uri="{9D8B030D-6E8A-4147-A177-3AD203B41FA5}">
                      <a16:colId xmlns:a16="http://schemas.microsoft.com/office/drawing/2014/main" xmlns="" val="2889501103"/>
                    </a:ext>
                  </a:extLst>
                </a:gridCol>
                <a:gridCol w="752558">
                  <a:extLst>
                    <a:ext uri="{9D8B030D-6E8A-4147-A177-3AD203B41FA5}">
                      <a16:colId xmlns:a16="http://schemas.microsoft.com/office/drawing/2014/main" xmlns="" val="940208563"/>
                    </a:ext>
                  </a:extLst>
                </a:gridCol>
                <a:gridCol w="766574">
                  <a:extLst>
                    <a:ext uri="{9D8B030D-6E8A-4147-A177-3AD203B41FA5}">
                      <a16:colId xmlns:a16="http://schemas.microsoft.com/office/drawing/2014/main" xmlns="" val="3147164194"/>
                    </a:ext>
                  </a:extLst>
                </a:gridCol>
              </a:tblGrid>
              <a:tr h="566893">
                <a:tc rowSpan="2">
                  <a:txBody>
                    <a:bodyPr/>
                    <a:lstStyle/>
                    <a:p>
                      <a:pPr algn="ctr"/>
                      <a:r>
                        <a:rPr lang="ru-RU" sz="1200" b="1" kern="12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Анализ эффективности ЭКО</a:t>
                      </a: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sz="1200" dirty="0">
                          <a:solidFill>
                            <a:srgbClr val="00336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Проведено ЭКО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sz="1200" dirty="0">
                          <a:solidFill>
                            <a:srgbClr val="00336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Получено </a:t>
                      </a:r>
                    </a:p>
                    <a:p>
                      <a:pPr algn="ctr"/>
                      <a:r>
                        <a:rPr lang="ru-RU" sz="1200" dirty="0">
                          <a:solidFill>
                            <a:srgbClr val="00336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беременностей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sz="1100" dirty="0">
                          <a:solidFill>
                            <a:srgbClr val="00336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Результативность</a:t>
                      </a:r>
                    </a:p>
                    <a:p>
                      <a:pPr algn="ctr"/>
                      <a:r>
                        <a:rPr lang="ru-RU" sz="1100" dirty="0">
                          <a:solidFill>
                            <a:srgbClr val="00336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ЭКО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433682657"/>
                  </a:ext>
                </a:extLst>
              </a:tr>
              <a:tr h="21071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>
                          <a:solidFill>
                            <a:srgbClr val="00336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2023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>
                          <a:solidFill>
                            <a:srgbClr val="00336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>
                          <a:solidFill>
                            <a:srgbClr val="00336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2023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>
                          <a:solidFill>
                            <a:srgbClr val="00336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>
                          <a:solidFill>
                            <a:srgbClr val="00336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2023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>
                          <a:solidFill>
                            <a:srgbClr val="00336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4078888089"/>
                  </a:ext>
                </a:extLst>
              </a:tr>
              <a:tr h="573058">
                <a:tc>
                  <a:txBody>
                    <a:bodyPr/>
                    <a:lstStyle/>
                    <a:p>
                      <a:r>
                        <a:rPr lang="ru-RU" sz="1400" b="1" dirty="0">
                          <a:solidFill>
                            <a:srgbClr val="003366"/>
                          </a:solidFill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ГБУЗ РМ «МРЦКБ» </a:t>
                      </a:r>
                      <a:endParaRPr lang="ru-RU" sz="1400" b="1" dirty="0">
                        <a:solidFill>
                          <a:srgbClr val="003366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461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372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185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40,2%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41,1%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xmlns="" val="1467892071"/>
                  </a:ext>
                </a:extLst>
              </a:tr>
            </a:tbl>
          </a:graphicData>
        </a:graphic>
      </p:graphicFrame>
      <p:pic>
        <p:nvPicPr>
          <p:cNvPr id="8" name="Picture 6" descr="https://avatars.mds.yandex.net/i?id=341598bd2973b2c7d7e1ed841075beeb01ec7d72-8496972-images-thumbs&amp;n=13">
            <a:extLst>
              <a:ext uri="{FF2B5EF4-FFF2-40B4-BE49-F238E27FC236}">
                <a16:creationId xmlns:a16="http://schemas.microsoft.com/office/drawing/2014/main" xmlns="" id="{DB2CEE8E-D050-6EC5-B542-2CB998AB561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56022" y="5244928"/>
            <a:ext cx="2938135" cy="15079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2" name="Таблица 1">
            <a:extLst>
              <a:ext uri="{FF2B5EF4-FFF2-40B4-BE49-F238E27FC236}">
                <a16:creationId xmlns:a16="http://schemas.microsoft.com/office/drawing/2014/main" xmlns="" id="{2A775D8E-4E00-4A76-3B7D-DF31319C62E6}"/>
              </a:ext>
            </a:extLst>
          </p:cNvPr>
          <p:cNvGraphicFramePr>
            <a:graphicFrameLocks noGrp="1"/>
          </p:cNvGraphicFramePr>
          <p:nvPr/>
        </p:nvGraphicFramePr>
        <p:xfrm>
          <a:off x="5956663" y="1959429"/>
          <a:ext cx="208280" cy="365760"/>
        </p:xfrm>
        <a:graphic>
          <a:graphicData uri="http://schemas.openxmlformats.org/drawingml/2006/table">
            <a:tbl>
              <a:tblPr/>
              <a:tblGrid>
                <a:gridCol w="208280">
                  <a:extLst>
                    <a:ext uri="{9D8B030D-6E8A-4147-A177-3AD203B41FA5}">
                      <a16:colId xmlns:a16="http://schemas.microsoft.com/office/drawing/2014/main" xmlns="" val="3833924427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823076840"/>
                  </a:ext>
                </a:extLst>
              </a:tr>
            </a:tbl>
          </a:graphicData>
        </a:graphic>
      </p:graphicFrame>
      <p:graphicFrame>
        <p:nvGraphicFramePr>
          <p:cNvPr id="6" name="Таблица 5">
            <a:extLst>
              <a:ext uri="{FF2B5EF4-FFF2-40B4-BE49-F238E27FC236}">
                <a16:creationId xmlns:a16="http://schemas.microsoft.com/office/drawing/2014/main" xmlns="" id="{DC1E23CB-FB6C-4E01-3F15-D2780E29DAB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31405490"/>
              </p:ext>
            </p:extLst>
          </p:nvPr>
        </p:nvGraphicFramePr>
        <p:xfrm>
          <a:off x="5891939" y="3702745"/>
          <a:ext cx="6193743" cy="1422774"/>
        </p:xfrm>
        <a:graphic>
          <a:graphicData uri="http://schemas.openxmlformats.org/drawingml/2006/table">
            <a:tbl>
              <a:tblPr firstRow="1" bandRow="1">
                <a:tableStyleId>{BDBED569-4797-4DF1-A0F4-6AAB3CD982D8}</a:tableStyleId>
              </a:tblPr>
              <a:tblGrid>
                <a:gridCol w="1829545">
                  <a:extLst>
                    <a:ext uri="{9D8B030D-6E8A-4147-A177-3AD203B41FA5}">
                      <a16:colId xmlns:a16="http://schemas.microsoft.com/office/drawing/2014/main" xmlns="" val="2674182786"/>
                    </a:ext>
                  </a:extLst>
                </a:gridCol>
                <a:gridCol w="1025848">
                  <a:extLst>
                    <a:ext uri="{9D8B030D-6E8A-4147-A177-3AD203B41FA5}">
                      <a16:colId xmlns:a16="http://schemas.microsoft.com/office/drawing/2014/main" xmlns="" val="4029412347"/>
                    </a:ext>
                  </a:extLst>
                </a:gridCol>
                <a:gridCol w="1721337">
                  <a:extLst>
                    <a:ext uri="{9D8B030D-6E8A-4147-A177-3AD203B41FA5}">
                      <a16:colId xmlns:a16="http://schemas.microsoft.com/office/drawing/2014/main" xmlns="" val="3398901773"/>
                    </a:ext>
                  </a:extLst>
                </a:gridCol>
                <a:gridCol w="1617013">
                  <a:extLst>
                    <a:ext uri="{9D8B030D-6E8A-4147-A177-3AD203B41FA5}">
                      <a16:colId xmlns:a16="http://schemas.microsoft.com/office/drawing/2014/main" xmlns="" val="1853875044"/>
                    </a:ext>
                  </a:extLst>
                </a:gridCol>
              </a:tblGrid>
              <a:tr h="590340">
                <a:tc>
                  <a:txBody>
                    <a:bodyPr/>
                    <a:lstStyle/>
                    <a:p>
                      <a:pPr algn="ctr"/>
                      <a:endParaRPr lang="ru-RU" sz="1200" b="1" kern="1200" dirty="0">
                        <a:solidFill>
                          <a:schemeClr val="tx2">
                            <a:lumMod val="75000"/>
                          </a:schemeClr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>
                          <a:solidFill>
                            <a:srgbClr val="00336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Всего по РМ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3496" rtl="0" eaLnBrk="1" latinLnBrk="0" hangingPunct="1"/>
                      <a:r>
                        <a:rPr lang="ru-RU" sz="1200" b="1" kern="1200" dirty="0">
                          <a:solidFill>
                            <a:srgbClr val="003366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ГБУЗ РМ «МРЦКБ» Перинатальный центр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>
                          <a:solidFill>
                            <a:srgbClr val="00336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ГБУЗ РМ «Роддом»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433682657"/>
                  </a:ext>
                </a:extLst>
              </a:tr>
              <a:tr h="281114">
                <a:tc>
                  <a:txBody>
                    <a:bodyPr/>
                    <a:lstStyle/>
                    <a:p>
                      <a:r>
                        <a:rPr lang="ru-RU" sz="1400" b="1" dirty="0">
                          <a:solidFill>
                            <a:srgbClr val="003366"/>
                          </a:solidFill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Количество родов</a:t>
                      </a:r>
                      <a:endParaRPr lang="ru-RU" sz="1400" b="1" dirty="0">
                        <a:solidFill>
                          <a:srgbClr val="003366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3496" rtl="0" eaLnBrk="1" latinLnBrk="0" hangingPunct="1"/>
                      <a:r>
                        <a:rPr lang="ru-RU" sz="1400" kern="12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156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3496" rtl="0" eaLnBrk="1" latinLnBrk="0" hangingPunct="1"/>
                      <a:r>
                        <a:rPr lang="ru-RU" sz="1400" kern="12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143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3496" rtl="0" eaLnBrk="1" latinLnBrk="0" hangingPunct="1"/>
                      <a:r>
                        <a:rPr lang="ru-RU" sz="1400" kern="12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467892071"/>
                  </a:ext>
                </a:extLst>
              </a:tr>
              <a:tr h="477894">
                <a:tc>
                  <a:txBody>
                    <a:bodyPr/>
                    <a:lstStyle/>
                    <a:p>
                      <a:r>
                        <a:rPr lang="ru-RU" sz="1400" b="1" dirty="0">
                          <a:solidFill>
                            <a:srgbClr val="003366"/>
                          </a:solidFill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Количество детей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349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kern="12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170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3496" rtl="0" eaLnBrk="1" latinLnBrk="0" hangingPunct="1"/>
                      <a:r>
                        <a:rPr lang="ru-RU" sz="1400" kern="12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156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3496" rtl="0" eaLnBrk="1" latinLnBrk="0" hangingPunct="1"/>
                      <a:r>
                        <a:rPr lang="ru-RU" sz="1400" kern="120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14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182485793"/>
                  </a:ext>
                </a:extLst>
              </a:tr>
            </a:tbl>
          </a:graphicData>
        </a:graphic>
      </p:graphicFrame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49880904-F582-D363-FDB5-7688F2EA6A96}"/>
              </a:ext>
            </a:extLst>
          </p:cNvPr>
          <p:cNvSpPr txBox="1"/>
          <p:nvPr/>
        </p:nvSpPr>
        <p:spPr>
          <a:xfrm>
            <a:off x="5632630" y="3413525"/>
            <a:ext cx="6801394" cy="2923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281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300" b="1" i="0" u="none" strike="noStrike" kern="1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Анализ </a:t>
            </a:r>
            <a:r>
              <a:rPr kumimoji="0" lang="ru-RU" sz="1300" b="1" i="0" u="none" strike="noStrike" kern="1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живорожденности</a:t>
            </a:r>
            <a:r>
              <a:rPr kumimoji="0" lang="ru-RU" sz="1300" b="1" i="0" u="none" strike="noStrike" kern="1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после программы ЭКО по Республике Мордовия за 2024г.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xmlns="" id="{58E388AC-754B-DE93-169F-F385D4DA34EC}"/>
              </a:ext>
            </a:extLst>
          </p:cNvPr>
          <p:cNvSpPr txBox="1"/>
          <p:nvPr/>
        </p:nvSpPr>
        <p:spPr>
          <a:xfrm>
            <a:off x="51391" y="4355808"/>
            <a:ext cx="5800043" cy="2866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just" defTabSz="912813" rtl="0" eaLnBrk="0" fontAlgn="base" latinLnBrk="0" hangingPunct="0">
              <a:lnSpc>
                <a:spcPct val="115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endParaRPr kumimoji="0" lang="ru-RU" sz="1200" i="0" u="none" strike="noStrike" kern="1200" cap="none" spc="0" normalizeH="0" baseline="0" noProof="0" dirty="0">
              <a:ln>
                <a:noFill/>
              </a:ln>
              <a:solidFill>
                <a:srgbClr val="1F497D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9619997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xmlns="" id="{E728E0B5-C6B9-F7B3-AA7C-C978C1DF8D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699" name="Рисунок 14">
            <a:extLst>
              <a:ext uri="{FF2B5EF4-FFF2-40B4-BE49-F238E27FC236}">
                <a16:creationId xmlns:a16="http://schemas.microsoft.com/office/drawing/2014/main" xmlns="" id="{19DE274C-04E5-2111-C1CC-20F94C1D57D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51413" y="1842803"/>
            <a:ext cx="401637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9700" name="Прямоугольник 7">
            <a:extLst>
              <a:ext uri="{FF2B5EF4-FFF2-40B4-BE49-F238E27FC236}">
                <a16:creationId xmlns:a16="http://schemas.microsoft.com/office/drawing/2014/main" xmlns="" id="{B8C19072-EFBA-DA9C-0358-6BC01064405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2713" y="771525"/>
            <a:ext cx="6224587" cy="655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350" tIns="45674" rIns="91350" bIns="45674">
            <a:spAutoFit/>
          </a:bodyPr>
          <a:lstStyle>
            <a:lvl1pPr>
              <a:defRPr sz="1900"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1pPr>
            <a:lvl2pPr marL="742950" indent="-285750">
              <a:defRPr sz="1900"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2pPr>
            <a:lvl3pPr marL="1143000" indent="-228600">
              <a:defRPr sz="1900"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3pPr>
            <a:lvl4pPr marL="1600200" indent="-228600">
              <a:defRPr sz="1900"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4pPr>
            <a:lvl5pPr marL="2057400" indent="-228600">
              <a:defRPr sz="1900"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9pPr>
          </a:lstStyle>
          <a:p>
            <a:pPr marL="0" marR="0" lvl="0" indent="0" algn="just" defTabSz="912813" rtl="0" eaLnBrk="1" fontAlgn="base" latinLnBrk="0" hangingPunct="1">
              <a:lnSpc>
                <a:spcPts val="22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altLang="ru-RU" sz="20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 pitchFamily="34" charset="0"/>
                <a:ea typeface="MS PGothic" panose="020B0600070205080204" pitchFamily="34" charset="-128"/>
                <a:cs typeface="Arial" panose="020B0604020202020204" pitchFamily="34" charset="0"/>
                <a:sym typeface="Cambria" panose="02040503050406030204" pitchFamily="18" charset="0"/>
              </a:rPr>
              <a:t>Территория: 120,4 тыс. км</a:t>
            </a:r>
            <a:r>
              <a:rPr kumimoji="0" lang="ru-RU" altLang="ru-RU" sz="2000" b="1" i="0" u="none" strike="noStrike" kern="1200" cap="none" spc="0" normalizeH="0" baseline="3000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 pitchFamily="34" charset="0"/>
                <a:ea typeface="MS PGothic" panose="020B0600070205080204" pitchFamily="34" charset="-128"/>
                <a:cs typeface="Arial" panose="020B0604020202020204" pitchFamily="34" charset="0"/>
                <a:sym typeface="Cambria" panose="02040503050406030204" pitchFamily="18" charset="0"/>
              </a:rPr>
              <a:t>2  </a:t>
            </a:r>
          </a:p>
          <a:p>
            <a:pPr marL="0" marR="0" lvl="0" indent="0" algn="just" defTabSz="912813" rtl="0" eaLnBrk="1" fontAlgn="base" latinLnBrk="0" hangingPunct="1">
              <a:lnSpc>
                <a:spcPts val="22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altLang="ru-RU" sz="20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 pitchFamily="34" charset="0"/>
                <a:ea typeface="MS PGothic" panose="020B0600070205080204" pitchFamily="34" charset="-128"/>
                <a:cs typeface="Arial" panose="020B0604020202020204" pitchFamily="34" charset="0"/>
                <a:sym typeface="Cambria" panose="02040503050406030204" pitchFamily="18" charset="0"/>
              </a:rPr>
              <a:t>Население: 1 272,1 тыс. человек</a:t>
            </a:r>
            <a:endParaRPr kumimoji="0" lang="ru-RU" altLang="ru-RU" sz="5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 pitchFamily="34" charset="0"/>
              <a:ea typeface="MS PGothic" panose="020B0600070205080204" pitchFamily="34" charset="-128"/>
              <a:cs typeface="Arial" panose="020B0604020202020204" pitchFamily="34" charset="0"/>
              <a:sym typeface="Cambria" panose="02040503050406030204" pitchFamily="18" charset="0"/>
            </a:endParaRPr>
          </a:p>
        </p:txBody>
      </p:sp>
      <p:pic>
        <p:nvPicPr>
          <p:cNvPr id="29713" name="Picture 2">
            <a:extLst>
              <a:ext uri="{FF2B5EF4-FFF2-40B4-BE49-F238E27FC236}">
                <a16:creationId xmlns:a16="http://schemas.microsoft.com/office/drawing/2014/main" xmlns="" id="{A0638671-5BEE-1C9B-047A-7571796FD66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2225" y="0"/>
            <a:ext cx="1231900" cy="1779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9" name="Скругленный прямоугольник 28">
            <a:extLst>
              <a:ext uri="{FF2B5EF4-FFF2-40B4-BE49-F238E27FC236}">
                <a16:creationId xmlns:a16="http://schemas.microsoft.com/office/drawing/2014/main" xmlns="" id="{504BE12F-F759-12F3-3BC4-DD9634E237BA}"/>
              </a:ext>
            </a:extLst>
          </p:cNvPr>
          <p:cNvSpPr/>
          <p:nvPr/>
        </p:nvSpPr>
        <p:spPr>
          <a:xfrm>
            <a:off x="1099226" y="66007"/>
            <a:ext cx="10906263" cy="823787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 sz="1900"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1pPr>
            <a:lvl2pPr marL="742950" indent="-285750">
              <a:defRPr sz="1900"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2pPr>
            <a:lvl3pPr marL="1143000" indent="-228600">
              <a:defRPr sz="1900"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3pPr>
            <a:lvl4pPr marL="1600200" indent="-228600">
              <a:defRPr sz="1900"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4pPr>
            <a:lvl5pPr marL="2057400" indent="-228600">
              <a:defRPr sz="1900"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9pPr>
          </a:lstStyle>
          <a:p>
            <a:pPr marL="0" marR="0" lvl="0" indent="0" algn="ctr" defTabSz="91281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</a:rPr>
              <a:t>«Об итогах реализации в 2024 году мероприятий в сфере здравоохранения, направленных на повышение рождаемости»</a:t>
            </a:r>
            <a:endParaRPr kumimoji="0" lang="ru-RU" sz="2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aleway" pitchFamily="34" charset="-52"/>
              <a:ea typeface="+mn-ea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93AD42C2-F03A-35EF-9142-653632F4BC06}"/>
              </a:ext>
            </a:extLst>
          </p:cNvPr>
          <p:cNvSpPr txBox="1"/>
          <p:nvPr/>
        </p:nvSpPr>
        <p:spPr>
          <a:xfrm>
            <a:off x="2888161" y="864959"/>
            <a:ext cx="6109062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4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Итоги работы за 2024 год</a:t>
            </a: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xmlns="" id="{8EDA5AA8-C114-42E6-C967-3DCB9DF767CD}"/>
              </a:ext>
            </a:extLst>
          </p:cNvPr>
          <p:cNvSpPr/>
          <p:nvPr/>
        </p:nvSpPr>
        <p:spPr>
          <a:xfrm>
            <a:off x="809897" y="1695956"/>
            <a:ext cx="10450285" cy="4864217"/>
          </a:xfrm>
          <a:prstGeom prst="rect">
            <a:avLst/>
          </a:prstGeom>
          <a:solidFill>
            <a:sysClr val="window" lastClr="FFFFFF"/>
          </a:solidFill>
          <a:ln w="25400" cap="flat" cmpd="sng" algn="ctr">
            <a:solidFill>
              <a:srgbClr val="4F81BD"/>
            </a:solidFill>
            <a:prstDash val="solid"/>
          </a:ln>
          <a:effectLst/>
        </p:spPr>
        <p:txBody>
          <a:bodyPr wrap="square">
            <a:spAutoFit/>
          </a:bodyPr>
          <a:lstStyle/>
          <a:p>
            <a:pPr marL="0" marR="0" lvl="0" indent="0" algn="l" defTabSz="912813" rtl="0" eaLnBrk="0" fontAlgn="base" latinLnBrk="0" hangingPunct="0">
              <a:lnSpc>
                <a:spcPct val="107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1. </a:t>
            </a: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 результате завершения реорганизации акушерской службы актуализирована модель оказания медицинской помощи женщинам в период беременности и родов в Республике Мордовия.</a:t>
            </a:r>
            <a:endParaRPr kumimoji="0" lang="ru-RU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l" defTabSz="912813" rtl="0" eaLnBrk="0" fontAlgn="base" latinLnBrk="0" hangingPunct="0">
              <a:lnSpc>
                <a:spcPct val="107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2. Курирующую функцию полностью взял на себя Перинатальный центр «МРЦКБ».</a:t>
            </a:r>
            <a:endParaRPr kumimoji="0" lang="ru-RU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l" defTabSz="912813" rtl="0" eaLnBrk="0" fontAlgn="base" latinLnBrk="0" hangingPunct="0">
              <a:lnSpc>
                <a:spcPct val="107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3. Результатом этой работы явилось повышение качества и доступности первичной </a:t>
            </a:r>
            <a:r>
              <a:rPr kumimoji="0" lang="ru-RU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медико</a:t>
            </a: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– санитарной и специализированной помощи как женщинам, так и супружеским парам в Республике Мордовия.</a:t>
            </a:r>
            <a:endParaRPr kumimoji="0" lang="ru-RU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l" defTabSz="912813" rtl="0" eaLnBrk="0" fontAlgn="base" latinLnBrk="0" hangingPunct="0">
              <a:lnSpc>
                <a:spcPct val="107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4. В 2024 году проведен аудит ФГБУ «НМИЦ АГП им. В.И. Кулакова, </a:t>
            </a: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дана следующая </a:t>
            </a:r>
            <a:r>
              <a:rPr kumimoji="0" lang="ru-RU" sz="2000" b="1" i="0" u="none" strike="noStrike" kern="1200" cap="none" spc="0" normalizeH="0" baseline="0" noProof="0" dirty="0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оценка</a:t>
            </a: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endParaRPr kumimoji="0" lang="ru-RU" sz="2000" b="0" i="0" u="none" strike="noStrike" kern="1200" cap="none" spc="0" normalizeH="0" baseline="0" noProof="0" dirty="0">
              <a:ln>
                <a:noFill/>
              </a:ln>
              <a:solidFill>
                <a:srgbClr val="212121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l" defTabSz="912813" rtl="0" eaLnBrk="0" fontAlgn="base" latinLnBrk="0" hangingPunct="0">
              <a:lnSpc>
                <a:spcPct val="107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«Действующую систему маршрутизации женщин в период беременности, родов и послеродовый период в РМ можно признать эффективной, о чем свидетельствуют показатели работы (из </a:t>
            </a:r>
            <a:r>
              <a:rPr kumimoji="0" lang="ru-RU" sz="20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аналитического</a:t>
            </a: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отчета)»</a:t>
            </a:r>
          </a:p>
          <a:p>
            <a:pPr marL="0" marR="0" lvl="0" indent="0" algn="l" defTabSz="912813" rtl="0" eaLnBrk="0" fontAlgn="base" latinLnBrk="0" hangingPunct="0">
              <a:lnSpc>
                <a:spcPct val="107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endParaRPr kumimoji="0" lang="ru-RU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055703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xmlns="" id="{5923B70A-F9C5-9A32-4748-36E776BB18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699" name="Рисунок 14">
            <a:extLst>
              <a:ext uri="{FF2B5EF4-FFF2-40B4-BE49-F238E27FC236}">
                <a16:creationId xmlns:a16="http://schemas.microsoft.com/office/drawing/2014/main" xmlns="" id="{042DF5D6-9E74-3B44-032C-896F0802ACE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51413" y="1842803"/>
            <a:ext cx="401637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9700" name="Прямоугольник 7">
            <a:extLst>
              <a:ext uri="{FF2B5EF4-FFF2-40B4-BE49-F238E27FC236}">
                <a16:creationId xmlns:a16="http://schemas.microsoft.com/office/drawing/2014/main" xmlns="" id="{B223F060-658C-AA59-40F3-A7C92FD02AD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2713" y="771525"/>
            <a:ext cx="6224587" cy="655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350" tIns="45674" rIns="91350" bIns="45674">
            <a:spAutoFit/>
          </a:bodyPr>
          <a:lstStyle>
            <a:lvl1pPr>
              <a:defRPr sz="1900"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1pPr>
            <a:lvl2pPr marL="742950" indent="-285750">
              <a:defRPr sz="1900"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2pPr>
            <a:lvl3pPr marL="1143000" indent="-228600">
              <a:defRPr sz="1900"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3pPr>
            <a:lvl4pPr marL="1600200" indent="-228600">
              <a:defRPr sz="1900"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4pPr>
            <a:lvl5pPr marL="2057400" indent="-228600">
              <a:defRPr sz="1900"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9pPr>
          </a:lstStyle>
          <a:p>
            <a:pPr marL="0" marR="0" lvl="0" indent="0" algn="just" defTabSz="912813" rtl="0" eaLnBrk="1" fontAlgn="base" latinLnBrk="0" hangingPunct="1">
              <a:lnSpc>
                <a:spcPts val="22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altLang="ru-RU" sz="20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 pitchFamily="34" charset="0"/>
                <a:ea typeface="MS PGothic" panose="020B0600070205080204" pitchFamily="34" charset="-128"/>
                <a:cs typeface="Arial" panose="020B0604020202020204" pitchFamily="34" charset="0"/>
                <a:sym typeface="Cambria" panose="02040503050406030204" pitchFamily="18" charset="0"/>
              </a:rPr>
              <a:t>Территория: 120,4 тыс. км</a:t>
            </a:r>
            <a:r>
              <a:rPr kumimoji="0" lang="ru-RU" altLang="ru-RU" sz="2000" b="1" i="0" u="none" strike="noStrike" kern="1200" cap="none" spc="0" normalizeH="0" baseline="3000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 pitchFamily="34" charset="0"/>
                <a:ea typeface="MS PGothic" panose="020B0600070205080204" pitchFamily="34" charset="-128"/>
                <a:cs typeface="Arial" panose="020B0604020202020204" pitchFamily="34" charset="0"/>
                <a:sym typeface="Cambria" panose="02040503050406030204" pitchFamily="18" charset="0"/>
              </a:rPr>
              <a:t>2  </a:t>
            </a:r>
          </a:p>
          <a:p>
            <a:pPr marL="0" marR="0" lvl="0" indent="0" algn="just" defTabSz="912813" rtl="0" eaLnBrk="1" fontAlgn="base" latinLnBrk="0" hangingPunct="1">
              <a:lnSpc>
                <a:spcPts val="22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altLang="ru-RU" sz="20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 pitchFamily="34" charset="0"/>
                <a:ea typeface="MS PGothic" panose="020B0600070205080204" pitchFamily="34" charset="-128"/>
                <a:cs typeface="Arial" panose="020B0604020202020204" pitchFamily="34" charset="0"/>
                <a:sym typeface="Cambria" panose="02040503050406030204" pitchFamily="18" charset="0"/>
              </a:rPr>
              <a:t>Население: 1 272,1 тыс. человек</a:t>
            </a:r>
            <a:endParaRPr kumimoji="0" lang="ru-RU" altLang="ru-RU" sz="5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 pitchFamily="34" charset="0"/>
              <a:ea typeface="MS PGothic" panose="020B0600070205080204" pitchFamily="34" charset="-128"/>
              <a:cs typeface="Arial" panose="020B0604020202020204" pitchFamily="34" charset="0"/>
              <a:sym typeface="Cambria" panose="02040503050406030204" pitchFamily="18" charset="0"/>
            </a:endParaRPr>
          </a:p>
        </p:txBody>
      </p:sp>
      <p:pic>
        <p:nvPicPr>
          <p:cNvPr id="29713" name="Picture 2">
            <a:extLst>
              <a:ext uri="{FF2B5EF4-FFF2-40B4-BE49-F238E27FC236}">
                <a16:creationId xmlns:a16="http://schemas.microsoft.com/office/drawing/2014/main" xmlns="" id="{27C6210A-D0AD-0143-94C9-47245B71CE2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2225" y="0"/>
            <a:ext cx="1231900" cy="1779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9" name="Скругленный прямоугольник 28">
            <a:extLst>
              <a:ext uri="{FF2B5EF4-FFF2-40B4-BE49-F238E27FC236}">
                <a16:creationId xmlns:a16="http://schemas.microsoft.com/office/drawing/2014/main" xmlns="" id="{C1BAFCB3-CC16-4E7B-221D-3CFF0C670D1D}"/>
              </a:ext>
            </a:extLst>
          </p:cNvPr>
          <p:cNvSpPr/>
          <p:nvPr/>
        </p:nvSpPr>
        <p:spPr>
          <a:xfrm>
            <a:off x="1099226" y="66007"/>
            <a:ext cx="10906263" cy="823787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 sz="1900"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1pPr>
            <a:lvl2pPr marL="742950" indent="-285750">
              <a:defRPr sz="1900"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2pPr>
            <a:lvl3pPr marL="1143000" indent="-228600">
              <a:defRPr sz="1900"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3pPr>
            <a:lvl4pPr marL="1600200" indent="-228600">
              <a:defRPr sz="1900"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4pPr>
            <a:lvl5pPr marL="2057400" indent="-228600">
              <a:defRPr sz="1900"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9pPr>
          </a:lstStyle>
          <a:p>
            <a:pPr marL="0" marR="0" lvl="0" indent="0" algn="ctr" defTabSz="91281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</a:rPr>
              <a:t>«Об итогах реализации в 2024 году мероприятий в сфере здравоохранения, направленных на повышение рождаемости»</a:t>
            </a:r>
            <a:endParaRPr kumimoji="0" lang="ru-RU" sz="2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aleway" pitchFamily="34" charset="-52"/>
              <a:ea typeface="+mn-ea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F8775A56-63D5-F131-6007-D3BE7F1A0F12}"/>
              </a:ext>
            </a:extLst>
          </p:cNvPr>
          <p:cNvSpPr txBox="1"/>
          <p:nvPr/>
        </p:nvSpPr>
        <p:spPr>
          <a:xfrm>
            <a:off x="2888161" y="864959"/>
            <a:ext cx="6109062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4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Задачи на 2025 год</a:t>
            </a: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xmlns="" id="{23A383B2-BB1E-F380-0CC1-86D7507B4193}"/>
              </a:ext>
            </a:extLst>
          </p:cNvPr>
          <p:cNvSpPr/>
          <p:nvPr/>
        </p:nvSpPr>
        <p:spPr>
          <a:xfrm>
            <a:off x="949235" y="1695956"/>
            <a:ext cx="10668000" cy="4406784"/>
          </a:xfrm>
          <a:prstGeom prst="rect">
            <a:avLst/>
          </a:prstGeom>
          <a:solidFill>
            <a:sysClr val="window" lastClr="FFFFFF"/>
          </a:solidFill>
          <a:ln w="25400" cap="flat" cmpd="sng" algn="ctr">
            <a:solidFill>
              <a:srgbClr val="4F81BD"/>
            </a:solidFill>
            <a:prstDash val="solid"/>
          </a:ln>
          <a:effectLst/>
        </p:spPr>
        <p:txBody>
          <a:bodyPr wrap="square">
            <a:spAutoFit/>
          </a:bodyPr>
          <a:lstStyle/>
          <a:p>
            <a:pPr marL="342900" lvl="0" indent="-342900" algn="just">
              <a:lnSpc>
                <a:spcPct val="115000"/>
              </a:lnSpc>
              <a:buFont typeface="+mj-lt"/>
              <a:buAutoNum type="arabicPeriod"/>
            </a:pPr>
            <a:r>
              <a:rPr lang="ru-RU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Выполнение объемов ЭКО.</a:t>
            </a:r>
            <a:endParaRPr lang="ru-RU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buFont typeface="+mj-lt"/>
              <a:buAutoNum type="arabicPeriod"/>
            </a:pPr>
            <a:r>
              <a:rPr lang="ru-RU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Снижение процента преждевременных родов.</a:t>
            </a:r>
            <a:endParaRPr lang="ru-RU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buFont typeface="+mj-lt"/>
              <a:buAutoNum type="arabicPeriod"/>
            </a:pPr>
            <a:r>
              <a:rPr lang="ru-RU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Не допущение роста младенческой смертности.</a:t>
            </a:r>
            <a:endParaRPr lang="ru-RU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buFont typeface="+mj-lt"/>
              <a:buAutoNum type="arabicPeriod"/>
            </a:pPr>
            <a:r>
              <a:rPr lang="ru-RU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Сохранение высокого процента охвата беременных пренатальным </a:t>
            </a:r>
            <a:r>
              <a:rPr lang="ru-RU" sz="200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 новорожденных </a:t>
            </a:r>
            <a:r>
              <a:rPr lang="ru-RU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расширенным неонатальным скринингом.</a:t>
            </a:r>
            <a:endParaRPr lang="ru-RU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buFont typeface="+mj-lt"/>
              <a:buAutoNum type="arabicPeriod"/>
            </a:pPr>
            <a:r>
              <a:rPr lang="ru-RU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Продолжить совершенствование оказания медико-социальной помощи беременным, оказавшимся в трудной жизненной ситуации.</a:t>
            </a:r>
            <a:endParaRPr lang="ru-RU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buFont typeface="+mj-lt"/>
              <a:buAutoNum type="arabicPeriod"/>
            </a:pPr>
            <a:r>
              <a:rPr lang="ru-RU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Внедрение клинических рекомендаций в медицинских организациях оказывающую помощь по </a:t>
            </a:r>
            <a:r>
              <a:rPr lang="ru-RU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акушерско</a:t>
            </a:r>
            <a:r>
              <a:rPr lang="ru-RU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– гинекологическому профилю.</a:t>
            </a:r>
            <a:endParaRPr lang="ru-RU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</a:pPr>
            <a:r>
              <a:rPr lang="ru-RU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Продолжить взаимодействие с ФГБУ «НМИЦ АГП им. В.И. Кулакова». </a:t>
            </a:r>
            <a:endParaRPr lang="ru-RU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l" defTabSz="912813" rtl="0" eaLnBrk="0" fontAlgn="base" latinLnBrk="0" hangingPunct="0">
              <a:lnSpc>
                <a:spcPct val="107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l" defTabSz="912813" rtl="0" eaLnBrk="0" fontAlgn="base" latinLnBrk="0" hangingPunct="0">
              <a:lnSpc>
                <a:spcPct val="107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865452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699" name="Рисунок 1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24188" y="1576388"/>
            <a:ext cx="401637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9700" name="Прямоугольник 7"/>
          <p:cNvSpPr>
            <a:spLocks noChangeArrowheads="1"/>
          </p:cNvSpPr>
          <p:nvPr/>
        </p:nvSpPr>
        <p:spPr bwMode="auto">
          <a:xfrm>
            <a:off x="440554" y="823077"/>
            <a:ext cx="11310892" cy="9275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350" tIns="45674" rIns="91350" bIns="45674">
            <a:spAutoFit/>
          </a:bodyPr>
          <a:lstStyle>
            <a:lvl1pPr>
              <a:defRPr sz="1900"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1pPr>
            <a:lvl2pPr marL="742950" indent="-285750">
              <a:defRPr sz="1900"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2pPr>
            <a:lvl3pPr marL="1143000" indent="-228600">
              <a:defRPr sz="1900"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3pPr>
            <a:lvl4pPr marL="1600200" indent="-228600">
              <a:defRPr sz="1900"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4pPr>
            <a:lvl5pPr marL="2057400" indent="-228600">
              <a:defRPr sz="1900"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9pPr>
          </a:lstStyle>
          <a:p>
            <a:pPr algn="ctr" eaLnBrk="1" hangingPunct="1">
              <a:lnSpc>
                <a:spcPts val="2200"/>
              </a:lnSpc>
            </a:pPr>
            <a:r>
              <a:rPr lang="ru-RU" sz="1600" dirty="0">
                <a:solidFill>
                  <a:prstClr val="black"/>
                </a:solidFill>
                <a:ea typeface="Calibri" panose="020F0502020204030204" pitchFamily="34" charset="0"/>
                <a:cs typeface="Arial" panose="020B0604020202020204" pitchFamily="34" charset="0"/>
              </a:rPr>
              <a:t>В 2024 г. завершилась реорганизация акушерской службы в Республике Мордовия. </a:t>
            </a:r>
          </a:p>
          <a:p>
            <a:pPr algn="just" eaLnBrk="1" hangingPunct="1">
              <a:lnSpc>
                <a:spcPts val="2200"/>
              </a:lnSpc>
            </a:pPr>
            <a:r>
              <a:rPr lang="ru-RU" sz="1600" dirty="0">
                <a:solidFill>
                  <a:prstClr val="black"/>
                </a:solidFill>
                <a:ea typeface="Calibri" panose="020F0502020204030204" pitchFamily="34" charset="0"/>
                <a:cs typeface="Arial" panose="020B0604020202020204" pitchFamily="34" charset="0"/>
              </a:rPr>
              <a:t>Приказ МЗ РМ от 24.06.2024 № 1182 «Об организации  медицинской помощи по профилю «Акушерство и гинекология» в РМ»</a:t>
            </a:r>
            <a:endParaRPr lang="ru-RU" altLang="ru-RU" sz="500" dirty="0">
              <a:solidFill>
                <a:srgbClr val="FFFFFF"/>
              </a:solidFill>
              <a:ea typeface="MS PGothic" panose="020B0600070205080204" pitchFamily="34" charset="-128"/>
              <a:cs typeface="Arial" panose="020B0604020202020204" pitchFamily="34" charset="0"/>
              <a:sym typeface="Cambria" panose="02040503050406030204" pitchFamily="18" charset="0"/>
            </a:endParaRPr>
          </a:p>
        </p:txBody>
      </p:sp>
      <p:pic>
        <p:nvPicPr>
          <p:cNvPr id="29713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49603"/>
            <a:ext cx="1231900" cy="1779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9" name="Скругленный прямоугольник 28"/>
          <p:cNvSpPr/>
          <p:nvPr/>
        </p:nvSpPr>
        <p:spPr>
          <a:xfrm>
            <a:off x="1133292" y="0"/>
            <a:ext cx="10906263" cy="823787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 sz="1900"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1pPr>
            <a:lvl2pPr marL="742950" indent="-285750">
              <a:defRPr sz="1900"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2pPr>
            <a:lvl3pPr marL="1143000" indent="-228600">
              <a:defRPr sz="1900"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3pPr>
            <a:lvl4pPr marL="1600200" indent="-228600">
              <a:defRPr sz="1900"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4pPr>
            <a:lvl5pPr marL="2057400" indent="-228600">
              <a:defRPr sz="1900"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9pPr>
          </a:lstStyle>
          <a:p>
            <a:pPr algn="ctr"/>
            <a:r>
              <a:rPr lang="ru-RU" sz="2000" b="1" dirty="0">
                <a:solidFill>
                  <a:schemeClr val="bg1"/>
                </a:solidFill>
              </a:rPr>
              <a:t>«Об итогах реализации в 2024 году мероприятий в сфере здравоохранения, направленных на повышение рождаемости»</a:t>
            </a:r>
            <a:endParaRPr lang="ru-RU" sz="2000" dirty="0">
              <a:solidFill>
                <a:schemeClr val="bg1"/>
              </a:solidFill>
              <a:latin typeface="Raleway" pitchFamily="34" charset="-52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B1D1441D-BB82-4C17-C482-0886E6CA6415}"/>
              </a:ext>
            </a:extLst>
          </p:cNvPr>
          <p:cNvSpPr txBox="1"/>
          <p:nvPr/>
        </p:nvSpPr>
        <p:spPr>
          <a:xfrm>
            <a:off x="-78378" y="1731570"/>
            <a:ext cx="12209417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marR="0" lvl="0" indent="-342900" algn="just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ru-RU" sz="15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 panose="020B0604020202020204" pitchFamily="34" charset="0"/>
              </a:rPr>
              <a:t>В Республике Мордовия сформирована 3-х уровневая система оказания медицинской помощи беременным, роженицам и родильницам. Региональные нормативно – правовые акты по маршрутизации беременных, рожениц и родильниц детализируют все необходимые положения, что позволяют эффективно осуществлять маршрутизацию пациентов.</a:t>
            </a:r>
          </a:p>
          <a:p>
            <a:pPr marL="342900" marR="0" lvl="0" indent="-342900" algn="just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15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 panose="020B0604020202020204" pitchFamily="34" charset="0"/>
              </a:rPr>
              <a:t>III</a:t>
            </a:r>
            <a:r>
              <a:rPr kumimoji="0" lang="ru-RU" sz="15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 panose="020B0604020202020204" pitchFamily="34" charset="0"/>
              </a:rPr>
              <a:t> уровень медицинских организаций представлен перинатальным центром ГБУЗ  РМ «МРЦКБ», который в полном объеме выполняет функции «якорного» учреждения. Централизация большинства родов высокого риска и беременных с экстрагенитальной патологией, преждевременными родами в стационаре </a:t>
            </a:r>
            <a:r>
              <a:rPr kumimoji="0" lang="en-US" sz="15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 panose="020B0604020202020204" pitchFamily="34" charset="0"/>
              </a:rPr>
              <a:t>III</a:t>
            </a:r>
            <a:r>
              <a:rPr kumimoji="0" lang="ru-RU" sz="15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 panose="020B0604020202020204" pitchFamily="34" charset="0"/>
              </a:rPr>
              <a:t> уровня позволяет оптимизировать работу и обеспечить снижение частоты акушерских и перинатальных осложнений.</a:t>
            </a:r>
          </a:p>
        </p:txBody>
      </p:sp>
      <p:graphicFrame>
        <p:nvGraphicFramePr>
          <p:cNvPr id="6" name="Таблица 5">
            <a:extLst>
              <a:ext uri="{FF2B5EF4-FFF2-40B4-BE49-F238E27FC236}">
                <a16:creationId xmlns:a16="http://schemas.microsoft.com/office/drawing/2014/main" xmlns="" id="{0642A336-CBD1-E0FA-3577-416D42A2DE5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30550288"/>
              </p:ext>
            </p:extLst>
          </p:nvPr>
        </p:nvGraphicFramePr>
        <p:xfrm>
          <a:off x="5580712" y="3840159"/>
          <a:ext cx="6435526" cy="2971408"/>
        </p:xfrm>
        <a:graphic>
          <a:graphicData uri="http://schemas.openxmlformats.org/drawingml/2006/table">
            <a:tbl>
              <a:tblPr firstRow="1" firstCol="1" bandRow="1"/>
              <a:tblGrid>
                <a:gridCol w="311396">
                  <a:extLst>
                    <a:ext uri="{9D8B030D-6E8A-4147-A177-3AD203B41FA5}">
                      <a16:colId xmlns:a16="http://schemas.microsoft.com/office/drawing/2014/main" xmlns="" val="2989378097"/>
                    </a:ext>
                  </a:extLst>
                </a:gridCol>
                <a:gridCol w="4185830">
                  <a:extLst>
                    <a:ext uri="{9D8B030D-6E8A-4147-A177-3AD203B41FA5}">
                      <a16:colId xmlns:a16="http://schemas.microsoft.com/office/drawing/2014/main" xmlns="" val="417533565"/>
                    </a:ext>
                  </a:extLst>
                </a:gridCol>
                <a:gridCol w="1938300">
                  <a:extLst>
                    <a:ext uri="{9D8B030D-6E8A-4147-A177-3AD203B41FA5}">
                      <a16:colId xmlns:a16="http://schemas.microsoft.com/office/drawing/2014/main" xmlns="" val="1260477185"/>
                    </a:ext>
                  </a:extLst>
                </a:gridCol>
              </a:tblGrid>
              <a:tr h="188656">
                <a:tc gridSpan="3">
                  <a:txBody>
                    <a:bodyPr/>
                    <a:lstStyle>
                      <a:lvl1pPr marL="0" algn="l" defTabSz="913496" rtl="0" eaLnBrk="1" latinLnBrk="0" hangingPunct="1">
                        <a:defRPr sz="1800" b="1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6748" algn="l" defTabSz="913496" rtl="0" eaLnBrk="1" latinLnBrk="0" hangingPunct="1">
                        <a:defRPr sz="1800" b="1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3496" algn="l" defTabSz="913496" rtl="0" eaLnBrk="1" latinLnBrk="0" hangingPunct="1">
                        <a:defRPr sz="1800" b="1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0244" algn="l" defTabSz="913496" rtl="0" eaLnBrk="1" latinLnBrk="0" hangingPunct="1">
                        <a:defRPr sz="1800" b="1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6992" algn="l" defTabSz="913496" rtl="0" eaLnBrk="1" latinLnBrk="0" hangingPunct="1">
                        <a:defRPr sz="1800" b="1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3739" algn="l" defTabSz="913496" rtl="0" eaLnBrk="1" latinLnBrk="0" hangingPunct="1">
                        <a:defRPr sz="1800" b="1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0488" algn="l" defTabSz="913496" rtl="0" eaLnBrk="1" latinLnBrk="0" hangingPunct="1">
                        <a:defRPr sz="1800" b="1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197235" algn="l" defTabSz="913496" rtl="0" eaLnBrk="1" latinLnBrk="0" hangingPunct="1">
                        <a:defRPr sz="1800" b="1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3984" algn="l" defTabSz="913496" rtl="0" eaLnBrk="1" latinLnBrk="0" hangingPunct="1">
                        <a:defRPr sz="1800" b="1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50" b="1" kern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Медицинские организации первой группы (уровня)</a:t>
                      </a:r>
                      <a:endParaRPr lang="ru-RU" sz="105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solidFill>
                        <a:srgbClr val="BC8654"/>
                      </a:solidFill>
                    </a:lnL>
                    <a:lnR w="12700" cmpd="sng">
                      <a:solidFill>
                        <a:srgbClr val="BC8654"/>
                      </a:solidFill>
                    </a:lnR>
                    <a:lnT w="12700" cmpd="sng">
                      <a:solidFill>
                        <a:srgbClr val="BC8654"/>
                      </a:solidFill>
                    </a:lnT>
                    <a:lnB w="12700" cmpd="sng">
                      <a:solidFill>
                        <a:srgbClr val="BC8654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DE1C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269446830"/>
                  </a:ext>
                </a:extLst>
              </a:tr>
              <a:tr h="255955">
                <a:tc>
                  <a:txBody>
                    <a:bodyPr/>
                    <a:lstStyle>
                      <a:lvl1pPr marL="0" algn="l" defTabSz="913496" rtl="0" eaLnBrk="1" latinLnBrk="0" hangingPunct="1">
                        <a:defRPr sz="1800" b="1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6748" algn="l" defTabSz="913496" rtl="0" eaLnBrk="1" latinLnBrk="0" hangingPunct="1">
                        <a:defRPr sz="1800" b="1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3496" algn="l" defTabSz="913496" rtl="0" eaLnBrk="1" latinLnBrk="0" hangingPunct="1">
                        <a:defRPr sz="1800" b="1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0244" algn="l" defTabSz="913496" rtl="0" eaLnBrk="1" latinLnBrk="0" hangingPunct="1">
                        <a:defRPr sz="1800" b="1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6992" algn="l" defTabSz="913496" rtl="0" eaLnBrk="1" latinLnBrk="0" hangingPunct="1">
                        <a:defRPr sz="1800" b="1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3739" algn="l" defTabSz="913496" rtl="0" eaLnBrk="1" latinLnBrk="0" hangingPunct="1">
                        <a:defRPr sz="1800" b="1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0488" algn="l" defTabSz="913496" rtl="0" eaLnBrk="1" latinLnBrk="0" hangingPunct="1">
                        <a:defRPr sz="1800" b="1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197235" algn="l" defTabSz="913496" rtl="0" eaLnBrk="1" latinLnBrk="0" hangingPunct="1">
                        <a:defRPr sz="1800" b="1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3984" algn="l" defTabSz="913496" rtl="0" eaLnBrk="1" latinLnBrk="0" hangingPunct="1">
                        <a:defRPr sz="1800" b="1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kern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1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solidFill>
                        <a:srgbClr val="BC8654"/>
                      </a:solidFill>
                    </a:lnL>
                    <a:lnR w="12700" cmpd="sng">
                      <a:solidFill>
                        <a:srgbClr val="BC8654"/>
                      </a:solidFill>
                    </a:lnR>
                    <a:lnT w="12700" cmpd="sng">
                      <a:solidFill>
                        <a:srgbClr val="BC8654"/>
                      </a:solidFill>
                    </a:lnT>
                    <a:lnB w="12700" cmpd="sng">
                      <a:solidFill>
                        <a:srgbClr val="BC8654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DE1C3"/>
                    </a:solidFill>
                  </a:tcPr>
                </a:tc>
                <a:tc>
                  <a:txBody>
                    <a:bodyPr/>
                    <a:lstStyle>
                      <a:lvl1pPr marL="0" algn="l" defTabSz="91349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6748" algn="l" defTabSz="91349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3496" algn="l" defTabSz="91349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0244" algn="l" defTabSz="91349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6992" algn="l" defTabSz="91349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3739" algn="l" defTabSz="91349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0488" algn="l" defTabSz="91349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197235" algn="l" defTabSz="91349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3984" algn="l" defTabSz="91349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50" kern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ГБУЗ Республики Мордовия «Зубово-Полянская РБ»</a:t>
                      </a:r>
                      <a:endParaRPr lang="ru-RU" sz="105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solidFill>
                        <a:srgbClr val="BC8654"/>
                      </a:solidFill>
                    </a:lnL>
                    <a:lnR w="12700" cmpd="sng">
                      <a:solidFill>
                        <a:srgbClr val="BC8654"/>
                      </a:solidFill>
                    </a:lnR>
                    <a:lnT w="12700" cmpd="sng">
                      <a:solidFill>
                        <a:srgbClr val="BC8654"/>
                      </a:solidFill>
                    </a:lnT>
                    <a:lnB w="12700" cmpd="sng">
                      <a:solidFill>
                        <a:srgbClr val="BC8654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DE1C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kumimoji="0" lang="ru-RU" sz="1050" b="0" i="0" u="none" strike="noStrike" kern="1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ургентный родильный зал</a:t>
                      </a:r>
                      <a:endParaRPr lang="ru-RU" sz="105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solidFill>
                        <a:srgbClr val="BC8654"/>
                      </a:solidFill>
                    </a:lnL>
                    <a:lnR w="12700" cmpd="sng">
                      <a:solidFill>
                        <a:srgbClr val="BC8654"/>
                      </a:solidFill>
                    </a:lnR>
                    <a:lnT w="12700" cmpd="sng">
                      <a:solidFill>
                        <a:srgbClr val="BC8654"/>
                      </a:solidFill>
                    </a:lnT>
                    <a:lnB w="12700" cmpd="sng">
                      <a:solidFill>
                        <a:srgbClr val="BC8654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DE1C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442039036"/>
                  </a:ext>
                </a:extLst>
              </a:tr>
              <a:tr h="198814">
                <a:tc>
                  <a:txBody>
                    <a:bodyPr/>
                    <a:lstStyle>
                      <a:lvl1pPr marL="0" algn="l" defTabSz="913496" rtl="0" eaLnBrk="1" latinLnBrk="0" hangingPunct="1">
                        <a:defRPr sz="1800" b="1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6748" algn="l" defTabSz="913496" rtl="0" eaLnBrk="1" latinLnBrk="0" hangingPunct="1">
                        <a:defRPr sz="1800" b="1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3496" algn="l" defTabSz="913496" rtl="0" eaLnBrk="1" latinLnBrk="0" hangingPunct="1">
                        <a:defRPr sz="1800" b="1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0244" algn="l" defTabSz="913496" rtl="0" eaLnBrk="1" latinLnBrk="0" hangingPunct="1">
                        <a:defRPr sz="1800" b="1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6992" algn="l" defTabSz="913496" rtl="0" eaLnBrk="1" latinLnBrk="0" hangingPunct="1">
                        <a:defRPr sz="1800" b="1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3739" algn="l" defTabSz="913496" rtl="0" eaLnBrk="1" latinLnBrk="0" hangingPunct="1">
                        <a:defRPr sz="1800" b="1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0488" algn="l" defTabSz="913496" rtl="0" eaLnBrk="1" latinLnBrk="0" hangingPunct="1">
                        <a:defRPr sz="1800" b="1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197235" algn="l" defTabSz="913496" rtl="0" eaLnBrk="1" latinLnBrk="0" hangingPunct="1">
                        <a:defRPr sz="1800" b="1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3984" algn="l" defTabSz="913496" rtl="0" eaLnBrk="1" latinLnBrk="0" hangingPunct="1">
                        <a:defRPr sz="1800" b="1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kern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1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solidFill>
                        <a:srgbClr val="BC8654"/>
                      </a:solidFill>
                    </a:lnL>
                    <a:lnR w="12700" cmpd="sng">
                      <a:solidFill>
                        <a:srgbClr val="BC8654"/>
                      </a:solidFill>
                    </a:lnR>
                    <a:lnT w="12700" cmpd="sng">
                      <a:solidFill>
                        <a:srgbClr val="BC8654"/>
                      </a:solidFill>
                    </a:lnT>
                    <a:lnB w="12700" cmpd="sng">
                      <a:solidFill>
                        <a:srgbClr val="BC8654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DE1C3"/>
                    </a:solidFill>
                  </a:tcPr>
                </a:tc>
                <a:tc>
                  <a:txBody>
                    <a:bodyPr/>
                    <a:lstStyle>
                      <a:lvl1pPr marL="0" algn="l" defTabSz="91349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6748" algn="l" defTabSz="91349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3496" algn="l" defTabSz="91349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0244" algn="l" defTabSz="91349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6992" algn="l" defTabSz="91349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3739" algn="l" defTabSz="91349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0488" algn="l" defTabSz="91349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197235" algn="l" defTabSz="91349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3984" algn="l" defTabSz="91349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50" kern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ГБУЗ Республики Мордовия «Ковылкинская ЦРБ»</a:t>
                      </a:r>
                      <a:endParaRPr lang="ru-RU" sz="105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solidFill>
                        <a:srgbClr val="BC8654"/>
                      </a:solidFill>
                    </a:lnL>
                    <a:lnR w="12700" cmpd="sng">
                      <a:solidFill>
                        <a:srgbClr val="BC8654"/>
                      </a:solidFill>
                    </a:lnR>
                    <a:lnT w="12700" cmpd="sng">
                      <a:solidFill>
                        <a:srgbClr val="BC8654"/>
                      </a:solidFill>
                    </a:lnT>
                    <a:lnB w="12700" cmpd="sng">
                      <a:solidFill>
                        <a:srgbClr val="BC8654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DE1C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kumimoji="0" lang="ru-RU" sz="1050" b="0" i="0" u="none" strike="noStrike" kern="1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ургентный родильный зал</a:t>
                      </a:r>
                      <a:endParaRPr lang="ru-RU" sz="105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solidFill>
                        <a:srgbClr val="BC8654"/>
                      </a:solidFill>
                    </a:lnL>
                    <a:lnR w="12700" cmpd="sng">
                      <a:solidFill>
                        <a:srgbClr val="BC8654"/>
                      </a:solidFill>
                    </a:lnR>
                    <a:lnT w="12700" cmpd="sng">
                      <a:solidFill>
                        <a:srgbClr val="BC8654"/>
                      </a:solidFill>
                    </a:lnT>
                    <a:lnB w="12700" cmpd="sng">
                      <a:solidFill>
                        <a:srgbClr val="BC8654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DE1C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675957942"/>
                  </a:ext>
                </a:extLst>
              </a:tr>
              <a:tr h="237047">
                <a:tc>
                  <a:txBody>
                    <a:bodyPr/>
                    <a:lstStyle>
                      <a:lvl1pPr marL="0" algn="l" defTabSz="913496" rtl="0" eaLnBrk="1" latinLnBrk="0" hangingPunct="1">
                        <a:defRPr sz="1800" b="1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6748" algn="l" defTabSz="913496" rtl="0" eaLnBrk="1" latinLnBrk="0" hangingPunct="1">
                        <a:defRPr sz="1800" b="1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3496" algn="l" defTabSz="913496" rtl="0" eaLnBrk="1" latinLnBrk="0" hangingPunct="1">
                        <a:defRPr sz="1800" b="1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0244" algn="l" defTabSz="913496" rtl="0" eaLnBrk="1" latinLnBrk="0" hangingPunct="1">
                        <a:defRPr sz="1800" b="1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6992" algn="l" defTabSz="913496" rtl="0" eaLnBrk="1" latinLnBrk="0" hangingPunct="1">
                        <a:defRPr sz="1800" b="1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3739" algn="l" defTabSz="913496" rtl="0" eaLnBrk="1" latinLnBrk="0" hangingPunct="1">
                        <a:defRPr sz="1800" b="1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0488" algn="l" defTabSz="913496" rtl="0" eaLnBrk="1" latinLnBrk="0" hangingPunct="1">
                        <a:defRPr sz="1800" b="1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197235" algn="l" defTabSz="913496" rtl="0" eaLnBrk="1" latinLnBrk="0" hangingPunct="1">
                        <a:defRPr sz="1800" b="1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3984" algn="l" defTabSz="913496" rtl="0" eaLnBrk="1" latinLnBrk="0" hangingPunct="1">
                        <a:defRPr sz="1800" b="1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kern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1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solidFill>
                        <a:srgbClr val="BC8654"/>
                      </a:solidFill>
                    </a:lnL>
                    <a:lnR w="12700" cmpd="sng">
                      <a:solidFill>
                        <a:srgbClr val="BC8654"/>
                      </a:solidFill>
                    </a:lnR>
                    <a:lnT w="12700" cmpd="sng">
                      <a:solidFill>
                        <a:srgbClr val="BC8654"/>
                      </a:solidFill>
                    </a:lnT>
                    <a:lnB w="12700" cmpd="sng">
                      <a:solidFill>
                        <a:srgbClr val="BC8654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DE1C3"/>
                    </a:solidFill>
                  </a:tcPr>
                </a:tc>
                <a:tc>
                  <a:txBody>
                    <a:bodyPr/>
                    <a:lstStyle>
                      <a:lvl1pPr marL="0" algn="l" defTabSz="91349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6748" algn="l" defTabSz="91349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3496" algn="l" defTabSz="91349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0244" algn="l" defTabSz="91349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6992" algn="l" defTabSz="91349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3739" algn="l" defTabSz="91349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0488" algn="l" defTabSz="91349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197235" algn="l" defTabSz="91349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3984" algn="l" defTabSz="91349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50" kern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ГБУЗ Республики Мордовия «Комсомольская ЦРБ»</a:t>
                      </a:r>
                      <a:endParaRPr lang="ru-RU" sz="105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solidFill>
                        <a:srgbClr val="BC8654"/>
                      </a:solidFill>
                    </a:lnL>
                    <a:lnR w="12700" cmpd="sng">
                      <a:solidFill>
                        <a:srgbClr val="BC8654"/>
                      </a:solidFill>
                    </a:lnR>
                    <a:lnT w="12700" cmpd="sng">
                      <a:solidFill>
                        <a:srgbClr val="BC8654"/>
                      </a:solidFill>
                    </a:lnT>
                    <a:lnB w="12700" cmpd="sng">
                      <a:solidFill>
                        <a:srgbClr val="BC8654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DE1C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kumimoji="0" lang="ru-RU" sz="1050" b="0" i="0" u="none" strike="noStrike" kern="1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ургентный родильный зал</a:t>
                      </a:r>
                      <a:endParaRPr lang="ru-RU" sz="105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solidFill>
                        <a:srgbClr val="BC8654"/>
                      </a:solidFill>
                    </a:lnL>
                    <a:lnR w="12700" cmpd="sng">
                      <a:solidFill>
                        <a:srgbClr val="BC8654"/>
                      </a:solidFill>
                    </a:lnR>
                    <a:lnT w="12700" cmpd="sng">
                      <a:solidFill>
                        <a:srgbClr val="BC8654"/>
                      </a:solidFill>
                    </a:lnT>
                    <a:lnB w="12700" cmpd="sng">
                      <a:solidFill>
                        <a:srgbClr val="BC8654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DE1C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606714865"/>
                  </a:ext>
                </a:extLst>
              </a:tr>
              <a:tr h="214107">
                <a:tc>
                  <a:txBody>
                    <a:bodyPr/>
                    <a:lstStyle>
                      <a:lvl1pPr marL="0" algn="l" defTabSz="913496" rtl="0" eaLnBrk="1" latinLnBrk="0" hangingPunct="1">
                        <a:defRPr sz="1800" b="1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6748" algn="l" defTabSz="913496" rtl="0" eaLnBrk="1" latinLnBrk="0" hangingPunct="1">
                        <a:defRPr sz="1800" b="1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3496" algn="l" defTabSz="913496" rtl="0" eaLnBrk="1" latinLnBrk="0" hangingPunct="1">
                        <a:defRPr sz="1800" b="1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0244" algn="l" defTabSz="913496" rtl="0" eaLnBrk="1" latinLnBrk="0" hangingPunct="1">
                        <a:defRPr sz="1800" b="1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6992" algn="l" defTabSz="913496" rtl="0" eaLnBrk="1" latinLnBrk="0" hangingPunct="1">
                        <a:defRPr sz="1800" b="1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3739" algn="l" defTabSz="913496" rtl="0" eaLnBrk="1" latinLnBrk="0" hangingPunct="1">
                        <a:defRPr sz="1800" b="1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0488" algn="l" defTabSz="913496" rtl="0" eaLnBrk="1" latinLnBrk="0" hangingPunct="1">
                        <a:defRPr sz="1800" b="1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197235" algn="l" defTabSz="913496" rtl="0" eaLnBrk="1" latinLnBrk="0" hangingPunct="1">
                        <a:defRPr sz="1800" b="1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3984" algn="l" defTabSz="913496" rtl="0" eaLnBrk="1" latinLnBrk="0" hangingPunct="1">
                        <a:defRPr sz="1800" b="1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kern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1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solidFill>
                        <a:srgbClr val="BC8654"/>
                      </a:solidFill>
                    </a:lnL>
                    <a:lnR w="12700" cmpd="sng">
                      <a:solidFill>
                        <a:srgbClr val="BC8654"/>
                      </a:solidFill>
                    </a:lnR>
                    <a:lnT w="12700" cmpd="sng">
                      <a:solidFill>
                        <a:srgbClr val="BC8654"/>
                      </a:solidFill>
                    </a:lnT>
                    <a:lnB w="12700" cmpd="sng">
                      <a:solidFill>
                        <a:srgbClr val="BC8654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DE1C3"/>
                    </a:solidFill>
                  </a:tcPr>
                </a:tc>
                <a:tc>
                  <a:txBody>
                    <a:bodyPr/>
                    <a:lstStyle>
                      <a:lvl1pPr marL="0" algn="l" defTabSz="91349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6748" algn="l" defTabSz="91349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3496" algn="l" defTabSz="91349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0244" algn="l" defTabSz="91349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6992" algn="l" defTabSz="91349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3739" algn="l" defTabSz="91349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0488" algn="l" defTabSz="91349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197235" algn="l" defTabSz="91349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3984" algn="l" defTabSz="91349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50" kern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ГБУЗ Республики Мордовия «Краснослободская ЦРБ»</a:t>
                      </a:r>
                      <a:endParaRPr lang="ru-RU" sz="105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solidFill>
                        <a:srgbClr val="BC8654"/>
                      </a:solidFill>
                    </a:lnL>
                    <a:lnR w="12700" cmpd="sng">
                      <a:solidFill>
                        <a:srgbClr val="BC8654"/>
                      </a:solidFill>
                    </a:lnR>
                    <a:lnT w="12700" cmpd="sng">
                      <a:solidFill>
                        <a:srgbClr val="BC8654"/>
                      </a:solidFill>
                    </a:lnT>
                    <a:lnB w="12700" cmpd="sng">
                      <a:solidFill>
                        <a:srgbClr val="BC8654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DE1C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50" kern="1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ургентный родильный зал</a:t>
                      </a:r>
                      <a:endParaRPr lang="ru-RU" sz="105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solidFill>
                        <a:srgbClr val="BC8654"/>
                      </a:solidFill>
                    </a:lnL>
                    <a:lnR w="12700" cmpd="sng">
                      <a:solidFill>
                        <a:srgbClr val="BC8654"/>
                      </a:solidFill>
                    </a:lnR>
                    <a:lnT w="12700" cmpd="sng">
                      <a:solidFill>
                        <a:srgbClr val="BC8654"/>
                      </a:solidFill>
                    </a:lnT>
                    <a:lnB w="12700" cmpd="sng">
                      <a:solidFill>
                        <a:srgbClr val="BC8654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DE1C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707498037"/>
                  </a:ext>
                </a:extLst>
              </a:tr>
              <a:tr h="244693">
                <a:tc>
                  <a:txBody>
                    <a:bodyPr/>
                    <a:lstStyle>
                      <a:lvl1pPr marL="0" algn="l" defTabSz="913496" rtl="0" eaLnBrk="1" latinLnBrk="0" hangingPunct="1">
                        <a:defRPr sz="1800" b="1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6748" algn="l" defTabSz="913496" rtl="0" eaLnBrk="1" latinLnBrk="0" hangingPunct="1">
                        <a:defRPr sz="1800" b="1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3496" algn="l" defTabSz="913496" rtl="0" eaLnBrk="1" latinLnBrk="0" hangingPunct="1">
                        <a:defRPr sz="1800" b="1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0244" algn="l" defTabSz="913496" rtl="0" eaLnBrk="1" latinLnBrk="0" hangingPunct="1">
                        <a:defRPr sz="1800" b="1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6992" algn="l" defTabSz="913496" rtl="0" eaLnBrk="1" latinLnBrk="0" hangingPunct="1">
                        <a:defRPr sz="1800" b="1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3739" algn="l" defTabSz="913496" rtl="0" eaLnBrk="1" latinLnBrk="0" hangingPunct="1">
                        <a:defRPr sz="1800" b="1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0488" algn="l" defTabSz="913496" rtl="0" eaLnBrk="1" latinLnBrk="0" hangingPunct="1">
                        <a:defRPr sz="1800" b="1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197235" algn="l" defTabSz="913496" rtl="0" eaLnBrk="1" latinLnBrk="0" hangingPunct="1">
                        <a:defRPr sz="1800" b="1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3984" algn="l" defTabSz="913496" rtl="0" eaLnBrk="1" latinLnBrk="0" hangingPunct="1">
                        <a:defRPr sz="1800" b="1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kern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1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solidFill>
                        <a:srgbClr val="BC8654"/>
                      </a:solidFill>
                    </a:lnL>
                    <a:lnR w="12700" cmpd="sng">
                      <a:solidFill>
                        <a:srgbClr val="BC8654"/>
                      </a:solidFill>
                    </a:lnR>
                    <a:lnT w="12700" cmpd="sng">
                      <a:solidFill>
                        <a:srgbClr val="BC8654"/>
                      </a:solidFill>
                    </a:lnT>
                    <a:lnB w="12700" cmpd="sng">
                      <a:solidFill>
                        <a:srgbClr val="BC8654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DE1C3"/>
                    </a:solidFill>
                  </a:tcPr>
                </a:tc>
                <a:tc>
                  <a:txBody>
                    <a:bodyPr/>
                    <a:lstStyle>
                      <a:lvl1pPr marL="0" algn="l" defTabSz="91349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6748" algn="l" defTabSz="91349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3496" algn="l" defTabSz="91349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0244" algn="l" defTabSz="91349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6992" algn="l" defTabSz="91349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3739" algn="l" defTabSz="91349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0488" algn="l" defTabSz="91349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197235" algn="l" defTabSz="91349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3984" algn="l" defTabSz="91349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50" kern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ГБУЗ Республики Мордовия «Темниковская РБ им. А.И. Рудявского»</a:t>
                      </a:r>
                      <a:endParaRPr lang="ru-RU" sz="105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solidFill>
                        <a:srgbClr val="BC8654"/>
                      </a:solidFill>
                    </a:lnL>
                    <a:lnR w="12700" cmpd="sng">
                      <a:solidFill>
                        <a:srgbClr val="BC8654"/>
                      </a:solidFill>
                    </a:lnR>
                    <a:lnT w="12700" cmpd="sng">
                      <a:solidFill>
                        <a:srgbClr val="BC8654"/>
                      </a:solidFill>
                    </a:lnT>
                    <a:lnB w="12700" cmpd="sng">
                      <a:solidFill>
                        <a:srgbClr val="BC8654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DE1C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kumimoji="0" lang="ru-RU" sz="1050" b="0" u="none" strike="noStrike" kern="1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ургентный родильный зал</a:t>
                      </a:r>
                      <a:endParaRPr lang="ru-RU" sz="105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solidFill>
                        <a:srgbClr val="BC8654"/>
                      </a:solidFill>
                    </a:lnL>
                    <a:lnR w="12700" cmpd="sng">
                      <a:solidFill>
                        <a:srgbClr val="BC8654"/>
                      </a:solidFill>
                    </a:lnR>
                    <a:lnT w="12700" cmpd="sng">
                      <a:solidFill>
                        <a:srgbClr val="BC8654"/>
                      </a:solidFill>
                    </a:lnT>
                    <a:lnB w="12700" cmpd="sng">
                      <a:solidFill>
                        <a:srgbClr val="BC8654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DE1C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175603878"/>
                  </a:ext>
                </a:extLst>
              </a:tr>
              <a:tr h="188656">
                <a:tc gridSpan="3">
                  <a:txBody>
                    <a:bodyPr/>
                    <a:lstStyle>
                      <a:lvl1pPr marL="0" algn="l" defTabSz="913496" rtl="0" eaLnBrk="1" latinLnBrk="0" hangingPunct="1">
                        <a:defRPr sz="1800" b="1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6748" algn="l" defTabSz="913496" rtl="0" eaLnBrk="1" latinLnBrk="0" hangingPunct="1">
                        <a:defRPr sz="1800" b="1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3496" algn="l" defTabSz="913496" rtl="0" eaLnBrk="1" latinLnBrk="0" hangingPunct="1">
                        <a:defRPr sz="1800" b="1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0244" algn="l" defTabSz="913496" rtl="0" eaLnBrk="1" latinLnBrk="0" hangingPunct="1">
                        <a:defRPr sz="1800" b="1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6992" algn="l" defTabSz="913496" rtl="0" eaLnBrk="1" latinLnBrk="0" hangingPunct="1">
                        <a:defRPr sz="1800" b="1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3739" algn="l" defTabSz="913496" rtl="0" eaLnBrk="1" latinLnBrk="0" hangingPunct="1">
                        <a:defRPr sz="1800" b="1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0488" algn="l" defTabSz="913496" rtl="0" eaLnBrk="1" latinLnBrk="0" hangingPunct="1">
                        <a:defRPr sz="1800" b="1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197235" algn="l" defTabSz="913496" rtl="0" eaLnBrk="1" latinLnBrk="0" hangingPunct="1">
                        <a:defRPr sz="1800" b="1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3984" algn="l" defTabSz="913496" rtl="0" eaLnBrk="1" latinLnBrk="0" hangingPunct="1">
                        <a:defRPr sz="1800" b="1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50" b="1" kern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Медицинские организации второй группы (уровня)</a:t>
                      </a:r>
                      <a:endParaRPr lang="ru-RU" sz="105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solidFill>
                        <a:srgbClr val="BC8654"/>
                      </a:solidFill>
                    </a:lnL>
                    <a:lnR w="12700" cmpd="sng">
                      <a:solidFill>
                        <a:srgbClr val="BC8654"/>
                      </a:solidFill>
                    </a:lnR>
                    <a:lnT w="12700" cap="flat" cmpd="sng" algn="ctr">
                      <a:solidFill>
                        <a:srgbClr val="BC865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rgbClr val="BC8654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6F8B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936606238"/>
                  </a:ext>
                </a:extLst>
              </a:tr>
              <a:tr h="258003">
                <a:tc>
                  <a:txBody>
                    <a:bodyPr/>
                    <a:lstStyle>
                      <a:lvl1pPr marL="0" algn="l" defTabSz="913496" rtl="0" eaLnBrk="1" latinLnBrk="0" hangingPunct="1">
                        <a:defRPr sz="1800" b="1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6748" algn="l" defTabSz="913496" rtl="0" eaLnBrk="1" latinLnBrk="0" hangingPunct="1">
                        <a:defRPr sz="1800" b="1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3496" algn="l" defTabSz="913496" rtl="0" eaLnBrk="1" latinLnBrk="0" hangingPunct="1">
                        <a:defRPr sz="1800" b="1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0244" algn="l" defTabSz="913496" rtl="0" eaLnBrk="1" latinLnBrk="0" hangingPunct="1">
                        <a:defRPr sz="1800" b="1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6992" algn="l" defTabSz="913496" rtl="0" eaLnBrk="1" latinLnBrk="0" hangingPunct="1">
                        <a:defRPr sz="1800" b="1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3739" algn="l" defTabSz="913496" rtl="0" eaLnBrk="1" latinLnBrk="0" hangingPunct="1">
                        <a:defRPr sz="1800" b="1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0488" algn="l" defTabSz="913496" rtl="0" eaLnBrk="1" latinLnBrk="0" hangingPunct="1">
                        <a:defRPr sz="1800" b="1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197235" algn="l" defTabSz="913496" rtl="0" eaLnBrk="1" latinLnBrk="0" hangingPunct="1">
                        <a:defRPr sz="1800" b="1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3984" algn="l" defTabSz="913496" rtl="0" eaLnBrk="1" latinLnBrk="0" hangingPunct="1">
                        <a:defRPr sz="1800" b="1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kern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RU" sz="11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solidFill>
                        <a:srgbClr val="BC8654"/>
                      </a:solidFill>
                    </a:lnL>
                    <a:lnR w="12700" cmpd="sng">
                      <a:solidFill>
                        <a:srgbClr val="BC8654"/>
                      </a:solidFill>
                    </a:lnR>
                    <a:lnT w="12700" cmpd="sng">
                      <a:solidFill>
                        <a:srgbClr val="BC8654"/>
                      </a:solidFill>
                    </a:lnT>
                    <a:lnB w="12700" cmpd="sng">
                      <a:solidFill>
                        <a:srgbClr val="BC8654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6F8B2"/>
                    </a:solidFill>
                  </a:tcPr>
                </a:tc>
                <a:tc>
                  <a:txBody>
                    <a:bodyPr/>
                    <a:lstStyle>
                      <a:lvl1pPr marL="0" algn="l" defTabSz="91349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6748" algn="l" defTabSz="91349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3496" algn="l" defTabSz="91349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0244" algn="l" defTabSz="91349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6992" algn="l" defTabSz="91349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3739" algn="l" defTabSz="91349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0488" algn="l" defTabSz="91349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197235" algn="l" defTabSz="91349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3984" algn="l" defTabSz="91349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50" kern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ГБУЗ Республики Мордовия «Родильный дом»</a:t>
                      </a:r>
                      <a:endParaRPr lang="ru-RU" sz="105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solidFill>
                        <a:srgbClr val="BC8654"/>
                      </a:solidFill>
                    </a:lnL>
                    <a:lnR w="12700" cmpd="sng">
                      <a:solidFill>
                        <a:srgbClr val="BC8654"/>
                      </a:solidFill>
                    </a:lnR>
                    <a:lnT w="12700" cmpd="sng">
                      <a:solidFill>
                        <a:srgbClr val="BC8654"/>
                      </a:solidFill>
                    </a:lnT>
                    <a:lnB w="12700" cmpd="sng">
                      <a:solidFill>
                        <a:srgbClr val="BC8654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6F8B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kumimoji="0" lang="ru-RU" sz="1050" b="0" u="none" strike="noStrike" kern="1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Акушерский стационар</a:t>
                      </a:r>
                      <a:endParaRPr lang="ru-RU" sz="105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solidFill>
                        <a:srgbClr val="BC8654"/>
                      </a:solidFill>
                    </a:lnL>
                    <a:lnR w="12700" cmpd="sng">
                      <a:solidFill>
                        <a:srgbClr val="BC8654"/>
                      </a:solidFill>
                    </a:lnR>
                    <a:lnT w="12700" cmpd="sng">
                      <a:solidFill>
                        <a:srgbClr val="BC8654"/>
                      </a:solidFill>
                    </a:lnT>
                    <a:lnB w="12700" cmpd="sng">
                      <a:solidFill>
                        <a:srgbClr val="BC8654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6F8B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927833893"/>
                  </a:ext>
                </a:extLst>
              </a:tr>
              <a:tr h="244693">
                <a:tc>
                  <a:txBody>
                    <a:bodyPr/>
                    <a:lstStyle>
                      <a:lvl1pPr marL="0" algn="l" defTabSz="913496" rtl="0" eaLnBrk="1" latinLnBrk="0" hangingPunct="1">
                        <a:defRPr sz="1800" b="1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6748" algn="l" defTabSz="913496" rtl="0" eaLnBrk="1" latinLnBrk="0" hangingPunct="1">
                        <a:defRPr sz="1800" b="1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3496" algn="l" defTabSz="913496" rtl="0" eaLnBrk="1" latinLnBrk="0" hangingPunct="1">
                        <a:defRPr sz="1800" b="1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0244" algn="l" defTabSz="913496" rtl="0" eaLnBrk="1" latinLnBrk="0" hangingPunct="1">
                        <a:defRPr sz="1800" b="1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6992" algn="l" defTabSz="913496" rtl="0" eaLnBrk="1" latinLnBrk="0" hangingPunct="1">
                        <a:defRPr sz="1800" b="1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3739" algn="l" defTabSz="913496" rtl="0" eaLnBrk="1" latinLnBrk="0" hangingPunct="1">
                        <a:defRPr sz="1800" b="1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0488" algn="l" defTabSz="913496" rtl="0" eaLnBrk="1" latinLnBrk="0" hangingPunct="1">
                        <a:defRPr sz="1800" b="1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197235" algn="l" defTabSz="913496" rtl="0" eaLnBrk="1" latinLnBrk="0" hangingPunct="1">
                        <a:defRPr sz="1800" b="1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3984" algn="l" defTabSz="913496" rtl="0" eaLnBrk="1" latinLnBrk="0" hangingPunct="1">
                        <a:defRPr sz="1800" b="1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kern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</a:t>
                      </a:r>
                      <a:endParaRPr lang="ru-RU" sz="110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solidFill>
                        <a:srgbClr val="BC8654"/>
                      </a:solidFill>
                    </a:lnL>
                    <a:lnR w="12700" cmpd="sng">
                      <a:solidFill>
                        <a:srgbClr val="BC8654"/>
                      </a:solidFill>
                    </a:lnR>
                    <a:lnT w="12700" cmpd="sng">
                      <a:solidFill>
                        <a:srgbClr val="BC8654"/>
                      </a:solidFill>
                    </a:lnT>
                    <a:lnB w="12700" cmpd="sng">
                      <a:solidFill>
                        <a:srgbClr val="BC8654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6F8B2"/>
                    </a:solidFill>
                  </a:tcPr>
                </a:tc>
                <a:tc>
                  <a:txBody>
                    <a:bodyPr/>
                    <a:lstStyle>
                      <a:lvl1pPr marL="0" algn="l" defTabSz="91349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6748" algn="l" defTabSz="91349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3496" algn="l" defTabSz="91349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0244" algn="l" defTabSz="91349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6992" algn="l" defTabSz="91349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3739" algn="l" defTabSz="91349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0488" algn="l" defTabSz="91349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197235" algn="l" defTabSz="91349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3984" algn="l" defTabSz="91349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50" kern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ГБУЗ Республики Мордовия «Рузаевская ЦРБ»</a:t>
                      </a:r>
                      <a:endParaRPr lang="ru-RU" sz="105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solidFill>
                        <a:srgbClr val="BC8654"/>
                      </a:solidFill>
                    </a:lnL>
                    <a:lnR w="12700" cmpd="sng">
                      <a:solidFill>
                        <a:srgbClr val="BC8654"/>
                      </a:solidFill>
                    </a:lnR>
                    <a:lnT w="12700" cmpd="sng">
                      <a:solidFill>
                        <a:srgbClr val="BC8654"/>
                      </a:solidFill>
                    </a:lnT>
                    <a:lnB w="12700" cmpd="sng">
                      <a:solidFill>
                        <a:srgbClr val="BC8654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6F8B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kumimoji="0" lang="ru-RU" sz="1050" b="0" u="none" strike="noStrike" kern="1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Акушерский стационар</a:t>
                      </a:r>
                      <a:endParaRPr lang="ru-RU" sz="105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solidFill>
                        <a:srgbClr val="BC8654"/>
                      </a:solidFill>
                    </a:lnL>
                    <a:lnR w="12700" cmpd="sng">
                      <a:solidFill>
                        <a:srgbClr val="BC8654"/>
                      </a:solidFill>
                    </a:lnR>
                    <a:lnT w="12700" cmpd="sng">
                      <a:solidFill>
                        <a:srgbClr val="BC8654"/>
                      </a:solidFill>
                    </a:lnT>
                    <a:lnB w="12700" cmpd="sng">
                      <a:solidFill>
                        <a:srgbClr val="BC8654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6F8B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568074253"/>
                  </a:ext>
                </a:extLst>
              </a:tr>
              <a:tr h="188656">
                <a:tc gridSpan="3">
                  <a:txBody>
                    <a:bodyPr/>
                    <a:lstStyle>
                      <a:lvl1pPr marL="0" algn="l" defTabSz="913496" rtl="0" eaLnBrk="1" latinLnBrk="0" hangingPunct="1">
                        <a:defRPr sz="1800" b="1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6748" algn="l" defTabSz="913496" rtl="0" eaLnBrk="1" latinLnBrk="0" hangingPunct="1">
                        <a:defRPr sz="1800" b="1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3496" algn="l" defTabSz="913496" rtl="0" eaLnBrk="1" latinLnBrk="0" hangingPunct="1">
                        <a:defRPr sz="1800" b="1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0244" algn="l" defTabSz="913496" rtl="0" eaLnBrk="1" latinLnBrk="0" hangingPunct="1">
                        <a:defRPr sz="1800" b="1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6992" algn="l" defTabSz="913496" rtl="0" eaLnBrk="1" latinLnBrk="0" hangingPunct="1">
                        <a:defRPr sz="1800" b="1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3739" algn="l" defTabSz="913496" rtl="0" eaLnBrk="1" latinLnBrk="0" hangingPunct="1">
                        <a:defRPr sz="1800" b="1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0488" algn="l" defTabSz="913496" rtl="0" eaLnBrk="1" latinLnBrk="0" hangingPunct="1">
                        <a:defRPr sz="1800" b="1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197235" algn="l" defTabSz="913496" rtl="0" eaLnBrk="1" latinLnBrk="0" hangingPunct="1">
                        <a:defRPr sz="1800" b="1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3984" algn="l" defTabSz="913496" rtl="0" eaLnBrk="1" latinLnBrk="0" hangingPunct="1">
                        <a:defRPr sz="1800" b="1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50" b="1" kern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Медицинские организации третьей А группы (уровня)</a:t>
                      </a:r>
                      <a:endParaRPr lang="ru-RU" sz="105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solidFill>
                        <a:srgbClr val="BC8654"/>
                      </a:solidFill>
                    </a:lnL>
                    <a:lnR w="12700" cmpd="sng">
                      <a:solidFill>
                        <a:srgbClr val="BC8654"/>
                      </a:solidFill>
                    </a:lnR>
                    <a:lnT w="12700" cmpd="sng">
                      <a:solidFill>
                        <a:srgbClr val="BC8654"/>
                      </a:solidFill>
                    </a:lnT>
                    <a:lnB w="12700" cmpd="sng">
                      <a:solidFill>
                        <a:srgbClr val="BC8654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BBAA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689297654"/>
                  </a:ext>
                </a:extLst>
              </a:tr>
              <a:tr h="420145">
                <a:tc>
                  <a:txBody>
                    <a:bodyPr/>
                    <a:lstStyle>
                      <a:lvl1pPr marL="0" algn="l" defTabSz="913496" rtl="0" eaLnBrk="1" latinLnBrk="0" hangingPunct="1">
                        <a:defRPr sz="1800" b="1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6748" algn="l" defTabSz="913496" rtl="0" eaLnBrk="1" latinLnBrk="0" hangingPunct="1">
                        <a:defRPr sz="1800" b="1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3496" algn="l" defTabSz="913496" rtl="0" eaLnBrk="1" latinLnBrk="0" hangingPunct="1">
                        <a:defRPr sz="1800" b="1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0244" algn="l" defTabSz="913496" rtl="0" eaLnBrk="1" latinLnBrk="0" hangingPunct="1">
                        <a:defRPr sz="1800" b="1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6992" algn="l" defTabSz="913496" rtl="0" eaLnBrk="1" latinLnBrk="0" hangingPunct="1">
                        <a:defRPr sz="1800" b="1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3739" algn="l" defTabSz="913496" rtl="0" eaLnBrk="1" latinLnBrk="0" hangingPunct="1">
                        <a:defRPr sz="1800" b="1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0488" algn="l" defTabSz="913496" rtl="0" eaLnBrk="1" latinLnBrk="0" hangingPunct="1">
                        <a:defRPr sz="1800" b="1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197235" algn="l" defTabSz="913496" rtl="0" eaLnBrk="1" latinLnBrk="0" hangingPunct="1">
                        <a:defRPr sz="1800" b="1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3984" algn="l" defTabSz="913496" rtl="0" eaLnBrk="1" latinLnBrk="0" hangingPunct="1">
                        <a:defRPr sz="1800" b="1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kern="1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</a:t>
                      </a:r>
                    </a:p>
                  </a:txBody>
                  <a:tcPr marL="68580" marR="68580" marT="0" marB="0">
                    <a:lnL w="12700" cmpd="sng">
                      <a:solidFill>
                        <a:srgbClr val="BC8654"/>
                      </a:solidFill>
                    </a:lnL>
                    <a:lnR w="12700" cap="flat" cmpd="sng" algn="ctr">
                      <a:solidFill>
                        <a:srgbClr val="AB744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BC8654"/>
                      </a:solidFill>
                    </a:lnT>
                    <a:lnB w="12700" cmpd="sng">
                      <a:solidFill>
                        <a:srgbClr val="BC8654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BBAAF"/>
                    </a:solidFill>
                  </a:tcPr>
                </a:tc>
                <a:tc>
                  <a:txBody>
                    <a:bodyPr/>
                    <a:lstStyle>
                      <a:lvl1pPr marL="0" algn="l" defTabSz="91349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6748" algn="l" defTabSz="91349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3496" algn="l" defTabSz="91349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0244" algn="l" defTabSz="91349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6992" algn="l" defTabSz="91349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3739" algn="l" defTabSz="91349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0488" algn="l" defTabSz="91349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197235" algn="l" defTabSz="91349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3984" algn="l" defTabSz="913496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lvl="0" indent="0" algn="ctr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50" kern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ГБУЗ Республики Мордовия «Мордовская республиканская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50" kern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центральная клиническая больница»</a:t>
                      </a:r>
                      <a:endParaRPr lang="ru-RU" sz="105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AB744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B744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BC8654"/>
                      </a:solidFill>
                    </a:lnT>
                    <a:lnB w="12700" cmpd="sng">
                      <a:solidFill>
                        <a:srgbClr val="BC8654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BBAA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050" b="0" u="none" strike="noStrike" kern="1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Акушерский стационар</a:t>
                      </a:r>
                      <a:endParaRPr lang="ru-RU" sz="1050" kern="1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AB744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rgbClr val="BC8654"/>
                      </a:solidFill>
                    </a:lnR>
                    <a:lnT w="12700" cmpd="sng">
                      <a:solidFill>
                        <a:srgbClr val="BC8654"/>
                      </a:solidFill>
                    </a:lnT>
                    <a:lnB w="12700" cmpd="sng">
                      <a:solidFill>
                        <a:srgbClr val="BC8654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BBAA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754498776"/>
                  </a:ext>
                </a:extLst>
              </a:tr>
            </a:tbl>
          </a:graphicData>
        </a:graphic>
      </p:graphicFrame>
      <p:sp>
        <p:nvSpPr>
          <p:cNvPr id="7" name="Заголовок 1">
            <a:extLst>
              <a:ext uri="{FF2B5EF4-FFF2-40B4-BE49-F238E27FC236}">
                <a16:creationId xmlns:a16="http://schemas.microsoft.com/office/drawing/2014/main" xmlns="" id="{84AFE415-4981-7368-2043-ABD36A27547C}"/>
              </a:ext>
            </a:extLst>
          </p:cNvPr>
          <p:cNvSpPr txBox="1">
            <a:spLocks/>
          </p:cNvSpPr>
          <p:nvPr/>
        </p:nvSpPr>
        <p:spPr bwMode="auto">
          <a:xfrm>
            <a:off x="129997" y="3387057"/>
            <a:ext cx="4642974" cy="6966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>
              <a:lnSpc>
                <a:spcPct val="90000"/>
              </a:lnSpc>
              <a:spcBef>
                <a:spcPts val="0"/>
              </a:spcBef>
              <a:buNone/>
              <a:defRPr sz="3200">
                <a:solidFill>
                  <a:srgbClr val="3F403B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eaLnBrk="1" fontAlgn="auto" hangingPunct="1">
              <a:lnSpc>
                <a:spcPct val="107000"/>
              </a:lnSpc>
              <a:spcAft>
                <a:spcPts val="800"/>
              </a:spcAft>
            </a:pPr>
            <a:r>
              <a:rPr lang="ru-RU" sz="1200" b="1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Схема передачи информации о вызове бригады СМП к беременной женщине, роженице, родильнице в муниципальных районах Республики Мордовия</a:t>
            </a:r>
            <a:endParaRPr lang="ru-RU" sz="1200" kern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27" name="Группа 26">
            <a:extLst>
              <a:ext uri="{FF2B5EF4-FFF2-40B4-BE49-F238E27FC236}">
                <a16:creationId xmlns:a16="http://schemas.microsoft.com/office/drawing/2014/main" xmlns="" id="{B860BCC4-BB01-52D2-4819-D015E10CE4CE}"/>
              </a:ext>
            </a:extLst>
          </p:cNvPr>
          <p:cNvGrpSpPr/>
          <p:nvPr/>
        </p:nvGrpSpPr>
        <p:grpSpPr>
          <a:xfrm>
            <a:off x="129997" y="4259710"/>
            <a:ext cx="5140171" cy="2348652"/>
            <a:chOff x="1571125" y="2000060"/>
            <a:chExt cx="9809647" cy="4256136"/>
          </a:xfrm>
        </p:grpSpPr>
        <p:sp>
          <p:nvSpPr>
            <p:cNvPr id="28" name="Стрелка: вправо 27">
              <a:extLst>
                <a:ext uri="{FF2B5EF4-FFF2-40B4-BE49-F238E27FC236}">
                  <a16:creationId xmlns:a16="http://schemas.microsoft.com/office/drawing/2014/main" xmlns="" id="{39C97973-6A46-9DF3-B20A-AEB0A93E2093}"/>
                </a:ext>
              </a:extLst>
            </p:cNvPr>
            <p:cNvSpPr/>
            <p:nvPr/>
          </p:nvSpPr>
          <p:spPr bwMode="auto">
            <a:xfrm rot="20491674">
              <a:off x="6770492" y="2865690"/>
              <a:ext cx="1313151" cy="207484"/>
            </a:xfrm>
            <a:prstGeom prst="rightArrow">
              <a:avLst/>
            </a:prstGeom>
            <a:solidFill>
              <a:srgbClr val="C00000"/>
            </a:solidFill>
            <a:ln w="12700" cap="flat" cmpd="sng" algn="ctr">
              <a:solidFill>
                <a:srgbClr val="C00000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9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cs typeface="Arial"/>
              </a:endParaRPr>
            </a:p>
          </p:txBody>
        </p:sp>
        <p:sp>
          <p:nvSpPr>
            <p:cNvPr id="30" name="Text Box 16">
              <a:extLst>
                <a:ext uri="{FF2B5EF4-FFF2-40B4-BE49-F238E27FC236}">
                  <a16:creationId xmlns:a16="http://schemas.microsoft.com/office/drawing/2014/main" xmlns="" id="{84DCF85F-42BC-6B73-E6AD-32A2F10EF9B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037497" y="2000060"/>
              <a:ext cx="3343275" cy="1206934"/>
            </a:xfrm>
            <a:prstGeom prst="rect">
              <a:avLst/>
            </a:prstGeom>
            <a:solidFill>
              <a:srgbClr val="FFFFFF"/>
            </a:solidFill>
            <a:ln w="6350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ru-RU" altLang="ru-RU" sz="9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Бригада дежурных врачей МО (акушер-гинеколог, анестезиолог-реаниматолог, хирург и др.)</a:t>
              </a:r>
              <a:endParaRPr kumimoji="0" lang="ru-RU" altLang="ru-RU" sz="105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/>
              </a:endParaRPr>
            </a:p>
          </p:txBody>
        </p:sp>
        <p:sp>
          <p:nvSpPr>
            <p:cNvPr id="31" name="Text Box 13">
              <a:extLst>
                <a:ext uri="{FF2B5EF4-FFF2-40B4-BE49-F238E27FC236}">
                  <a16:creationId xmlns:a16="http://schemas.microsoft.com/office/drawing/2014/main" xmlns="" id="{E1AC19FC-95D5-3711-DD5D-408FF36D655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037497" y="5261941"/>
              <a:ext cx="3343274" cy="994255"/>
            </a:xfrm>
            <a:prstGeom prst="rect">
              <a:avLst/>
            </a:prstGeom>
            <a:solidFill>
              <a:srgbClr val="FFFFFF"/>
            </a:solidFill>
            <a:ln w="6350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ru-RU" altLang="ru-RU" sz="9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Главный врач районной МО, куда планируется транспортировка женщины</a:t>
              </a:r>
              <a:endParaRPr kumimoji="0" lang="ru-RU" altLang="ru-RU" sz="105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Arial"/>
              </a:endParaRPr>
            </a:p>
          </p:txBody>
        </p:sp>
        <p:grpSp>
          <p:nvGrpSpPr>
            <p:cNvPr id="29696" name="Группа 29695">
              <a:extLst>
                <a:ext uri="{FF2B5EF4-FFF2-40B4-BE49-F238E27FC236}">
                  <a16:creationId xmlns:a16="http://schemas.microsoft.com/office/drawing/2014/main" xmlns="" id="{5882EDC3-E627-1AAD-F25F-3C33D6B14149}"/>
                </a:ext>
              </a:extLst>
            </p:cNvPr>
            <p:cNvGrpSpPr/>
            <p:nvPr/>
          </p:nvGrpSpPr>
          <p:grpSpPr>
            <a:xfrm>
              <a:off x="1571125" y="2013192"/>
              <a:ext cx="9809646" cy="3889403"/>
              <a:chOff x="1571125" y="2013192"/>
              <a:chExt cx="9809646" cy="3889403"/>
            </a:xfrm>
          </p:grpSpPr>
          <p:sp>
            <p:nvSpPr>
              <p:cNvPr id="29707" name="Надпись 1">
                <a:extLst>
                  <a:ext uri="{FF2B5EF4-FFF2-40B4-BE49-F238E27FC236}">
                    <a16:creationId xmlns:a16="http://schemas.microsoft.com/office/drawing/2014/main" xmlns="" id="{70F2624E-CCAE-C92D-18F6-DB4F9510594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860545" y="2013192"/>
                <a:ext cx="1389062" cy="677958"/>
              </a:xfrm>
              <a:prstGeom prst="rect">
                <a:avLst/>
              </a:prstGeom>
              <a:solidFill>
                <a:srgbClr val="FFFFFF"/>
              </a:solidFill>
              <a:ln w="635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ru-RU" altLang="ru-RU" sz="900" b="0" i="0" u="none" strike="noStrike" kern="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Бригада СМП</a:t>
                </a:r>
                <a:endParaRPr kumimoji="0" lang="ru-RU" altLang="ru-RU" sz="105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cs typeface="Arial"/>
                </a:endParaRPr>
              </a:p>
            </p:txBody>
          </p:sp>
          <p:sp>
            <p:nvSpPr>
              <p:cNvPr id="29708" name="Text Box 15">
                <a:extLst>
                  <a:ext uri="{FF2B5EF4-FFF2-40B4-BE49-F238E27FC236}">
                    <a16:creationId xmlns:a16="http://schemas.microsoft.com/office/drawing/2014/main" xmlns="" id="{1097F04D-3737-D845-8398-D0989D8544C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108295" y="3047059"/>
                <a:ext cx="2731953" cy="1690183"/>
              </a:xfrm>
              <a:prstGeom prst="rect">
                <a:avLst/>
              </a:prstGeom>
              <a:solidFill>
                <a:srgbClr val="FFFFFF"/>
              </a:solidFill>
              <a:ln w="635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ru-RU" altLang="ru-RU" sz="900" b="0" i="0" u="none" strike="noStrike" kern="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Дежурный (на дому) акушер-гинеколог районной МО, куда планируется транспортировка женщины</a:t>
                </a:r>
                <a:endParaRPr kumimoji="0" lang="ru-RU" altLang="ru-RU" sz="105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cs typeface="Arial"/>
                </a:endParaRPr>
              </a:p>
            </p:txBody>
          </p:sp>
          <p:sp>
            <p:nvSpPr>
              <p:cNvPr id="29709" name="Text Box 14">
                <a:extLst>
                  <a:ext uri="{FF2B5EF4-FFF2-40B4-BE49-F238E27FC236}">
                    <a16:creationId xmlns:a16="http://schemas.microsoft.com/office/drawing/2014/main" xmlns="" id="{57B203BE-70AA-0E96-4BEE-8FCF5C17FE91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8037497" y="3459679"/>
                <a:ext cx="3343274" cy="1277563"/>
              </a:xfrm>
              <a:prstGeom prst="rect">
                <a:avLst/>
              </a:prstGeom>
              <a:solidFill>
                <a:srgbClr val="FFFFFF"/>
              </a:solidFill>
              <a:ln w="635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ru-RU" altLang="ru-RU" sz="900" b="0" i="0" u="none" strike="noStrike" kern="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Заместитель главного врача по медицинской части районной МО, куда планируется транспортировка женщины</a:t>
                </a:r>
                <a:endParaRPr kumimoji="0" lang="ru-RU" altLang="ru-RU" sz="105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cs typeface="Arial"/>
                </a:endParaRPr>
              </a:p>
            </p:txBody>
          </p:sp>
          <p:sp>
            <p:nvSpPr>
              <p:cNvPr id="29710" name="Text Box 12">
                <a:extLst>
                  <a:ext uri="{FF2B5EF4-FFF2-40B4-BE49-F238E27FC236}">
                    <a16:creationId xmlns:a16="http://schemas.microsoft.com/office/drawing/2014/main" xmlns="" id="{42EDA71C-9F9B-C532-DF04-FE2131CAFEAA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571125" y="2013192"/>
                <a:ext cx="1501530" cy="736962"/>
              </a:xfrm>
              <a:prstGeom prst="rect">
                <a:avLst/>
              </a:prstGeom>
              <a:solidFill>
                <a:srgbClr val="FFFFFF"/>
              </a:solidFill>
              <a:ln w="635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ru-RU" altLang="ru-RU" sz="900" b="0" i="0" u="none" strike="noStrike" kern="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Диспетчер ССМП</a:t>
                </a:r>
                <a:endParaRPr kumimoji="0" lang="ru-RU" altLang="ru-RU" sz="105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cs typeface="Arial"/>
                </a:endParaRPr>
              </a:p>
            </p:txBody>
          </p:sp>
          <p:sp>
            <p:nvSpPr>
              <p:cNvPr id="29711" name="Text Box 11">
                <a:extLst>
                  <a:ext uri="{FF2B5EF4-FFF2-40B4-BE49-F238E27FC236}">
                    <a16:creationId xmlns:a16="http://schemas.microsoft.com/office/drawing/2014/main" xmlns="" id="{9C8DF7FD-61DD-4231-5DE4-DF257EE6105F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571125" y="5221043"/>
                <a:ext cx="1501530" cy="681552"/>
              </a:xfrm>
              <a:prstGeom prst="rect">
                <a:avLst/>
              </a:prstGeom>
              <a:solidFill>
                <a:srgbClr val="FFFFFF"/>
              </a:solidFill>
              <a:ln w="635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ru-RU" altLang="ru-RU" sz="900" b="0" i="0" u="none" strike="noStrike" kern="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Старший врач ССМП</a:t>
                </a:r>
                <a:endParaRPr kumimoji="0" lang="ru-RU" altLang="ru-RU" sz="105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cs typeface="Arial"/>
                </a:endParaRPr>
              </a:p>
            </p:txBody>
          </p:sp>
          <p:sp>
            <p:nvSpPr>
              <p:cNvPr id="29712" name="Text Box 10">
                <a:extLst>
                  <a:ext uri="{FF2B5EF4-FFF2-40B4-BE49-F238E27FC236}">
                    <a16:creationId xmlns:a16="http://schemas.microsoft.com/office/drawing/2014/main" xmlns="" id="{1D7F6C84-CFF8-F270-860A-A55A78C5320E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860545" y="5261942"/>
                <a:ext cx="1389062" cy="633814"/>
              </a:xfrm>
              <a:prstGeom prst="rect">
                <a:avLst/>
              </a:prstGeom>
              <a:solidFill>
                <a:srgbClr val="FFFFFF"/>
              </a:solidFill>
              <a:ln w="635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ru-RU" altLang="ru-RU" sz="900" b="0" i="0" u="none" strike="noStrike" kern="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АДКЦ</a:t>
                </a:r>
                <a:endParaRPr kumimoji="0" lang="ru-RU" altLang="ru-RU" sz="105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cs typeface="Arial"/>
                </a:endParaRPr>
              </a:p>
            </p:txBody>
          </p:sp>
        </p:grpSp>
        <p:sp>
          <p:nvSpPr>
            <p:cNvPr id="29697" name="Стрелка: вправо 29696">
              <a:extLst>
                <a:ext uri="{FF2B5EF4-FFF2-40B4-BE49-F238E27FC236}">
                  <a16:creationId xmlns:a16="http://schemas.microsoft.com/office/drawing/2014/main" xmlns="" id="{E0A91E14-863F-EE7B-8DB6-1A8D0C570275}"/>
                </a:ext>
              </a:extLst>
            </p:cNvPr>
            <p:cNvSpPr/>
            <p:nvPr/>
          </p:nvSpPr>
          <p:spPr>
            <a:xfrm>
              <a:off x="6249607" y="2228295"/>
              <a:ext cx="1787890" cy="159798"/>
            </a:xfrm>
            <a:prstGeom prst="rightArrow">
              <a:avLst/>
            </a:prstGeom>
            <a:solidFill>
              <a:srgbClr val="C00000"/>
            </a:solidFill>
            <a:ln w="12700" cap="flat" cmpd="sng" algn="ctr">
              <a:solidFill>
                <a:srgbClr val="C00000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9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cs typeface="Arial"/>
              </a:endParaRPr>
            </a:p>
          </p:txBody>
        </p:sp>
        <p:sp>
          <p:nvSpPr>
            <p:cNvPr id="29698" name="Стрелка: вправо 29697">
              <a:extLst>
                <a:ext uri="{FF2B5EF4-FFF2-40B4-BE49-F238E27FC236}">
                  <a16:creationId xmlns:a16="http://schemas.microsoft.com/office/drawing/2014/main" xmlns="" id="{2DC9A631-A8BC-39EC-EA49-B9C0C533A30A}"/>
                </a:ext>
              </a:extLst>
            </p:cNvPr>
            <p:cNvSpPr/>
            <p:nvPr/>
          </p:nvSpPr>
          <p:spPr bwMode="auto">
            <a:xfrm rot="10800000">
              <a:off x="3072655" y="2237172"/>
              <a:ext cx="1787890" cy="159798"/>
            </a:xfrm>
            <a:prstGeom prst="rightArrow">
              <a:avLst/>
            </a:prstGeom>
            <a:solidFill>
              <a:srgbClr val="C00000"/>
            </a:solidFill>
            <a:ln w="12700" cap="flat" cmpd="sng" algn="ctr">
              <a:solidFill>
                <a:srgbClr val="C00000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9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cs typeface="Arial"/>
              </a:endParaRPr>
            </a:p>
          </p:txBody>
        </p:sp>
        <p:sp>
          <p:nvSpPr>
            <p:cNvPr id="29701" name="Стрелка: вправо 29700">
              <a:extLst>
                <a:ext uri="{FF2B5EF4-FFF2-40B4-BE49-F238E27FC236}">
                  <a16:creationId xmlns:a16="http://schemas.microsoft.com/office/drawing/2014/main" xmlns="" id="{ACC2797F-5136-F6A7-1494-BDDAC5C02AFB}"/>
                </a:ext>
              </a:extLst>
            </p:cNvPr>
            <p:cNvSpPr/>
            <p:nvPr/>
          </p:nvSpPr>
          <p:spPr bwMode="auto">
            <a:xfrm rot="5400000">
              <a:off x="1067784" y="3900734"/>
              <a:ext cx="2470889" cy="169728"/>
            </a:xfrm>
            <a:prstGeom prst="rightArrow">
              <a:avLst/>
            </a:prstGeom>
            <a:solidFill>
              <a:srgbClr val="C00000"/>
            </a:solidFill>
            <a:ln w="12700" cap="flat" cmpd="sng" algn="ctr">
              <a:solidFill>
                <a:srgbClr val="C00000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9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cs typeface="Arial"/>
              </a:endParaRPr>
            </a:p>
          </p:txBody>
        </p:sp>
        <p:sp>
          <p:nvSpPr>
            <p:cNvPr id="29702" name="Стрелка: вправо 29701">
              <a:extLst>
                <a:ext uri="{FF2B5EF4-FFF2-40B4-BE49-F238E27FC236}">
                  <a16:creationId xmlns:a16="http://schemas.microsoft.com/office/drawing/2014/main" xmlns="" id="{29D2372E-33D2-35AE-829C-0A8BCECB85AF}"/>
                </a:ext>
              </a:extLst>
            </p:cNvPr>
            <p:cNvSpPr/>
            <p:nvPr/>
          </p:nvSpPr>
          <p:spPr bwMode="auto">
            <a:xfrm>
              <a:off x="3072655" y="5421895"/>
              <a:ext cx="1787890" cy="159798"/>
            </a:xfrm>
            <a:prstGeom prst="rightArrow">
              <a:avLst/>
            </a:prstGeom>
            <a:solidFill>
              <a:srgbClr val="C00000"/>
            </a:solidFill>
            <a:ln w="12700" cap="flat" cmpd="sng" algn="ctr">
              <a:solidFill>
                <a:srgbClr val="C00000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9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cs typeface="Arial"/>
              </a:endParaRPr>
            </a:p>
          </p:txBody>
        </p:sp>
        <p:sp>
          <p:nvSpPr>
            <p:cNvPr id="29703" name="Стрелка: вправо 29702">
              <a:extLst>
                <a:ext uri="{FF2B5EF4-FFF2-40B4-BE49-F238E27FC236}">
                  <a16:creationId xmlns:a16="http://schemas.microsoft.com/office/drawing/2014/main" xmlns="" id="{2B74AB40-7FC7-03A6-BDDD-EF4D87B0B198}"/>
                </a:ext>
              </a:extLst>
            </p:cNvPr>
            <p:cNvSpPr/>
            <p:nvPr/>
          </p:nvSpPr>
          <p:spPr bwMode="auto">
            <a:xfrm rot="5400000">
              <a:off x="5377122" y="2784242"/>
              <a:ext cx="355910" cy="169730"/>
            </a:xfrm>
            <a:prstGeom prst="rightArrow">
              <a:avLst/>
            </a:prstGeom>
            <a:solidFill>
              <a:srgbClr val="C00000"/>
            </a:solidFill>
            <a:ln w="12700" cap="flat" cmpd="sng" algn="ctr">
              <a:solidFill>
                <a:srgbClr val="C00000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9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cs typeface="Arial"/>
              </a:endParaRPr>
            </a:p>
          </p:txBody>
        </p:sp>
        <p:sp>
          <p:nvSpPr>
            <p:cNvPr id="29704" name="Стрелка: вправо 29703">
              <a:extLst>
                <a:ext uri="{FF2B5EF4-FFF2-40B4-BE49-F238E27FC236}">
                  <a16:creationId xmlns:a16="http://schemas.microsoft.com/office/drawing/2014/main" xmlns="" id="{11976531-F537-A25C-CC26-E2C5A2043EBF}"/>
                </a:ext>
              </a:extLst>
            </p:cNvPr>
            <p:cNvSpPr/>
            <p:nvPr/>
          </p:nvSpPr>
          <p:spPr bwMode="auto">
            <a:xfrm rot="5400000">
              <a:off x="5292724" y="4914725"/>
              <a:ext cx="524703" cy="169729"/>
            </a:xfrm>
            <a:prstGeom prst="rightArrow">
              <a:avLst/>
            </a:prstGeom>
            <a:solidFill>
              <a:srgbClr val="C00000"/>
            </a:solidFill>
            <a:ln w="12700" cap="flat" cmpd="sng" algn="ctr">
              <a:solidFill>
                <a:srgbClr val="C00000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9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cs typeface="Arial"/>
              </a:endParaRPr>
            </a:p>
          </p:txBody>
        </p:sp>
        <p:sp>
          <p:nvSpPr>
            <p:cNvPr id="29705" name="Стрелка: вправо 29704">
              <a:extLst>
                <a:ext uri="{FF2B5EF4-FFF2-40B4-BE49-F238E27FC236}">
                  <a16:creationId xmlns:a16="http://schemas.microsoft.com/office/drawing/2014/main" xmlns="" id="{71977B82-AC59-1C04-624A-0618420F77EA}"/>
                </a:ext>
              </a:extLst>
            </p:cNvPr>
            <p:cNvSpPr/>
            <p:nvPr/>
          </p:nvSpPr>
          <p:spPr bwMode="auto">
            <a:xfrm rot="5400000">
              <a:off x="9401528" y="4914725"/>
              <a:ext cx="524703" cy="169729"/>
            </a:xfrm>
            <a:prstGeom prst="rightArrow">
              <a:avLst/>
            </a:prstGeom>
            <a:solidFill>
              <a:srgbClr val="C00000"/>
            </a:solidFill>
            <a:ln w="12700" cap="flat" cmpd="sng" algn="ctr">
              <a:solidFill>
                <a:srgbClr val="C00000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9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cs typeface="Arial"/>
              </a:endParaRPr>
            </a:p>
          </p:txBody>
        </p:sp>
        <p:sp>
          <p:nvSpPr>
            <p:cNvPr id="29706" name="Стрелка: вправо 29705">
              <a:extLst>
                <a:ext uri="{FF2B5EF4-FFF2-40B4-BE49-F238E27FC236}">
                  <a16:creationId xmlns:a16="http://schemas.microsoft.com/office/drawing/2014/main" xmlns="" id="{B7694EEE-E457-1DEB-46EA-0EE3592A4A61}"/>
                </a:ext>
              </a:extLst>
            </p:cNvPr>
            <p:cNvSpPr/>
            <p:nvPr/>
          </p:nvSpPr>
          <p:spPr bwMode="auto">
            <a:xfrm rot="5400000">
              <a:off x="9497924" y="3248471"/>
              <a:ext cx="252689" cy="169728"/>
            </a:xfrm>
            <a:prstGeom prst="rightArrow">
              <a:avLst/>
            </a:prstGeom>
            <a:solidFill>
              <a:srgbClr val="C00000"/>
            </a:solidFill>
            <a:ln w="12700" cap="flat" cmpd="sng" algn="ctr">
              <a:solidFill>
                <a:srgbClr val="C00000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9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/>
                <a:cs typeface="Arial"/>
              </a:endParaRPr>
            </a:p>
          </p:txBody>
        </p:sp>
      </p:grp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xmlns="" id="{AE103BD8-C23A-CF80-C9B7-0757E4BC116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699" name="Рисунок 14">
            <a:extLst>
              <a:ext uri="{FF2B5EF4-FFF2-40B4-BE49-F238E27FC236}">
                <a16:creationId xmlns:a16="http://schemas.microsoft.com/office/drawing/2014/main" xmlns="" id="{6BD36FB3-30A6-7AE0-E265-26BECFABD53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24188" y="1576388"/>
            <a:ext cx="401637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9700" name="Прямоугольник 7">
            <a:extLst>
              <a:ext uri="{FF2B5EF4-FFF2-40B4-BE49-F238E27FC236}">
                <a16:creationId xmlns:a16="http://schemas.microsoft.com/office/drawing/2014/main" xmlns="" id="{C5E906B5-321F-10D3-230E-3D8408AD0D8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2713" y="771525"/>
            <a:ext cx="6224587" cy="655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350" tIns="45674" rIns="91350" bIns="45674">
            <a:spAutoFit/>
          </a:bodyPr>
          <a:lstStyle>
            <a:lvl1pPr>
              <a:defRPr sz="1900"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1pPr>
            <a:lvl2pPr marL="742950" indent="-285750">
              <a:defRPr sz="1900"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2pPr>
            <a:lvl3pPr marL="1143000" indent="-228600">
              <a:defRPr sz="1900"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3pPr>
            <a:lvl4pPr marL="1600200" indent="-228600">
              <a:defRPr sz="1900"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4pPr>
            <a:lvl5pPr marL="2057400" indent="-228600">
              <a:defRPr sz="1900"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9pPr>
          </a:lstStyle>
          <a:p>
            <a:pPr marL="0" marR="0" lvl="0" indent="0" algn="just" defTabSz="912813" rtl="0" eaLnBrk="1" fontAlgn="base" latinLnBrk="0" hangingPunct="1">
              <a:lnSpc>
                <a:spcPts val="22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altLang="ru-RU" sz="20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 pitchFamily="34" charset="0"/>
                <a:ea typeface="MS PGothic" panose="020B0600070205080204" pitchFamily="34" charset="-128"/>
                <a:cs typeface="Arial" panose="020B0604020202020204" pitchFamily="34" charset="0"/>
                <a:sym typeface="Cambria" panose="02040503050406030204" pitchFamily="18" charset="0"/>
              </a:rPr>
              <a:t>Территория: 120,4 тыс. км</a:t>
            </a:r>
            <a:r>
              <a:rPr kumimoji="0" lang="ru-RU" altLang="ru-RU" sz="2000" b="1" i="0" u="none" strike="noStrike" kern="1200" cap="none" spc="0" normalizeH="0" baseline="3000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 pitchFamily="34" charset="0"/>
                <a:ea typeface="MS PGothic" panose="020B0600070205080204" pitchFamily="34" charset="-128"/>
                <a:cs typeface="Arial" panose="020B0604020202020204" pitchFamily="34" charset="0"/>
                <a:sym typeface="Cambria" panose="02040503050406030204" pitchFamily="18" charset="0"/>
              </a:rPr>
              <a:t>2  </a:t>
            </a:r>
          </a:p>
          <a:p>
            <a:pPr marL="0" marR="0" lvl="0" indent="0" algn="just" defTabSz="912813" rtl="0" eaLnBrk="1" fontAlgn="base" latinLnBrk="0" hangingPunct="1">
              <a:lnSpc>
                <a:spcPts val="22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altLang="ru-RU" sz="20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 pitchFamily="34" charset="0"/>
                <a:ea typeface="MS PGothic" panose="020B0600070205080204" pitchFamily="34" charset="-128"/>
                <a:cs typeface="Arial" panose="020B0604020202020204" pitchFamily="34" charset="0"/>
                <a:sym typeface="Cambria" panose="02040503050406030204" pitchFamily="18" charset="0"/>
              </a:rPr>
              <a:t>Население: 1 272,1 тыс. человек</a:t>
            </a:r>
            <a:endParaRPr kumimoji="0" lang="ru-RU" altLang="ru-RU" sz="5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 pitchFamily="34" charset="0"/>
              <a:ea typeface="MS PGothic" panose="020B0600070205080204" pitchFamily="34" charset="-128"/>
              <a:cs typeface="Arial" panose="020B0604020202020204" pitchFamily="34" charset="0"/>
              <a:sym typeface="Cambria" panose="02040503050406030204" pitchFamily="18" charset="0"/>
            </a:endParaRPr>
          </a:p>
        </p:txBody>
      </p:sp>
      <p:pic>
        <p:nvPicPr>
          <p:cNvPr id="29713" name="Picture 2">
            <a:extLst>
              <a:ext uri="{FF2B5EF4-FFF2-40B4-BE49-F238E27FC236}">
                <a16:creationId xmlns:a16="http://schemas.microsoft.com/office/drawing/2014/main" xmlns="" id="{3048492D-7D63-E04A-DA68-FF64A12ACAE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2225" y="0"/>
            <a:ext cx="1231900" cy="1779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9" name="Скругленный прямоугольник 28">
            <a:extLst>
              <a:ext uri="{FF2B5EF4-FFF2-40B4-BE49-F238E27FC236}">
                <a16:creationId xmlns:a16="http://schemas.microsoft.com/office/drawing/2014/main" xmlns="" id="{C1ACB3CE-2B5A-7452-FBE4-E7351E346429}"/>
              </a:ext>
            </a:extLst>
          </p:cNvPr>
          <p:cNvSpPr/>
          <p:nvPr/>
        </p:nvSpPr>
        <p:spPr>
          <a:xfrm>
            <a:off x="1099226" y="66007"/>
            <a:ext cx="10906263" cy="823787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 sz="1900"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1pPr>
            <a:lvl2pPr marL="742950" indent="-285750">
              <a:defRPr sz="1900"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2pPr>
            <a:lvl3pPr marL="1143000" indent="-228600">
              <a:defRPr sz="1900"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3pPr>
            <a:lvl4pPr marL="1600200" indent="-228600">
              <a:defRPr sz="1900"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4pPr>
            <a:lvl5pPr marL="2057400" indent="-228600">
              <a:defRPr sz="1900"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9pPr>
          </a:lstStyle>
          <a:p>
            <a:pPr marL="0" marR="0" lvl="0" indent="0" algn="ctr" defTabSz="91281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</a:rPr>
              <a:t>«Об итогах реализации в 2024 году мероприятий в сфере здравоохранения, направленных на повышение рождаемости»</a:t>
            </a:r>
            <a:endParaRPr kumimoji="0" lang="ru-RU" sz="2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aleway" pitchFamily="34" charset="-52"/>
              <a:ea typeface="+mn-ea"/>
            </a:endParaRPr>
          </a:p>
        </p:txBody>
      </p:sp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xmlns="" id="{55132295-6541-4C92-16EC-7590545D09F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35587553"/>
              </p:ext>
            </p:extLst>
          </p:nvPr>
        </p:nvGraphicFramePr>
        <p:xfrm>
          <a:off x="2651760" y="1779588"/>
          <a:ext cx="6888480" cy="4549140"/>
        </p:xfrm>
        <a:graphic>
          <a:graphicData uri="http://schemas.openxmlformats.org/drawingml/2006/table">
            <a:tbl>
              <a:tblPr firstRow="1" firstCol="1" bandRow="1"/>
              <a:tblGrid>
                <a:gridCol w="696178">
                  <a:extLst>
                    <a:ext uri="{9D8B030D-6E8A-4147-A177-3AD203B41FA5}">
                      <a16:colId xmlns:a16="http://schemas.microsoft.com/office/drawing/2014/main" xmlns="" val="1973256922"/>
                    </a:ext>
                  </a:extLst>
                </a:gridCol>
                <a:gridCol w="2704941">
                  <a:extLst>
                    <a:ext uri="{9D8B030D-6E8A-4147-A177-3AD203B41FA5}">
                      <a16:colId xmlns:a16="http://schemas.microsoft.com/office/drawing/2014/main" xmlns="" val="3042051821"/>
                    </a:ext>
                  </a:extLst>
                </a:gridCol>
                <a:gridCol w="891165">
                  <a:extLst>
                    <a:ext uri="{9D8B030D-6E8A-4147-A177-3AD203B41FA5}">
                      <a16:colId xmlns:a16="http://schemas.microsoft.com/office/drawing/2014/main" xmlns="" val="160082436"/>
                    </a:ext>
                  </a:extLst>
                </a:gridCol>
                <a:gridCol w="891804">
                  <a:extLst>
                    <a:ext uri="{9D8B030D-6E8A-4147-A177-3AD203B41FA5}">
                      <a16:colId xmlns:a16="http://schemas.microsoft.com/office/drawing/2014/main" xmlns="" val="4012944352"/>
                    </a:ext>
                  </a:extLst>
                </a:gridCol>
                <a:gridCol w="852196">
                  <a:extLst>
                    <a:ext uri="{9D8B030D-6E8A-4147-A177-3AD203B41FA5}">
                      <a16:colId xmlns:a16="http://schemas.microsoft.com/office/drawing/2014/main" xmlns="" val="4111381180"/>
                    </a:ext>
                  </a:extLst>
                </a:gridCol>
                <a:gridCol w="852196">
                  <a:extLst>
                    <a:ext uri="{9D8B030D-6E8A-4147-A177-3AD203B41FA5}">
                      <a16:colId xmlns:a16="http://schemas.microsoft.com/office/drawing/2014/main" xmlns="" val="3625884209"/>
                    </a:ext>
                  </a:extLst>
                </a:gridCol>
              </a:tblGrid>
              <a:tr h="241402">
                <a:tc rowSpan="2"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№</a:t>
                      </a:r>
                      <a:endParaRPr lang="ru-RU" sz="105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п/п</a:t>
                      </a:r>
                      <a:endParaRPr lang="ru-RU" sz="105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Показатель</a:t>
                      </a:r>
                      <a:endParaRPr lang="ru-RU" sz="105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2023г</a:t>
                      </a: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 мес.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2024г.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 мес.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 сравнении: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497480743"/>
                  </a:ext>
                </a:extLst>
              </a:tr>
              <a:tr h="40352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абс.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относит.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562751590"/>
                  </a:ext>
                </a:extLst>
              </a:tr>
              <a:tr h="403520">
                <a:tc>
                  <a:txBody>
                    <a:bodyPr/>
                    <a:lstStyle/>
                    <a:p>
                      <a:pPr algn="ctr"/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1.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Родилось детей живыми всего</a:t>
                      </a:r>
                      <a:endParaRPr lang="ru-RU" sz="105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4639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4292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347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7,5%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47940661"/>
                  </a:ext>
                </a:extLst>
              </a:tr>
              <a:tr h="403520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2.</a:t>
                      </a:r>
                      <a:endParaRPr lang="ru-RU" sz="105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Мертворождаемость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4,5</a:t>
                      </a: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‰</a:t>
                      </a:r>
                      <a:r>
                        <a:rPr lang="ru-RU" sz="160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21)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3,9</a:t>
                      </a: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‰ (</a:t>
                      </a: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17)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19,0%</a:t>
                      </a:r>
                      <a:endParaRPr lang="ru-RU" sz="105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550718546"/>
                  </a:ext>
                </a:extLst>
              </a:tr>
              <a:tr h="403520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3.</a:t>
                      </a:r>
                      <a:endParaRPr lang="ru-RU" sz="105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Перинатальная смертность</a:t>
                      </a:r>
                      <a:endParaRPr lang="ru-RU" sz="105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5,4</a:t>
                      </a: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‰</a:t>
                      </a:r>
                      <a:r>
                        <a:rPr lang="ru-RU" sz="160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25)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4,4</a:t>
                      </a: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‰ (</a:t>
                      </a: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19)</a:t>
                      </a:r>
                      <a:endParaRPr lang="ru-RU" sz="105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-</a:t>
                      </a: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24%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378482628"/>
                  </a:ext>
                </a:extLst>
              </a:tr>
              <a:tr h="403520">
                <a:tc>
                  <a:txBody>
                    <a:bodyPr/>
                    <a:lstStyle/>
                    <a:p>
                      <a:pPr algn="ctr"/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4.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Ранняя неонатальная смертность</a:t>
                      </a:r>
                      <a:endParaRPr lang="ru-RU" sz="105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0,9</a:t>
                      </a: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‰</a:t>
                      </a:r>
                      <a:r>
                        <a:rPr lang="ru-RU" sz="160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4)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0,5</a:t>
                      </a: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‰ (</a:t>
                      </a: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2)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05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0,4‰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411094410"/>
                  </a:ext>
                </a:extLst>
              </a:tr>
              <a:tr h="482805">
                <a:tc>
                  <a:txBody>
                    <a:bodyPr/>
                    <a:lstStyle/>
                    <a:p>
                      <a:pPr algn="ctr"/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5.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Поздняя неонатальная смертность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1,7</a:t>
                      </a: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‰</a:t>
                      </a:r>
                      <a:r>
                        <a:rPr lang="ru-RU" sz="160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8)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0,5</a:t>
                      </a: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‰ (</a:t>
                      </a: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2)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RU" sz="105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1,2</a:t>
                      </a: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‰ 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4232239365"/>
                  </a:ext>
                </a:extLst>
              </a:tr>
              <a:tr h="403520">
                <a:tc>
                  <a:txBody>
                    <a:bodyPr/>
                    <a:lstStyle/>
                    <a:p>
                      <a:pPr algn="ctr"/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6.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Постнеонатальная смертность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2,4</a:t>
                      </a: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‰</a:t>
                      </a:r>
                      <a:r>
                        <a:rPr lang="ru-RU" sz="160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11)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0,5</a:t>
                      </a: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‰ (</a:t>
                      </a: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2)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</a:t>
                      </a:r>
                      <a:endParaRPr lang="ru-RU" sz="105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1,9</a:t>
                      </a: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‰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282407341"/>
                  </a:ext>
                </a:extLst>
              </a:tr>
              <a:tr h="403520">
                <a:tc>
                  <a:txBody>
                    <a:bodyPr/>
                    <a:lstStyle/>
                    <a:p>
                      <a:pPr algn="ctr"/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7.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Умерло детей до 1 года – всего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22</a:t>
                      </a:r>
                      <a:endParaRPr lang="ru-RU" sz="105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</a:t>
                      </a:r>
                      <a:endParaRPr lang="ru-RU" sz="105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15</a:t>
                      </a:r>
                      <a:endParaRPr lang="ru-RU" sz="105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-68,2%</a:t>
                      </a:r>
                      <a:endParaRPr lang="ru-RU" sz="105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358709023"/>
                  </a:ext>
                </a:extLst>
              </a:tr>
              <a:tr h="241402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8.</a:t>
                      </a:r>
                      <a:endParaRPr lang="ru-RU" sz="105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Младенческая смертность</a:t>
                      </a:r>
                    </a:p>
                    <a:p>
                      <a:endParaRPr lang="ru-RU" sz="105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4,7‰</a:t>
                      </a:r>
                      <a:endParaRPr lang="ru-RU" sz="105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1,7‰</a:t>
                      </a:r>
                      <a:endParaRPr lang="ru-RU" sz="105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3‰</a:t>
                      </a:r>
                      <a:endParaRPr lang="ru-RU" sz="105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-63,8% </a:t>
                      </a:r>
                      <a:endParaRPr lang="ru-RU" sz="105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064044338"/>
                  </a:ext>
                </a:extLst>
              </a:tr>
            </a:tbl>
          </a:graphicData>
        </a:graphic>
      </p:graphicFrame>
      <p:sp>
        <p:nvSpPr>
          <p:cNvPr id="6" name="Rectangle 1">
            <a:extLst>
              <a:ext uri="{FF2B5EF4-FFF2-40B4-BE49-F238E27FC236}">
                <a16:creationId xmlns:a16="http://schemas.microsoft.com/office/drawing/2014/main" xmlns="" id="{2E34E1A9-F948-36B0-A08E-C51B7C5166F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89761" y="1032745"/>
            <a:ext cx="9196250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altLang="ru-RU" sz="1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</a:rPr>
              <a:t>Показатели младенческой смертности по РМ за 12 месяцев 2024 г.</a:t>
            </a:r>
            <a:endParaRPr kumimoji="0" lang="ru-RU" altLang="ru-RU" sz="1800" b="0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Arial" panose="020B0604020202020204" pitchFamily="34" charset="0"/>
              <a:ea typeface="+mn-ea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altLang="ru-RU" sz="1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</a:rPr>
              <a:t> в сравнении с аналогичным периодом 2023г. </a:t>
            </a:r>
            <a:endParaRPr kumimoji="0" lang="ru-RU" altLang="ru-RU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12712250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xmlns="" id="{AE103BD8-C23A-CF80-C9B7-0757E4BC116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699" name="Рисунок 14">
            <a:extLst>
              <a:ext uri="{FF2B5EF4-FFF2-40B4-BE49-F238E27FC236}">
                <a16:creationId xmlns:a16="http://schemas.microsoft.com/office/drawing/2014/main" xmlns="" id="{6BD36FB3-30A6-7AE0-E265-26BECFABD53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24188" y="1576388"/>
            <a:ext cx="401637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9700" name="Прямоугольник 7">
            <a:extLst>
              <a:ext uri="{FF2B5EF4-FFF2-40B4-BE49-F238E27FC236}">
                <a16:creationId xmlns:a16="http://schemas.microsoft.com/office/drawing/2014/main" xmlns="" id="{C5E906B5-321F-10D3-230E-3D8408AD0D8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2713" y="771525"/>
            <a:ext cx="6224587" cy="655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350" tIns="45674" rIns="91350" bIns="45674">
            <a:spAutoFit/>
          </a:bodyPr>
          <a:lstStyle>
            <a:lvl1pPr>
              <a:defRPr sz="1900"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1pPr>
            <a:lvl2pPr marL="742950" indent="-285750">
              <a:defRPr sz="1900"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2pPr>
            <a:lvl3pPr marL="1143000" indent="-228600">
              <a:defRPr sz="1900"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3pPr>
            <a:lvl4pPr marL="1600200" indent="-228600">
              <a:defRPr sz="1900"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4pPr>
            <a:lvl5pPr marL="2057400" indent="-228600">
              <a:defRPr sz="1900"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9pPr>
          </a:lstStyle>
          <a:p>
            <a:pPr marL="0" marR="0" lvl="0" indent="0" algn="just" defTabSz="912813" rtl="0" eaLnBrk="1" fontAlgn="base" latinLnBrk="0" hangingPunct="1">
              <a:lnSpc>
                <a:spcPts val="22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altLang="ru-RU" sz="20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 pitchFamily="34" charset="0"/>
                <a:ea typeface="MS PGothic" panose="020B0600070205080204" pitchFamily="34" charset="-128"/>
                <a:cs typeface="Arial" panose="020B0604020202020204" pitchFamily="34" charset="0"/>
                <a:sym typeface="Cambria" panose="02040503050406030204" pitchFamily="18" charset="0"/>
              </a:rPr>
              <a:t>Территория: 120,4 тыс. км</a:t>
            </a:r>
            <a:r>
              <a:rPr kumimoji="0" lang="ru-RU" altLang="ru-RU" sz="2000" b="1" i="0" u="none" strike="noStrike" kern="1200" cap="none" spc="0" normalizeH="0" baseline="3000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 pitchFamily="34" charset="0"/>
                <a:ea typeface="MS PGothic" panose="020B0600070205080204" pitchFamily="34" charset="-128"/>
                <a:cs typeface="Arial" panose="020B0604020202020204" pitchFamily="34" charset="0"/>
                <a:sym typeface="Cambria" panose="02040503050406030204" pitchFamily="18" charset="0"/>
              </a:rPr>
              <a:t>2  </a:t>
            </a:r>
          </a:p>
          <a:p>
            <a:pPr marL="0" marR="0" lvl="0" indent="0" algn="just" defTabSz="912813" rtl="0" eaLnBrk="1" fontAlgn="base" latinLnBrk="0" hangingPunct="1">
              <a:lnSpc>
                <a:spcPts val="22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altLang="ru-RU" sz="20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 pitchFamily="34" charset="0"/>
                <a:ea typeface="MS PGothic" panose="020B0600070205080204" pitchFamily="34" charset="-128"/>
                <a:cs typeface="Arial" panose="020B0604020202020204" pitchFamily="34" charset="0"/>
                <a:sym typeface="Cambria" panose="02040503050406030204" pitchFamily="18" charset="0"/>
              </a:rPr>
              <a:t>Население: 1 272,1 тыс. человек</a:t>
            </a:r>
            <a:endParaRPr kumimoji="0" lang="ru-RU" altLang="ru-RU" sz="5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 pitchFamily="34" charset="0"/>
              <a:ea typeface="MS PGothic" panose="020B0600070205080204" pitchFamily="34" charset="-128"/>
              <a:cs typeface="Arial" panose="020B0604020202020204" pitchFamily="34" charset="0"/>
              <a:sym typeface="Cambria" panose="02040503050406030204" pitchFamily="18" charset="0"/>
            </a:endParaRPr>
          </a:p>
        </p:txBody>
      </p:sp>
      <p:pic>
        <p:nvPicPr>
          <p:cNvPr id="29713" name="Picture 2">
            <a:extLst>
              <a:ext uri="{FF2B5EF4-FFF2-40B4-BE49-F238E27FC236}">
                <a16:creationId xmlns:a16="http://schemas.microsoft.com/office/drawing/2014/main" xmlns="" id="{3048492D-7D63-E04A-DA68-FF64A12ACAE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2225" y="0"/>
            <a:ext cx="1231900" cy="1779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9" name="Скругленный прямоугольник 28">
            <a:extLst>
              <a:ext uri="{FF2B5EF4-FFF2-40B4-BE49-F238E27FC236}">
                <a16:creationId xmlns:a16="http://schemas.microsoft.com/office/drawing/2014/main" xmlns="" id="{C1ACB3CE-2B5A-7452-FBE4-E7351E346429}"/>
              </a:ext>
            </a:extLst>
          </p:cNvPr>
          <p:cNvSpPr/>
          <p:nvPr/>
        </p:nvSpPr>
        <p:spPr>
          <a:xfrm>
            <a:off x="1099226" y="66007"/>
            <a:ext cx="10906263" cy="823787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 sz="1900"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1pPr>
            <a:lvl2pPr marL="742950" indent="-285750">
              <a:defRPr sz="1900"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2pPr>
            <a:lvl3pPr marL="1143000" indent="-228600">
              <a:defRPr sz="1900"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3pPr>
            <a:lvl4pPr marL="1600200" indent="-228600">
              <a:defRPr sz="1900"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4pPr>
            <a:lvl5pPr marL="2057400" indent="-228600">
              <a:defRPr sz="1900"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9pPr>
          </a:lstStyle>
          <a:p>
            <a:pPr marL="0" marR="0" lvl="0" indent="0" algn="ctr" defTabSz="91281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</a:rPr>
              <a:t>«Об итогах реализации в 2024 году мероприятий в сфере здравоохранения, направленных на повышение рождаемости»</a:t>
            </a:r>
            <a:endParaRPr kumimoji="0" lang="ru-RU" sz="2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aleway" pitchFamily="34" charset="-52"/>
              <a:ea typeface="+mn-ea"/>
            </a:endParaRPr>
          </a:p>
        </p:txBody>
      </p:sp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xmlns="" id="{55132295-6541-4C92-16EC-7590545D09F5}"/>
              </a:ext>
            </a:extLst>
          </p:cNvPr>
          <p:cNvGraphicFramePr>
            <a:graphicFrameLocks noGrp="1"/>
          </p:cNvGraphicFramePr>
          <p:nvPr/>
        </p:nvGraphicFramePr>
        <p:xfrm>
          <a:off x="2651760" y="1779588"/>
          <a:ext cx="6888480" cy="4952660"/>
        </p:xfrm>
        <a:graphic>
          <a:graphicData uri="http://schemas.openxmlformats.org/drawingml/2006/table">
            <a:tbl>
              <a:tblPr firstRow="1" firstCol="1" bandRow="1"/>
              <a:tblGrid>
                <a:gridCol w="696178">
                  <a:extLst>
                    <a:ext uri="{9D8B030D-6E8A-4147-A177-3AD203B41FA5}">
                      <a16:colId xmlns:a16="http://schemas.microsoft.com/office/drawing/2014/main" xmlns="" val="1973256922"/>
                    </a:ext>
                  </a:extLst>
                </a:gridCol>
                <a:gridCol w="2704941">
                  <a:extLst>
                    <a:ext uri="{9D8B030D-6E8A-4147-A177-3AD203B41FA5}">
                      <a16:colId xmlns:a16="http://schemas.microsoft.com/office/drawing/2014/main" xmlns="" val="3042051821"/>
                    </a:ext>
                  </a:extLst>
                </a:gridCol>
                <a:gridCol w="891165">
                  <a:extLst>
                    <a:ext uri="{9D8B030D-6E8A-4147-A177-3AD203B41FA5}">
                      <a16:colId xmlns:a16="http://schemas.microsoft.com/office/drawing/2014/main" xmlns="" val="160082436"/>
                    </a:ext>
                  </a:extLst>
                </a:gridCol>
                <a:gridCol w="891804">
                  <a:extLst>
                    <a:ext uri="{9D8B030D-6E8A-4147-A177-3AD203B41FA5}">
                      <a16:colId xmlns:a16="http://schemas.microsoft.com/office/drawing/2014/main" xmlns="" val="4012944352"/>
                    </a:ext>
                  </a:extLst>
                </a:gridCol>
                <a:gridCol w="852196">
                  <a:extLst>
                    <a:ext uri="{9D8B030D-6E8A-4147-A177-3AD203B41FA5}">
                      <a16:colId xmlns:a16="http://schemas.microsoft.com/office/drawing/2014/main" xmlns="" val="4111381180"/>
                    </a:ext>
                  </a:extLst>
                </a:gridCol>
                <a:gridCol w="852196">
                  <a:extLst>
                    <a:ext uri="{9D8B030D-6E8A-4147-A177-3AD203B41FA5}">
                      <a16:colId xmlns:a16="http://schemas.microsoft.com/office/drawing/2014/main" xmlns="" val="3625884209"/>
                    </a:ext>
                  </a:extLst>
                </a:gridCol>
              </a:tblGrid>
              <a:tr h="241402">
                <a:tc rowSpan="2"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№</a:t>
                      </a:r>
                      <a:endParaRPr lang="ru-RU" sz="105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п/п</a:t>
                      </a:r>
                      <a:endParaRPr lang="ru-RU" sz="105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Показатель</a:t>
                      </a:r>
                      <a:endParaRPr lang="ru-RU" sz="105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2023г</a:t>
                      </a: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 мес.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2024г.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 мес.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 сравнении: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497480743"/>
                  </a:ext>
                </a:extLst>
              </a:tr>
              <a:tr h="40352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абс.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относит.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562751590"/>
                  </a:ext>
                </a:extLst>
              </a:tr>
              <a:tr h="403520">
                <a:tc>
                  <a:txBody>
                    <a:bodyPr/>
                    <a:lstStyle/>
                    <a:p>
                      <a:pPr algn="ctr"/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1.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Родилось детей живыми всего</a:t>
                      </a:r>
                      <a:endParaRPr lang="ru-RU" sz="105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2573</a:t>
                      </a:r>
                      <a:endParaRPr lang="ru-RU" sz="105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2403</a:t>
                      </a:r>
                      <a:endParaRPr lang="ru-RU" sz="105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ru-RU" sz="1600" b="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170</a:t>
                      </a:r>
                      <a:endParaRPr lang="ru-RU" sz="105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-6,8%</a:t>
                      </a:r>
                      <a:endParaRPr lang="ru-RU" sz="105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47940661"/>
                  </a:ext>
                </a:extLst>
              </a:tr>
              <a:tr h="403520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2.</a:t>
                      </a:r>
                      <a:endParaRPr lang="ru-RU" sz="105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Мертворождаемость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6,9</a:t>
                      </a:r>
                      <a:r>
                        <a:rPr lang="ru-RU" sz="1600" baseline="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‰</a:t>
                      </a:r>
                      <a:r>
                        <a:rPr lang="ru-RU" sz="16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(18</a:t>
                      </a: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)</a:t>
                      </a:r>
                      <a:endParaRPr lang="ru-RU" sz="105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5.4</a:t>
                      </a:r>
                      <a:r>
                        <a:rPr lang="ru-RU" sz="1600" baseline="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‰ (</a:t>
                      </a: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13)</a:t>
                      </a:r>
                      <a:endParaRPr lang="ru-RU" sz="105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ru-RU" sz="1600" b="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05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1,5%</a:t>
                      </a:r>
                      <a:endParaRPr lang="ru-RU" sz="105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550718546"/>
                  </a:ext>
                </a:extLst>
              </a:tr>
              <a:tr h="403520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3.</a:t>
                      </a:r>
                      <a:endParaRPr lang="ru-RU" sz="105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Перинатальная смертность</a:t>
                      </a:r>
                      <a:endParaRPr lang="ru-RU" sz="105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8,1 </a:t>
                      </a: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‰</a:t>
                      </a:r>
                      <a:r>
                        <a:rPr lang="ru-RU" sz="16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21)</a:t>
                      </a:r>
                      <a:endParaRPr lang="ru-RU" sz="105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6,2</a:t>
                      </a:r>
                      <a:r>
                        <a:rPr lang="ru-RU" sz="1600" baseline="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‰ (</a:t>
                      </a: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15)</a:t>
                      </a:r>
                      <a:endParaRPr lang="ru-RU" sz="105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-</a:t>
                      </a: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RU" sz="105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ru-RU" sz="1600" b="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1,9</a:t>
                      </a: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%</a:t>
                      </a:r>
                      <a:endParaRPr lang="ru-RU" sz="105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378482628"/>
                  </a:ext>
                </a:extLst>
              </a:tr>
              <a:tr h="403520">
                <a:tc>
                  <a:txBody>
                    <a:bodyPr/>
                    <a:lstStyle/>
                    <a:p>
                      <a:pPr algn="ctr"/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4.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Ранняя неонатальная смертность</a:t>
                      </a:r>
                      <a:endParaRPr lang="ru-RU" sz="105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1.2‰</a:t>
                      </a:r>
                    </a:p>
                    <a:p>
                      <a:pPr algn="ctr"/>
                      <a:r>
                        <a:rPr lang="ru-RU" sz="16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(3</a:t>
                      </a: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)</a:t>
                      </a:r>
                      <a:endParaRPr lang="ru-RU" sz="105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0,8</a:t>
                      </a: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‰ (</a:t>
                      </a: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2)</a:t>
                      </a:r>
                      <a:endParaRPr lang="ru-RU" sz="105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0,4‰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411094410"/>
                  </a:ext>
                </a:extLst>
              </a:tr>
              <a:tr h="482805">
                <a:tc>
                  <a:txBody>
                    <a:bodyPr/>
                    <a:lstStyle/>
                    <a:p>
                      <a:pPr algn="ctr"/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5.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Поздняя неонатальная смертность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1,9</a:t>
                      </a: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‰</a:t>
                      </a:r>
                    </a:p>
                    <a:p>
                      <a:pPr algn="ctr"/>
                      <a:r>
                        <a:rPr lang="ru-RU" sz="16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(5</a:t>
                      </a: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)</a:t>
                      </a:r>
                      <a:endParaRPr lang="ru-RU" sz="105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0,8</a:t>
                      </a: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‰ (</a:t>
                      </a: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2)</a:t>
                      </a:r>
                      <a:endParaRPr lang="ru-RU" sz="105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ru-RU" sz="1600" b="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05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1,1</a:t>
                      </a: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‰ </a:t>
                      </a:r>
                      <a:endParaRPr lang="ru-RU" sz="105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4232239365"/>
                  </a:ext>
                </a:extLst>
              </a:tr>
              <a:tr h="403520">
                <a:tc>
                  <a:txBody>
                    <a:bodyPr/>
                    <a:lstStyle/>
                    <a:p>
                      <a:pPr algn="ctr"/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6.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Постнеонатальная смертность</a:t>
                      </a:r>
                      <a:endParaRPr lang="ru-RU" sz="105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0,4</a:t>
                      </a: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‰</a:t>
                      </a:r>
                      <a:r>
                        <a:rPr lang="ru-RU" sz="16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  <a:p>
                      <a:pPr algn="ctr"/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1)</a:t>
                      </a:r>
                      <a:endParaRPr lang="ru-RU" sz="105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‰ (0</a:t>
                      </a: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)</a:t>
                      </a:r>
                      <a:endParaRPr lang="ru-RU" sz="105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ru-RU" sz="1600" b="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05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ru-RU" sz="1600" b="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,4</a:t>
                      </a: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‰</a:t>
                      </a:r>
                      <a:endParaRPr lang="ru-RU" sz="105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282407341"/>
                  </a:ext>
                </a:extLst>
              </a:tr>
              <a:tr h="403520">
                <a:tc rowSpan="2"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7.</a:t>
                      </a:r>
                      <a:endParaRPr lang="ru-RU" sz="105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Умерло детей до 1 года – всего</a:t>
                      </a:r>
                      <a:endParaRPr lang="ru-RU" sz="105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endParaRPr lang="ru-RU" sz="105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05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349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- 5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05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358709023"/>
                  </a:ext>
                </a:extLst>
              </a:tr>
              <a:tr h="403520">
                <a:tc vMerge="1">
                  <a:txBody>
                    <a:bodyPr/>
                    <a:lstStyle/>
                    <a:p>
                      <a:pPr algn="ctr"/>
                      <a:endParaRPr lang="ru-RU" sz="105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Из них ЭНМТ+ОНМТ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349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-4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05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241402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8.</a:t>
                      </a:r>
                      <a:endParaRPr lang="ru-RU" sz="105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Младенческая смертность</a:t>
                      </a:r>
                    </a:p>
                    <a:p>
                      <a:endParaRPr lang="ru-RU" sz="105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3,5 ‰</a:t>
                      </a:r>
                      <a:endParaRPr lang="ru-RU" sz="105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1,7 ‰</a:t>
                      </a:r>
                      <a:endParaRPr lang="ru-RU" sz="105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6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349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-1,8</a:t>
                      </a:r>
                      <a:r>
                        <a:rPr lang="ru-RU" sz="1600" b="1" baseline="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‰</a:t>
                      </a:r>
                      <a:r>
                        <a:rPr lang="ru-RU" sz="16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05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064044338"/>
                  </a:ext>
                </a:extLst>
              </a:tr>
            </a:tbl>
          </a:graphicData>
        </a:graphic>
      </p:graphicFrame>
      <p:sp>
        <p:nvSpPr>
          <p:cNvPr id="6" name="Rectangle 1">
            <a:extLst>
              <a:ext uri="{FF2B5EF4-FFF2-40B4-BE49-F238E27FC236}">
                <a16:creationId xmlns:a16="http://schemas.microsoft.com/office/drawing/2014/main" xmlns="" id="{2E34E1A9-F948-36B0-A08E-C51B7C5166F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74113" y="856258"/>
            <a:ext cx="9196250" cy="923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altLang="ru-RU" sz="1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</a:rPr>
              <a:t>Показатели младенческой смертности по ГБУЗ РМ «МРЦКБ»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altLang="ru-RU" sz="1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</a:rPr>
              <a:t>за 12 месяцев 2024 г. в сравнении с аналогичным периодом 2023г.</a:t>
            </a:r>
            <a:endParaRPr kumimoji="0" lang="ru-RU" altLang="ru-RU" sz="1800" b="0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Arial" panose="020B0604020202020204" pitchFamily="34" charset="0"/>
              <a:ea typeface="+mn-ea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altLang="ru-RU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19894921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xmlns="" id="{AE103BD8-C23A-CF80-C9B7-0757E4BC116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699" name="Рисунок 14">
            <a:extLst>
              <a:ext uri="{FF2B5EF4-FFF2-40B4-BE49-F238E27FC236}">
                <a16:creationId xmlns:a16="http://schemas.microsoft.com/office/drawing/2014/main" xmlns="" id="{6BD36FB3-30A6-7AE0-E265-26BECFABD53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24188" y="1576388"/>
            <a:ext cx="401637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9700" name="Прямоугольник 7">
            <a:extLst>
              <a:ext uri="{FF2B5EF4-FFF2-40B4-BE49-F238E27FC236}">
                <a16:creationId xmlns:a16="http://schemas.microsoft.com/office/drawing/2014/main" xmlns="" id="{C5E906B5-321F-10D3-230E-3D8408AD0D8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2713" y="771525"/>
            <a:ext cx="6224587" cy="655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350" tIns="45674" rIns="91350" bIns="45674">
            <a:spAutoFit/>
          </a:bodyPr>
          <a:lstStyle>
            <a:lvl1pPr>
              <a:defRPr sz="1900"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1pPr>
            <a:lvl2pPr marL="742950" indent="-285750">
              <a:defRPr sz="1900"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2pPr>
            <a:lvl3pPr marL="1143000" indent="-228600">
              <a:defRPr sz="1900"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3pPr>
            <a:lvl4pPr marL="1600200" indent="-228600">
              <a:defRPr sz="1900"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4pPr>
            <a:lvl5pPr marL="2057400" indent="-228600">
              <a:defRPr sz="1900"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9pPr>
          </a:lstStyle>
          <a:p>
            <a:pPr marL="0" marR="0" lvl="0" indent="0" algn="just" defTabSz="912813" rtl="0" eaLnBrk="1" fontAlgn="base" latinLnBrk="0" hangingPunct="1">
              <a:lnSpc>
                <a:spcPts val="22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altLang="ru-RU" sz="20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 pitchFamily="34" charset="0"/>
                <a:ea typeface="MS PGothic" panose="020B0600070205080204" pitchFamily="34" charset="-128"/>
                <a:cs typeface="Arial" panose="020B0604020202020204" pitchFamily="34" charset="0"/>
                <a:sym typeface="Cambria" panose="02040503050406030204" pitchFamily="18" charset="0"/>
              </a:rPr>
              <a:t>Территория: 120,4 тыс. км</a:t>
            </a:r>
            <a:r>
              <a:rPr kumimoji="0" lang="ru-RU" altLang="ru-RU" sz="2000" b="1" i="0" u="none" strike="noStrike" kern="1200" cap="none" spc="0" normalizeH="0" baseline="3000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 pitchFamily="34" charset="0"/>
                <a:ea typeface="MS PGothic" panose="020B0600070205080204" pitchFamily="34" charset="-128"/>
                <a:cs typeface="Arial" panose="020B0604020202020204" pitchFamily="34" charset="0"/>
                <a:sym typeface="Cambria" panose="02040503050406030204" pitchFamily="18" charset="0"/>
              </a:rPr>
              <a:t>2  </a:t>
            </a:r>
          </a:p>
          <a:p>
            <a:pPr marL="0" marR="0" lvl="0" indent="0" algn="just" defTabSz="912813" rtl="0" eaLnBrk="1" fontAlgn="base" latinLnBrk="0" hangingPunct="1">
              <a:lnSpc>
                <a:spcPts val="22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altLang="ru-RU" sz="20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 pitchFamily="34" charset="0"/>
                <a:ea typeface="MS PGothic" panose="020B0600070205080204" pitchFamily="34" charset="-128"/>
                <a:cs typeface="Arial" panose="020B0604020202020204" pitchFamily="34" charset="0"/>
                <a:sym typeface="Cambria" panose="02040503050406030204" pitchFamily="18" charset="0"/>
              </a:rPr>
              <a:t>Население: 1 272,1 тыс. человек</a:t>
            </a:r>
            <a:endParaRPr kumimoji="0" lang="ru-RU" altLang="ru-RU" sz="5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 pitchFamily="34" charset="0"/>
              <a:ea typeface="MS PGothic" panose="020B0600070205080204" pitchFamily="34" charset="-128"/>
              <a:cs typeface="Arial" panose="020B0604020202020204" pitchFamily="34" charset="0"/>
              <a:sym typeface="Cambria" panose="02040503050406030204" pitchFamily="18" charset="0"/>
            </a:endParaRPr>
          </a:p>
        </p:txBody>
      </p:sp>
      <p:pic>
        <p:nvPicPr>
          <p:cNvPr id="29713" name="Picture 2">
            <a:extLst>
              <a:ext uri="{FF2B5EF4-FFF2-40B4-BE49-F238E27FC236}">
                <a16:creationId xmlns:a16="http://schemas.microsoft.com/office/drawing/2014/main" xmlns="" id="{3048492D-7D63-E04A-DA68-FF64A12ACAE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2225" y="0"/>
            <a:ext cx="1231900" cy="1779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9" name="Скругленный прямоугольник 28">
            <a:extLst>
              <a:ext uri="{FF2B5EF4-FFF2-40B4-BE49-F238E27FC236}">
                <a16:creationId xmlns:a16="http://schemas.microsoft.com/office/drawing/2014/main" xmlns="" id="{C1ACB3CE-2B5A-7452-FBE4-E7351E346429}"/>
              </a:ext>
            </a:extLst>
          </p:cNvPr>
          <p:cNvSpPr/>
          <p:nvPr/>
        </p:nvSpPr>
        <p:spPr>
          <a:xfrm>
            <a:off x="1099226" y="66007"/>
            <a:ext cx="10906263" cy="823787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 sz="1900"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1pPr>
            <a:lvl2pPr marL="742950" indent="-285750">
              <a:defRPr sz="1900"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2pPr>
            <a:lvl3pPr marL="1143000" indent="-228600">
              <a:defRPr sz="1900"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3pPr>
            <a:lvl4pPr marL="1600200" indent="-228600">
              <a:defRPr sz="1900"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4pPr>
            <a:lvl5pPr marL="2057400" indent="-228600">
              <a:defRPr sz="1900"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9pPr>
          </a:lstStyle>
          <a:p>
            <a:pPr marL="0" marR="0" lvl="0" indent="0" algn="ctr" defTabSz="91281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</a:rPr>
              <a:t>«Об итогах реализации в 2024 году мероприятий в сфере здравоохранения, направленных на повышение рождаемости»</a:t>
            </a:r>
            <a:endParaRPr kumimoji="0" lang="ru-RU" sz="2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aleway" pitchFamily="34" charset="-52"/>
              <a:ea typeface="+mn-ea"/>
            </a:endParaRPr>
          </a:p>
        </p:txBody>
      </p:sp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xmlns="" id="{55132295-6541-4C92-16EC-7590545D09F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81931410"/>
              </p:ext>
            </p:extLst>
          </p:nvPr>
        </p:nvGraphicFramePr>
        <p:xfrm>
          <a:off x="1583636" y="1509619"/>
          <a:ext cx="9024728" cy="4348413"/>
        </p:xfrm>
        <a:graphic>
          <a:graphicData uri="http://schemas.openxmlformats.org/drawingml/2006/table">
            <a:tbl>
              <a:tblPr firstRow="1" firstCol="1" bandRow="1"/>
              <a:tblGrid>
                <a:gridCol w="2464903">
                  <a:extLst>
                    <a:ext uri="{9D8B030D-6E8A-4147-A177-3AD203B41FA5}">
                      <a16:colId xmlns:a16="http://schemas.microsoft.com/office/drawing/2014/main" xmlns="" val="1973256922"/>
                    </a:ext>
                  </a:extLst>
                </a:gridCol>
                <a:gridCol w="1848678">
                  <a:extLst>
                    <a:ext uri="{9D8B030D-6E8A-4147-A177-3AD203B41FA5}">
                      <a16:colId xmlns:a16="http://schemas.microsoft.com/office/drawing/2014/main" xmlns="" val="3042051821"/>
                    </a:ext>
                  </a:extLst>
                </a:gridCol>
                <a:gridCol w="2454966">
                  <a:extLst>
                    <a:ext uri="{9D8B030D-6E8A-4147-A177-3AD203B41FA5}">
                      <a16:colId xmlns:a16="http://schemas.microsoft.com/office/drawing/2014/main" xmlns="" val="160082436"/>
                    </a:ext>
                  </a:extLst>
                </a:gridCol>
                <a:gridCol w="2256181">
                  <a:extLst>
                    <a:ext uri="{9D8B030D-6E8A-4147-A177-3AD203B41FA5}">
                      <a16:colId xmlns:a16="http://schemas.microsoft.com/office/drawing/2014/main" xmlns="" val="4012944352"/>
                    </a:ext>
                  </a:extLst>
                </a:gridCol>
              </a:tblGrid>
              <a:tr h="486533">
                <a:tc grid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Показатель 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ru-RU" sz="105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2023 год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2024 год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497480743"/>
                  </a:ext>
                </a:extLst>
              </a:tr>
              <a:tr h="403520">
                <a:tc rowSpan="3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ЭНМТ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500-999 г</a:t>
                      </a:r>
                      <a:endParaRPr lang="ru-RU" sz="16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Пролечено</a:t>
                      </a:r>
                      <a:r>
                        <a:rPr lang="ru-RU" sz="1600" baseline="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14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47940661"/>
                  </a:ext>
                </a:extLst>
              </a:tr>
              <a:tr h="403520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dirty="0">
                          <a:latin typeface="Times New Roman" pitchFamily="18" charset="0"/>
                          <a:cs typeface="Times New Roman" pitchFamily="18" charset="0"/>
                        </a:rPr>
                        <a:t>Умерли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550718546"/>
                  </a:ext>
                </a:extLst>
              </a:tr>
              <a:tr h="403520">
                <a:tc vMerge="1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Выживаемость,</a:t>
                      </a:r>
                      <a:r>
                        <a:rPr lang="ru-RU" sz="1600" baseline="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%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71,4 %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80 %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403520">
                <a:tc rowSpan="3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ОНМТ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1000-1499 г</a:t>
                      </a:r>
                      <a:endParaRPr lang="ru-RU" sz="16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6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Пролечено 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32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34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378482628"/>
                  </a:ext>
                </a:extLst>
              </a:tr>
              <a:tr h="439335">
                <a:tc v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1600" dirty="0">
                          <a:latin typeface="Times New Roman" pitchFamily="18" charset="0"/>
                          <a:cs typeface="Times New Roman" pitchFamily="18" charset="0"/>
                        </a:rPr>
                        <a:t>Умерли 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411094410"/>
                  </a:ext>
                </a:extLst>
              </a:tr>
              <a:tr h="439335">
                <a:tc vMerge="1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6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Выживаемость,</a:t>
                      </a:r>
                      <a:r>
                        <a:rPr lang="ru-RU" sz="1600" baseline="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%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93,8 %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100 %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482805">
                <a:tc rowSpan="3">
                  <a:txBody>
                    <a:bodyPr/>
                    <a:lstStyle/>
                    <a:p>
                      <a:pPr marL="0" marR="0" indent="0" algn="ctr" defTabSz="91349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kern="120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ЭНМТ</a:t>
                      </a:r>
                      <a:r>
                        <a:rPr lang="ru-RU" sz="1600" b="1" kern="1200" baseline="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+ ОНМТ</a:t>
                      </a:r>
                    </a:p>
                    <a:p>
                      <a:pPr marL="0" marR="0" indent="0" algn="ctr" defTabSz="91349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kern="1200" baseline="0" dirty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500-1499 г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Пролечено 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46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44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4232239365"/>
                  </a:ext>
                </a:extLst>
              </a:tr>
              <a:tr h="48280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Умерли 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403520">
                <a:tc vMerge="1">
                  <a:txBody>
                    <a:bodyPr/>
                    <a:lstStyle/>
                    <a:p>
                      <a:pPr marL="0" marR="0" indent="0" algn="ctr" defTabSz="91349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600" b="1" kern="1200" baseline="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Выживаемость,</a:t>
                      </a:r>
                      <a:r>
                        <a:rPr lang="ru-RU" sz="1600" baseline="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%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87,0 %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95,5 %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282407341"/>
                  </a:ext>
                </a:extLst>
              </a:tr>
            </a:tbl>
          </a:graphicData>
        </a:graphic>
      </p:graphicFrame>
      <p:sp>
        <p:nvSpPr>
          <p:cNvPr id="6" name="Rectangle 1">
            <a:extLst>
              <a:ext uri="{FF2B5EF4-FFF2-40B4-BE49-F238E27FC236}">
                <a16:creationId xmlns:a16="http://schemas.microsoft.com/office/drawing/2014/main" xmlns="" id="{2E34E1A9-F948-36B0-A08E-C51B7C5166F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2087" y="853981"/>
            <a:ext cx="11230426" cy="923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altLang="ru-RU" sz="1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</a:rPr>
              <a:t>Показатели выживаемости детей с ЭНМТ и ОНМТ по ГБУЗ РМ «МРЦКБ»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altLang="ru-RU" sz="1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</a:rPr>
              <a:t>за 12 месяцев 2024 г. в сравнении с аналогичным периодом 2023г.</a:t>
            </a:r>
            <a:endParaRPr kumimoji="0" lang="ru-RU" altLang="ru-RU" sz="1800" b="0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Arial" panose="020B0604020202020204" pitchFamily="34" charset="0"/>
              <a:ea typeface="+mn-ea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altLang="ru-RU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DC934F30-CCF7-66A9-C657-77B038FDF167}"/>
              </a:ext>
            </a:extLst>
          </p:cNvPr>
          <p:cNvSpPr txBox="1"/>
          <p:nvPr/>
        </p:nvSpPr>
        <p:spPr>
          <a:xfrm>
            <a:off x="452845" y="5879262"/>
            <a:ext cx="10598332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just" defTabSz="91281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Такие результаты выживаемости в группе ЭНМТ + ОНМТ достигнуты за счет внедрения новых методик лечения новорожденных в ОРИТН №4 (терапия оксидом азота, коррекция гемодинамических расстройств под контролем Эхо-КС),  увеличение количества ТМК по неонатологии с ведущими НМИЦ Российской Федерации и внедрение в работу алгоритмов диагностики и лечения на основе Федеральных клинических рекомендаций.</a:t>
            </a:r>
          </a:p>
        </p:txBody>
      </p:sp>
    </p:spTree>
    <p:extLst>
      <p:ext uri="{BB962C8B-B14F-4D97-AF65-F5344CB8AC3E}">
        <p14:creationId xmlns:p14="http://schemas.microsoft.com/office/powerpoint/2010/main" val="19429712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xmlns="" id="{C0932A10-BD4A-BE09-2E5C-280A1B61AC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699" name="Рисунок 14">
            <a:extLst>
              <a:ext uri="{FF2B5EF4-FFF2-40B4-BE49-F238E27FC236}">
                <a16:creationId xmlns:a16="http://schemas.microsoft.com/office/drawing/2014/main" xmlns="" id="{627ADB4D-ACF0-CF13-9FAA-6A1EBC9D773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24188" y="1576388"/>
            <a:ext cx="401637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9700" name="Прямоугольник 7">
            <a:extLst>
              <a:ext uri="{FF2B5EF4-FFF2-40B4-BE49-F238E27FC236}">
                <a16:creationId xmlns:a16="http://schemas.microsoft.com/office/drawing/2014/main" xmlns="" id="{1BB27782-B1C1-5E19-65F4-649E9DF1B21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2713" y="771525"/>
            <a:ext cx="6224587" cy="655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350" tIns="45674" rIns="91350" bIns="45674">
            <a:spAutoFit/>
          </a:bodyPr>
          <a:lstStyle>
            <a:lvl1pPr>
              <a:defRPr sz="1900"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1pPr>
            <a:lvl2pPr marL="742950" indent="-285750">
              <a:defRPr sz="1900"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2pPr>
            <a:lvl3pPr marL="1143000" indent="-228600">
              <a:defRPr sz="1900"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3pPr>
            <a:lvl4pPr marL="1600200" indent="-228600">
              <a:defRPr sz="1900"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4pPr>
            <a:lvl5pPr marL="2057400" indent="-228600">
              <a:defRPr sz="1900"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9pPr>
          </a:lstStyle>
          <a:p>
            <a:pPr marL="0" marR="0" lvl="0" indent="0" algn="just" defTabSz="912813" rtl="0" eaLnBrk="1" fontAlgn="base" latinLnBrk="0" hangingPunct="1">
              <a:lnSpc>
                <a:spcPts val="22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altLang="ru-RU" sz="20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 pitchFamily="34" charset="0"/>
                <a:ea typeface="MS PGothic" panose="020B0600070205080204" pitchFamily="34" charset="-128"/>
                <a:cs typeface="Arial" panose="020B0604020202020204" pitchFamily="34" charset="0"/>
                <a:sym typeface="Cambria" panose="02040503050406030204" pitchFamily="18" charset="0"/>
              </a:rPr>
              <a:t>Территория: 120,4 тыс. км</a:t>
            </a:r>
            <a:r>
              <a:rPr kumimoji="0" lang="ru-RU" altLang="ru-RU" sz="2000" b="1" i="0" u="none" strike="noStrike" kern="1200" cap="none" spc="0" normalizeH="0" baseline="3000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 pitchFamily="34" charset="0"/>
                <a:ea typeface="MS PGothic" panose="020B0600070205080204" pitchFamily="34" charset="-128"/>
                <a:cs typeface="Arial" panose="020B0604020202020204" pitchFamily="34" charset="0"/>
                <a:sym typeface="Cambria" panose="02040503050406030204" pitchFamily="18" charset="0"/>
              </a:rPr>
              <a:t>2  </a:t>
            </a:r>
          </a:p>
          <a:p>
            <a:pPr marL="0" marR="0" lvl="0" indent="0" algn="just" defTabSz="912813" rtl="0" eaLnBrk="1" fontAlgn="base" latinLnBrk="0" hangingPunct="1">
              <a:lnSpc>
                <a:spcPts val="22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altLang="ru-RU" sz="20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 pitchFamily="34" charset="0"/>
                <a:ea typeface="MS PGothic" panose="020B0600070205080204" pitchFamily="34" charset="-128"/>
                <a:cs typeface="Arial" panose="020B0604020202020204" pitchFamily="34" charset="0"/>
                <a:sym typeface="Cambria" panose="02040503050406030204" pitchFamily="18" charset="0"/>
              </a:rPr>
              <a:t>Население: 1 272,1 тыс. человек</a:t>
            </a:r>
            <a:endParaRPr kumimoji="0" lang="ru-RU" altLang="ru-RU" sz="5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 pitchFamily="34" charset="0"/>
              <a:ea typeface="MS PGothic" panose="020B0600070205080204" pitchFamily="34" charset="-128"/>
              <a:cs typeface="Arial" panose="020B0604020202020204" pitchFamily="34" charset="0"/>
              <a:sym typeface="Cambria" panose="02040503050406030204" pitchFamily="18" charset="0"/>
            </a:endParaRPr>
          </a:p>
        </p:txBody>
      </p:sp>
      <p:pic>
        <p:nvPicPr>
          <p:cNvPr id="29713" name="Picture 2">
            <a:extLst>
              <a:ext uri="{FF2B5EF4-FFF2-40B4-BE49-F238E27FC236}">
                <a16:creationId xmlns:a16="http://schemas.microsoft.com/office/drawing/2014/main" xmlns="" id="{A31530C8-F035-31CE-588B-038B77E6D9E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2225" y="0"/>
            <a:ext cx="1231900" cy="1779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9" name="Скругленный прямоугольник 28">
            <a:extLst>
              <a:ext uri="{FF2B5EF4-FFF2-40B4-BE49-F238E27FC236}">
                <a16:creationId xmlns:a16="http://schemas.microsoft.com/office/drawing/2014/main" xmlns="" id="{43CA9E66-D8D4-C3FA-7348-A3B6253680A3}"/>
              </a:ext>
            </a:extLst>
          </p:cNvPr>
          <p:cNvSpPr/>
          <p:nvPr/>
        </p:nvSpPr>
        <p:spPr>
          <a:xfrm>
            <a:off x="1099226" y="66007"/>
            <a:ext cx="10906263" cy="823787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 sz="1900"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1pPr>
            <a:lvl2pPr marL="742950" indent="-285750">
              <a:defRPr sz="1900"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2pPr>
            <a:lvl3pPr marL="1143000" indent="-228600">
              <a:defRPr sz="1900"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3pPr>
            <a:lvl4pPr marL="1600200" indent="-228600">
              <a:defRPr sz="1900"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4pPr>
            <a:lvl5pPr marL="2057400" indent="-228600">
              <a:defRPr sz="1900"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9pPr>
          </a:lstStyle>
          <a:p>
            <a:pPr marL="0" marR="0" lvl="0" indent="0" algn="ctr" defTabSz="91281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</a:rPr>
              <a:t>«Об итогах реализации в 2024 году мероприятий в сфере здравоохранения, направленных на повышение рождаемости»</a:t>
            </a:r>
            <a:endParaRPr kumimoji="0" lang="ru-RU" sz="2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aleway" pitchFamily="34" charset="-52"/>
              <a:ea typeface="+mn-ea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B340B0D4-FE18-1DC6-5BFC-49095A911C56}"/>
              </a:ext>
            </a:extLst>
          </p:cNvPr>
          <p:cNvSpPr txBox="1"/>
          <p:nvPr/>
        </p:nvSpPr>
        <p:spPr>
          <a:xfrm>
            <a:off x="741304" y="889794"/>
            <a:ext cx="10295708" cy="1212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ru-RU" sz="14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cs typeface="Arial" panose="020B0604020202020204" pitchFamily="34" charset="0"/>
              </a:rPr>
              <a:t>С января 2021 года функционирует акушерский дистанционный консультативный центр (АДКЦ), который в ежедневном режиме </a:t>
            </a:r>
            <a:r>
              <a:rPr kumimoji="0" lang="ru-RU" sz="1400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cs typeface="Arial" panose="020B0604020202020204" pitchFamily="34" charset="0"/>
              </a:rPr>
              <a:t>мониторирует</a:t>
            </a:r>
            <a:r>
              <a:rPr kumimoji="0" lang="ru-RU" sz="14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cs typeface="Arial" panose="020B0604020202020204" pitchFamily="34" charset="0"/>
              </a:rPr>
              <a:t> службу по акушерству в Республике Мордовия. При необходимости организует выезд акушерско-анестезиологической бригады при развитии критической акушерской ситуации в учреждения </a:t>
            </a:r>
            <a:r>
              <a:rPr kumimoji="0" lang="en-US" sz="14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cs typeface="Arial" panose="020B0604020202020204" pitchFamily="34" charset="0"/>
              </a:rPr>
              <a:t>I </a:t>
            </a:r>
            <a:r>
              <a:rPr kumimoji="0" lang="ru-RU" sz="14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cs typeface="Arial" panose="020B0604020202020204" pitchFamily="34" charset="0"/>
              </a:rPr>
              <a:t>и </a:t>
            </a:r>
            <a:r>
              <a:rPr kumimoji="0" lang="en-US" sz="14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cs typeface="Arial" panose="020B0604020202020204" pitchFamily="34" charset="0"/>
              </a:rPr>
              <a:t>II </a:t>
            </a:r>
            <a:r>
              <a:rPr kumimoji="0" lang="ru-RU" sz="14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cs typeface="Arial" panose="020B0604020202020204" pitchFamily="34" charset="0"/>
              </a:rPr>
              <a:t>уровня, ежемесячно проводятся выезды в районные ЛПУ с организационно – методической целью. 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ru-RU" sz="140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cs typeface="Arial" panose="020B0604020202020204" pitchFamily="34" charset="0"/>
            </a:endParaRPr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xmlns="" id="{DD1ADF36-FA39-B421-D436-C6EF696026F2}"/>
              </a:ext>
            </a:extLst>
          </p:cNvPr>
          <p:cNvSpPr/>
          <p:nvPr/>
        </p:nvSpPr>
        <p:spPr>
          <a:xfrm>
            <a:off x="175713" y="4423486"/>
            <a:ext cx="4443549" cy="194255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lnSpc>
                <a:spcPct val="120000"/>
              </a:lnSpc>
            </a:pPr>
            <a:r>
              <a:rPr lang="ru-RU" sz="13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 2024 год зарегистрировано </a:t>
            </a:r>
            <a:r>
              <a:rPr lang="ru-RU" sz="1300" b="1" u="sng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66</a:t>
            </a:r>
            <a:r>
              <a:rPr lang="ru-RU" sz="13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случаев КАС – 1,5% от общего количества родов </a:t>
            </a:r>
            <a:r>
              <a:rPr lang="ru-RU" sz="13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(4260)</a:t>
            </a:r>
            <a:r>
              <a:rPr lang="ru-RU" sz="1300" b="1" dirty="0">
                <a:solidFill>
                  <a:srgbClr val="0033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just">
              <a:lnSpc>
                <a:spcPct val="120000"/>
              </a:lnSpc>
            </a:pPr>
            <a:r>
              <a:rPr lang="ru-RU" sz="13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За 2023 год - 75 случаев КАС – 1,6 % от общего количества родов (4591 родов). </a:t>
            </a:r>
          </a:p>
          <a:p>
            <a:pPr algn="just">
              <a:lnSpc>
                <a:spcPct val="120000"/>
              </a:lnSpc>
            </a:pPr>
            <a:r>
              <a:rPr lang="ru-RU" sz="13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Общее количество беременных в системе «Мониторинг беременных" зарегистрировано 1191 человек</a:t>
            </a:r>
            <a:endParaRPr lang="ru-RU" sz="13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xmlns="" id="{3B6E7C01-00C0-E632-9E57-CD6B768B2D72}"/>
              </a:ext>
            </a:extLst>
          </p:cNvPr>
          <p:cNvSpPr/>
          <p:nvPr/>
        </p:nvSpPr>
        <p:spPr>
          <a:xfrm>
            <a:off x="251914" y="1779588"/>
            <a:ext cx="8172452" cy="252660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ru-RU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Задачи АДКЦ:</a:t>
            </a:r>
          </a:p>
          <a:p>
            <a:pPr marL="171450" marR="0" lvl="0" indent="-171450" algn="just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ru-RU" sz="1050" b="0" i="0" u="none" strike="noStrike" kern="1200" cap="none" spc="0" normalizeH="0" baseline="0" noProof="0" dirty="0">
                <a:ln>
                  <a:noFill/>
                </a:ln>
                <a:solidFill>
                  <a:srgbClr val="00336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оказывает неотложную медицинскую помощь и проведение реанимационных и лечебных мероприятий в период беременности, родов и в послеродовом периоде,</a:t>
            </a:r>
          </a:p>
          <a:p>
            <a:pPr marL="171450" marR="0" lvl="0" indent="-171450" algn="just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ru-RU" sz="1050" b="0" i="0" u="none" strike="noStrike" kern="1200" cap="none" spc="0" normalizeH="0" baseline="0" noProof="0" dirty="0">
                <a:ln>
                  <a:noFill/>
                </a:ln>
                <a:solidFill>
                  <a:srgbClr val="00336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дистанционный мониторинг за состоянием здоровья женщины с критическими акушерскими состояниями,</a:t>
            </a:r>
          </a:p>
          <a:p>
            <a:pPr marL="171450" marR="0" lvl="0" indent="-171450" algn="just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ru-RU" sz="1050" b="0" i="0" u="none" strike="noStrike" kern="1200" cap="none" spc="0" normalizeH="0" baseline="0" noProof="0" dirty="0">
                <a:ln>
                  <a:noFill/>
                </a:ln>
                <a:solidFill>
                  <a:srgbClr val="00336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организация и оказание круглосуточной консультативной помощи женщинам с критическими акушерскими состояниями,</a:t>
            </a:r>
          </a:p>
          <a:p>
            <a:pPr marL="171450" marR="0" lvl="0" indent="-171450" algn="just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ru-RU" sz="1050" b="0" i="0" u="none" strike="noStrike" kern="1200" cap="none" spc="0" normalizeH="0" baseline="0" noProof="0" dirty="0">
                <a:ln>
                  <a:noFill/>
                </a:ln>
                <a:solidFill>
                  <a:srgbClr val="00336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проведение телемедицинских консультаций,</a:t>
            </a:r>
          </a:p>
          <a:p>
            <a:pPr marL="171450" marR="0" lvl="0" indent="-171450" algn="just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ru-RU" sz="1050" b="0" i="0" u="none" strike="noStrike" kern="1200" cap="none" spc="0" normalizeH="0" baseline="0" noProof="0" dirty="0">
                <a:ln>
                  <a:noFill/>
                </a:ln>
                <a:solidFill>
                  <a:srgbClr val="00336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мониторинг течения беременности в системе «Мониторинг беременных»,</a:t>
            </a:r>
          </a:p>
          <a:p>
            <a:pPr marL="171450" marR="0" lvl="0" indent="-171450" algn="just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ru-RU" sz="1050" b="0" i="0" u="none" strike="noStrike" kern="1200" cap="none" spc="0" normalizeH="0" baseline="0" noProof="0" dirty="0">
                <a:ln>
                  <a:noFill/>
                </a:ln>
                <a:solidFill>
                  <a:srgbClr val="00336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формирование групп риска по возникновению осложнений во время беременности, родов и в послеродовом периоде по Республике Мордовия,</a:t>
            </a:r>
          </a:p>
          <a:p>
            <a:pPr marL="171450" marR="0" lvl="0" indent="-171450" algn="just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ru-RU" sz="1050" b="0" i="0" u="none" strike="noStrike" kern="1200" cap="none" spc="0" normalizeH="0" baseline="0" noProof="0" dirty="0">
                <a:ln>
                  <a:noFill/>
                </a:ln>
                <a:solidFill>
                  <a:srgbClr val="00336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курация беременных в  РМ,</a:t>
            </a:r>
          </a:p>
          <a:p>
            <a:pPr marL="171450" marR="0" lvl="0" indent="-171450" algn="just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ru-RU" sz="1050" b="0" i="0" u="none" strike="noStrike" kern="1200" cap="none" spc="0" normalizeH="0" baseline="0" noProof="0" dirty="0">
                <a:ln>
                  <a:noFill/>
                </a:ln>
                <a:solidFill>
                  <a:srgbClr val="00336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выезды в районы РМ,</a:t>
            </a:r>
          </a:p>
          <a:p>
            <a:pPr marL="171450" marR="0" lvl="0" indent="-171450" algn="just" defTabSz="9144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ru-RU" sz="1050" b="0" i="0" u="none" strike="noStrike" kern="1200" cap="none" spc="0" normalizeH="0" baseline="0" noProof="0" dirty="0">
                <a:ln>
                  <a:noFill/>
                </a:ln>
                <a:solidFill>
                  <a:srgbClr val="00336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разбор случаев мертворождаемости и младенческой смертности.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420310DE-5D6B-9427-1B10-7EB26AF66571}"/>
              </a:ext>
            </a:extLst>
          </p:cNvPr>
          <p:cNvSpPr txBox="1"/>
          <p:nvPr/>
        </p:nvSpPr>
        <p:spPr>
          <a:xfrm>
            <a:off x="4893401" y="4041106"/>
            <a:ext cx="6109062" cy="23249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2813" rtl="0" eaLnBrk="0" fontAlgn="base" latinLnBrk="0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sz="1400" b="1" i="0" u="sng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ctr" defTabSz="912813" rtl="0" eaLnBrk="0" fontAlgn="base" latinLnBrk="0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200" b="1" i="0" u="sng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Проведено:</a:t>
            </a:r>
          </a:p>
          <a:p>
            <a:pPr marL="171450" marR="0" lvl="0" indent="-171450" algn="just" defTabSz="912813" rtl="0" eaLnBrk="0" fontAlgn="base" latinLnBrk="0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ru-RU" sz="12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Поставлено в 2024 г. на учет по беременности в районах РМ 1191 женщина.</a:t>
            </a:r>
          </a:p>
          <a:p>
            <a:pPr marL="171450" marR="0" lvl="0" indent="-171450" algn="just" defTabSz="912813" rtl="0" eaLnBrk="0" fontAlgn="base" latinLnBrk="0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ru-RU" sz="12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Проведено 380 </a:t>
            </a:r>
            <a:r>
              <a:rPr kumimoji="0" lang="ru-RU" sz="1200" b="1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аудиоконсультаций</a:t>
            </a:r>
            <a:r>
              <a:rPr kumimoji="0" lang="ru-RU" sz="12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ru-RU" sz="12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беременным женщинам (из них 293 в рабочее время, 87 в ночное время и праздничные дни)</a:t>
            </a:r>
          </a:p>
          <a:p>
            <a:pPr marL="171450" marR="0" lvl="0" indent="-171450" algn="just" defTabSz="912813" rtl="0" eaLnBrk="0" fontAlgn="base" latinLnBrk="0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ru-RU" sz="12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41 выезд в районы </a:t>
            </a:r>
            <a:r>
              <a:rPr kumimoji="0" lang="ru-RU" sz="12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Республики Мордовия с организационно-методической целью, 29 выездов для оказания медицинской помощи в районах РМ, транспортировано </a:t>
            </a:r>
            <a:r>
              <a:rPr kumimoji="0" lang="ru-RU" sz="12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12 (из них 3 в ФЦ, 9 в ПЦ)  </a:t>
            </a:r>
          </a:p>
          <a:p>
            <a:pPr marL="171450" marR="0" lvl="0" indent="-171450" algn="just" defTabSz="912813" rtl="0" eaLnBrk="0" fontAlgn="base" latinLnBrk="0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ru-RU" sz="12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Проведено 158 ТМК с районами РМ, переведено по решению куратора в ООРЗ ПЦ 94 беременных.</a:t>
            </a:r>
          </a:p>
        </p:txBody>
      </p:sp>
    </p:spTree>
    <p:extLst>
      <p:ext uri="{BB962C8B-B14F-4D97-AF65-F5344CB8AC3E}">
        <p14:creationId xmlns:p14="http://schemas.microsoft.com/office/powerpoint/2010/main" val="34682982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xmlns="" id="{6681B31D-3991-6D25-12FC-C6538D0E76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699" name="Рисунок 14">
            <a:extLst>
              <a:ext uri="{FF2B5EF4-FFF2-40B4-BE49-F238E27FC236}">
                <a16:creationId xmlns:a16="http://schemas.microsoft.com/office/drawing/2014/main" xmlns="" id="{3E4B8CA1-DB01-12B7-D749-CC5A661EA7C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24188" y="1576388"/>
            <a:ext cx="401637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9700" name="Прямоугольник 7">
            <a:extLst>
              <a:ext uri="{FF2B5EF4-FFF2-40B4-BE49-F238E27FC236}">
                <a16:creationId xmlns:a16="http://schemas.microsoft.com/office/drawing/2014/main" xmlns="" id="{12F8A56F-C6DA-5F1D-1BAD-F6913560D0B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2713" y="771525"/>
            <a:ext cx="6224587" cy="655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350" tIns="45674" rIns="91350" bIns="45674">
            <a:spAutoFit/>
          </a:bodyPr>
          <a:lstStyle>
            <a:lvl1pPr>
              <a:defRPr sz="1900"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1pPr>
            <a:lvl2pPr marL="742950" indent="-285750">
              <a:defRPr sz="1900"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2pPr>
            <a:lvl3pPr marL="1143000" indent="-228600">
              <a:defRPr sz="1900"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3pPr>
            <a:lvl4pPr marL="1600200" indent="-228600">
              <a:defRPr sz="1900"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4pPr>
            <a:lvl5pPr marL="2057400" indent="-228600">
              <a:defRPr sz="1900"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9pPr>
          </a:lstStyle>
          <a:p>
            <a:pPr marL="0" marR="0" lvl="0" indent="0" algn="just" defTabSz="912813" rtl="0" eaLnBrk="1" fontAlgn="base" latinLnBrk="0" hangingPunct="1">
              <a:lnSpc>
                <a:spcPts val="22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altLang="ru-RU" sz="20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 pitchFamily="34" charset="0"/>
                <a:ea typeface="MS PGothic" panose="020B0600070205080204" pitchFamily="34" charset="-128"/>
                <a:cs typeface="Arial" panose="020B0604020202020204" pitchFamily="34" charset="0"/>
                <a:sym typeface="Cambria" panose="02040503050406030204" pitchFamily="18" charset="0"/>
              </a:rPr>
              <a:t>Территория: 120,4 тыс. км</a:t>
            </a:r>
            <a:r>
              <a:rPr kumimoji="0" lang="ru-RU" altLang="ru-RU" sz="2000" b="1" i="0" u="none" strike="noStrike" kern="1200" cap="none" spc="0" normalizeH="0" baseline="3000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 pitchFamily="34" charset="0"/>
                <a:ea typeface="MS PGothic" panose="020B0600070205080204" pitchFamily="34" charset="-128"/>
                <a:cs typeface="Arial" panose="020B0604020202020204" pitchFamily="34" charset="0"/>
                <a:sym typeface="Cambria" panose="02040503050406030204" pitchFamily="18" charset="0"/>
              </a:rPr>
              <a:t>2  </a:t>
            </a:r>
          </a:p>
          <a:p>
            <a:pPr marL="0" marR="0" lvl="0" indent="0" algn="just" defTabSz="912813" rtl="0" eaLnBrk="1" fontAlgn="base" latinLnBrk="0" hangingPunct="1">
              <a:lnSpc>
                <a:spcPts val="22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altLang="ru-RU" sz="20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 pitchFamily="34" charset="0"/>
                <a:ea typeface="MS PGothic" panose="020B0600070205080204" pitchFamily="34" charset="-128"/>
                <a:cs typeface="Arial" panose="020B0604020202020204" pitchFamily="34" charset="0"/>
                <a:sym typeface="Cambria" panose="02040503050406030204" pitchFamily="18" charset="0"/>
              </a:rPr>
              <a:t>Население: 1 272,1 тыс. человек</a:t>
            </a:r>
            <a:endParaRPr kumimoji="0" lang="ru-RU" altLang="ru-RU" sz="5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 pitchFamily="34" charset="0"/>
              <a:ea typeface="MS PGothic" panose="020B0600070205080204" pitchFamily="34" charset="-128"/>
              <a:cs typeface="Arial" panose="020B0604020202020204" pitchFamily="34" charset="0"/>
              <a:sym typeface="Cambria" panose="02040503050406030204" pitchFamily="18" charset="0"/>
            </a:endParaRPr>
          </a:p>
        </p:txBody>
      </p:sp>
      <p:pic>
        <p:nvPicPr>
          <p:cNvPr id="29713" name="Picture 2">
            <a:extLst>
              <a:ext uri="{FF2B5EF4-FFF2-40B4-BE49-F238E27FC236}">
                <a16:creationId xmlns:a16="http://schemas.microsoft.com/office/drawing/2014/main" xmlns="" id="{ED2A7600-60F1-C7D0-64B9-61105F4A3E5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2225" y="0"/>
            <a:ext cx="1231900" cy="1779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9" name="Скругленный прямоугольник 28">
            <a:extLst>
              <a:ext uri="{FF2B5EF4-FFF2-40B4-BE49-F238E27FC236}">
                <a16:creationId xmlns:a16="http://schemas.microsoft.com/office/drawing/2014/main" xmlns="" id="{8545F91C-939D-3312-E8AC-1403B08C1A06}"/>
              </a:ext>
            </a:extLst>
          </p:cNvPr>
          <p:cNvSpPr/>
          <p:nvPr/>
        </p:nvSpPr>
        <p:spPr>
          <a:xfrm>
            <a:off x="1099226" y="66007"/>
            <a:ext cx="10906263" cy="823787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 sz="1900"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1pPr>
            <a:lvl2pPr marL="742950" indent="-285750">
              <a:defRPr sz="1900"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2pPr>
            <a:lvl3pPr marL="1143000" indent="-228600">
              <a:defRPr sz="1900"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3pPr>
            <a:lvl4pPr marL="1600200" indent="-228600">
              <a:defRPr sz="1900"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4pPr>
            <a:lvl5pPr marL="2057400" indent="-228600">
              <a:defRPr sz="1900"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9pPr>
          </a:lstStyle>
          <a:p>
            <a:pPr marL="0" marR="0" lvl="0" indent="0" algn="ctr" defTabSz="91281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</a:rPr>
              <a:t>«Об итогах реализации в 2024 году мероприятий в сфере здравоохранения, направленных на повышение рождаемости»</a:t>
            </a:r>
            <a:endParaRPr kumimoji="0" lang="ru-RU" sz="2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aleway" pitchFamily="34" charset="-52"/>
              <a:ea typeface="+mn-ea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AA026ECB-51E4-75A4-4409-02EA6D6D26CA}"/>
              </a:ext>
            </a:extLst>
          </p:cNvPr>
          <p:cNvSpPr txBox="1"/>
          <p:nvPr/>
        </p:nvSpPr>
        <p:spPr>
          <a:xfrm>
            <a:off x="7861663" y="889794"/>
            <a:ext cx="414382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/>
                <a:ea typeface="+mn-ea"/>
                <a:cs typeface="Times New Roman" pitchFamily="18" charset="0"/>
              </a:rPr>
              <a:t>Медико-генетическая консультация</a:t>
            </a: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50D430CF-C953-B16E-915D-8EA288E59F26}"/>
              </a:ext>
            </a:extLst>
          </p:cNvPr>
          <p:cNvSpPr txBox="1"/>
          <p:nvPr/>
        </p:nvSpPr>
        <p:spPr>
          <a:xfrm>
            <a:off x="426720" y="3711040"/>
            <a:ext cx="11338559" cy="6340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ru-RU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cs typeface="+mn-cs"/>
              </a:rPr>
              <a:t>-</a:t>
            </a:r>
            <a:endParaRPr lang="ru-RU" sz="1050" dirty="0">
              <a:solidFill>
                <a:prstClr val="black"/>
              </a:solidFill>
              <a:latin typeface="Arial"/>
              <a:cs typeface="Times New Roman" pitchFamily="18" charset="0"/>
            </a:endParaRPr>
          </a:p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ru-RU" sz="10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cs typeface="Times New Roman" pitchFamily="18" charset="0"/>
            </a:endParaRPr>
          </a:p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ru-RU" sz="10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cs typeface="Times New Roman" pitchFamily="18" charset="0"/>
              </a:rPr>
              <a:t>-</a:t>
            </a:r>
            <a:endParaRPr kumimoji="0" lang="ru-RU" sz="10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cs typeface="+mn-cs"/>
            </a:endParaRPr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xmlns="" id="{E35B4579-174B-BC3D-A0A6-FE75B9DAB46D}"/>
              </a:ext>
            </a:extLst>
          </p:cNvPr>
          <p:cNvSpPr/>
          <p:nvPr/>
        </p:nvSpPr>
        <p:spPr>
          <a:xfrm>
            <a:off x="327524" y="916781"/>
            <a:ext cx="4443549" cy="177958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ru-RU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Медико</a:t>
            </a:r>
            <a:r>
              <a:rPr kumimoji="0" lang="ru-R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- генетическое консультирование семей с наследственной и врожденной патологией: принято  </a:t>
            </a:r>
            <a:r>
              <a:rPr kumimoji="0" lang="ru-RU" sz="12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3905</a:t>
            </a:r>
            <a:r>
              <a:rPr kumimoji="0" lang="ru-R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семей </a:t>
            </a:r>
          </a:p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ru-R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(на  236 больше, чем в 2023 году).</a:t>
            </a:r>
          </a:p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ru-R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В структуре принятых семей: </a:t>
            </a:r>
          </a:p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ru-R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1 место - невынашивание 13,3%, </a:t>
            </a:r>
          </a:p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ru-R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2 место - бесплодие-10,7%,</a:t>
            </a:r>
          </a:p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ru-R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3 место - вредные факторы во время беременности-10,1%.</a:t>
            </a:r>
          </a:p>
        </p:txBody>
      </p:sp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xmlns="" id="{5B7E652C-7092-BDDE-AD95-B14E6319F3DD}"/>
              </a:ext>
            </a:extLst>
          </p:cNvPr>
          <p:cNvSpPr/>
          <p:nvPr/>
        </p:nvSpPr>
        <p:spPr>
          <a:xfrm>
            <a:off x="5050970" y="889793"/>
            <a:ext cx="6813505" cy="335861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ru-RU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ru-RU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ru-RU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ru-RU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Пренатальный скрининг беременных на врожденные пороки развития и хромосомные аномалии плода, </a:t>
            </a:r>
            <a:r>
              <a:rPr kumimoji="0" lang="ru-RU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Times New Roman" pitchFamily="18" charset="0"/>
              </a:rPr>
              <a:t>определения риска задержки роста плода, преждевременных родов и ПЭ – проводится всем беременным, состоящим на учете в РМ, а также проведение подтверждающей диагностики при выявлении  аномалий и п роков развития плода.</a:t>
            </a:r>
          </a:p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ru-RU" sz="1200" b="1" dirty="0">
                <a:solidFill>
                  <a:prstClr val="black"/>
                </a:solidFill>
                <a:latin typeface="Arial"/>
                <a:cs typeface="Times New Roman" pitchFamily="18" charset="0"/>
              </a:rPr>
              <a:t>Проведено</a:t>
            </a:r>
            <a:r>
              <a:rPr lang="ru-RU" sz="1200" dirty="0">
                <a:solidFill>
                  <a:prstClr val="black"/>
                </a:solidFill>
                <a:latin typeface="Arial"/>
                <a:cs typeface="Times New Roman" pitchFamily="18" charset="0"/>
              </a:rPr>
              <a:t>:</a:t>
            </a:r>
            <a:r>
              <a:rPr kumimoji="0" lang="ru-RU" sz="10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Times New Roman" pitchFamily="18" charset="0"/>
              </a:rPr>
              <a:t> </a:t>
            </a:r>
            <a:r>
              <a:rPr kumimoji="0" lang="ru-RU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Times New Roman" pitchFamily="18" charset="0"/>
              </a:rPr>
              <a:t>УЗИ 1  скрининга - </a:t>
            </a:r>
            <a:r>
              <a:rPr kumimoji="0" lang="ru-RU" sz="11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/>
                <a:ea typeface="+mn-ea"/>
                <a:cs typeface="Times New Roman" pitchFamily="18" charset="0"/>
              </a:rPr>
              <a:t>3867</a:t>
            </a:r>
            <a:r>
              <a:rPr kumimoji="0" lang="ru-RU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Times New Roman" pitchFamily="18" charset="0"/>
              </a:rPr>
              <a:t> , 2 скрининга </a:t>
            </a:r>
            <a:r>
              <a:rPr kumimoji="0" lang="ru-RU" sz="11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/>
                <a:ea typeface="+mn-ea"/>
                <a:cs typeface="Times New Roman" pitchFamily="18" charset="0"/>
              </a:rPr>
              <a:t>3981</a:t>
            </a:r>
            <a:r>
              <a:rPr kumimoji="0" lang="ru-RU" sz="10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Times New Roman" pitchFamily="18" charset="0"/>
              </a:rPr>
              <a:t>. </a:t>
            </a:r>
          </a:p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ru-RU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Times New Roman" pitchFamily="18" charset="0"/>
              </a:rPr>
              <a:t>Ранняя постановка на учет по беременности до 14 недель- </a:t>
            </a:r>
            <a:r>
              <a:rPr kumimoji="0" lang="ru-RU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Times New Roman" pitchFamily="18" charset="0"/>
              </a:rPr>
              <a:t>94,3% ( высокая</a:t>
            </a:r>
            <a:r>
              <a:rPr kumimoji="0" lang="ru-RU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Times New Roman" pitchFamily="18" charset="0"/>
              </a:rPr>
              <a:t>),  охват пренатальным скринингом 1 триместра беременности –</a:t>
            </a:r>
            <a:r>
              <a:rPr kumimoji="0" lang="ru-RU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Times New Roman" pitchFamily="18" charset="0"/>
              </a:rPr>
              <a:t>96,3%</a:t>
            </a:r>
            <a:r>
              <a:rPr kumimoji="0" lang="ru-RU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Times New Roman" pitchFamily="18" charset="0"/>
              </a:rPr>
              <a:t>  (при референсных показателях не менее 80% по РФ)</a:t>
            </a:r>
            <a:endParaRPr lang="ru-RU" sz="1100" dirty="0">
              <a:solidFill>
                <a:prstClr val="black"/>
              </a:solidFill>
              <a:latin typeface="Arial"/>
              <a:cs typeface="Times New Roman" pitchFamily="18" charset="0"/>
            </a:endParaRPr>
          </a:p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ru-RU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Times New Roman" pitchFamily="18" charset="0"/>
              </a:rPr>
              <a:t>Выявление группы высокого риска по хромосомной патологии плода позволяет  вовремя провести   дополнительные исследования, поставить диагноз  и решить вопрос о  целесообразности сохранения беременности.  </a:t>
            </a:r>
          </a:p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ru-RU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Times New Roman" pitchFamily="18" charset="0"/>
              </a:rPr>
              <a:t>Выявлено </a:t>
            </a:r>
            <a:r>
              <a:rPr kumimoji="0" lang="ru-RU" sz="11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/>
                <a:ea typeface="+mn-ea"/>
                <a:cs typeface="Times New Roman" pitchFamily="18" charset="0"/>
              </a:rPr>
              <a:t>419 </a:t>
            </a:r>
            <a:r>
              <a:rPr kumimoji="0" lang="ru-RU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Times New Roman" pitchFamily="18" charset="0"/>
              </a:rPr>
              <a:t>патологий при проведении УЗИ. </a:t>
            </a:r>
          </a:p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ru-RU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Times New Roman" pitchFamily="18" charset="0"/>
              </a:rPr>
              <a:t>Прервано  по медицинским показаниям всего </a:t>
            </a:r>
            <a:r>
              <a:rPr kumimoji="0" lang="ru-RU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Times New Roman" pitchFamily="18" charset="0"/>
              </a:rPr>
              <a:t>40</a:t>
            </a:r>
            <a:r>
              <a:rPr kumimoji="0" lang="ru-RU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Times New Roman" pitchFamily="18" charset="0"/>
              </a:rPr>
              <a:t> беременностей. </a:t>
            </a:r>
          </a:p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ru-RU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Times New Roman" pitchFamily="18" charset="0"/>
              </a:rPr>
              <a:t>Родилось с синдромом Дауна 3 ребенка (тенденция   к снижению),  2 беременных от  дообследования во время беременности отказались, 1- на учете не состояла).</a:t>
            </a:r>
          </a:p>
          <a:p>
            <a:pPr marL="171450" marR="0" lvl="0" indent="-171450" algn="l" defTabSz="914400" rtl="0" eaLnBrk="1" fontAlgn="auto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ru-RU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Times New Roman" pitchFamily="18" charset="0"/>
              </a:rPr>
              <a:t>Выявлено  </a:t>
            </a:r>
            <a:r>
              <a:rPr kumimoji="0" lang="ru-RU" sz="11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/>
                <a:ea typeface="+mn-ea"/>
                <a:cs typeface="Times New Roman" pitchFamily="18" charset="0"/>
              </a:rPr>
              <a:t>547</a:t>
            </a:r>
            <a:r>
              <a:rPr kumimoji="0" lang="ru-RU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Times New Roman" pitchFamily="18" charset="0"/>
              </a:rPr>
              <a:t>  беременных  высокого риска по ПЭ, ЗРП и риска преждевременных родов. </a:t>
            </a:r>
          </a:p>
          <a:p>
            <a:pPr marR="0" lvl="0" algn="l" defTabSz="914400" rtl="0" eaLnBrk="1" fontAlgn="auto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ru-RU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Times New Roman" pitchFamily="18" charset="0"/>
              </a:rPr>
              <a:t>Проведение профилактических мероприятий  акушером гинекологом позволяет избежать реализации риска акушерских осложнений. </a:t>
            </a:r>
          </a:p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lang="ru-RU" sz="1200" dirty="0">
              <a:solidFill>
                <a:prstClr val="black"/>
              </a:solidFill>
              <a:latin typeface="Arial"/>
              <a:cs typeface="Times New Roman" pitchFamily="18" charset="0"/>
            </a:endParaRPr>
          </a:p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ru-RU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Times New Roman" pitchFamily="18" charset="0"/>
            </a:endParaRPr>
          </a:p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ru-RU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2" name="Прямоугольник 11">
            <a:extLst>
              <a:ext uri="{FF2B5EF4-FFF2-40B4-BE49-F238E27FC236}">
                <a16:creationId xmlns:a16="http://schemas.microsoft.com/office/drawing/2014/main" xmlns="" id="{62C612DB-457A-F050-6499-9D5FB8CFA9D5}"/>
              </a:ext>
            </a:extLst>
          </p:cNvPr>
          <p:cNvSpPr/>
          <p:nvPr/>
        </p:nvSpPr>
        <p:spPr>
          <a:xfrm>
            <a:off x="327523" y="2938660"/>
            <a:ext cx="4443549" cy="130974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ru-R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Times New Roman" pitchFamily="18" charset="0"/>
              </a:rPr>
              <a:t>В структуре умерших до 1 года - детей в 2024 году, </a:t>
            </a:r>
            <a:r>
              <a:rPr kumimoji="0" lang="ru-RU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Times New Roman" pitchFamily="18" charset="0"/>
              </a:rPr>
              <a:t>нет умерших от врожденных пороков развития</a:t>
            </a:r>
            <a:r>
              <a:rPr kumimoji="0" lang="ru-R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Times New Roman" pitchFamily="18" charset="0"/>
              </a:rPr>
              <a:t>, благодаря  качественной диагностике, правильной маршрутизации беременных на обследование и родоразрешение с выявленными ВПР у плода.</a:t>
            </a:r>
          </a:p>
        </p:txBody>
      </p:sp>
      <p:sp>
        <p:nvSpPr>
          <p:cNvPr id="13" name="Прямоугольник 12">
            <a:extLst>
              <a:ext uri="{FF2B5EF4-FFF2-40B4-BE49-F238E27FC236}">
                <a16:creationId xmlns:a16="http://schemas.microsoft.com/office/drawing/2014/main" xmlns="" id="{4B8BF87A-48A9-6350-5009-5FA3A843AB03}"/>
              </a:ext>
            </a:extLst>
          </p:cNvPr>
          <p:cNvSpPr/>
          <p:nvPr/>
        </p:nvSpPr>
        <p:spPr>
          <a:xfrm>
            <a:off x="220117" y="4488677"/>
            <a:ext cx="11751764" cy="222633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ru-R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Проведение мероприятий  неонатального  скрининга и расширенного неонатального скрининга согласно  порядка №274 н от 21.04.2022г. </a:t>
            </a:r>
          </a:p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ru-R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Неонатальный скрининг проводится в условиях </a:t>
            </a:r>
            <a:r>
              <a:rPr kumimoji="0" lang="ru-RU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МГК ГБУЗ РМ « МРЦКБ» на 5 заболеваний </a:t>
            </a:r>
            <a:r>
              <a:rPr kumimoji="0" lang="ru-R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(адреногенитальный синдром, муковисцидоз, фенилкетонурию, </a:t>
            </a:r>
            <a:r>
              <a:rPr kumimoji="0" lang="ru-RU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галактоземию</a:t>
            </a:r>
            <a:r>
              <a:rPr kumimoji="0" lang="ru-R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, врожденный гипотиреоз). </a:t>
            </a:r>
          </a:p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ru-RU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Расширенный неонатальный скрининг на 31 заболевание проводится </a:t>
            </a:r>
            <a:r>
              <a:rPr kumimoji="0" lang="ru-R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в НМИЦ </a:t>
            </a:r>
            <a:r>
              <a:rPr kumimoji="0" lang="ru-RU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АГиП</a:t>
            </a:r>
            <a:r>
              <a:rPr kumimoji="0" lang="ru-R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им. В.И. Кулакова г. Москва, подтверждающая диагностика в ФГБНУ  </a:t>
            </a:r>
          </a:p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ru-R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«МГНЦ им. Н.П. Бочкова» г. Москва.</a:t>
            </a:r>
          </a:p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ru-R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Охват скринингом за 2024г </a:t>
            </a:r>
            <a:r>
              <a:rPr kumimoji="0" lang="ru-RU" sz="12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- 99,9% </a:t>
            </a:r>
            <a:r>
              <a:rPr kumimoji="0" lang="ru-R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от родившихся живыми. На  расширенный неонатальный скрининг было потрачено 14 595 710 рублей, на подтверждающую   диагностику 646 850 рублей. </a:t>
            </a:r>
          </a:p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ru-R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В 2024г. выявлено в рамках неонатального и расширенного неонатального скрининга  4 заболевания (изовалериановая </a:t>
            </a:r>
            <a:r>
              <a:rPr kumimoji="0" lang="ru-RU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ацидемия</a:t>
            </a:r>
            <a:r>
              <a:rPr kumimoji="0" lang="ru-R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, фенилкетонурия,  врожденный гипотиреоз, </a:t>
            </a:r>
            <a:r>
              <a:rPr kumimoji="0" lang="ru-RU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гиперфениланинемия</a:t>
            </a:r>
            <a:r>
              <a:rPr kumimoji="0" lang="ru-R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),  что позволило избежать ранней младенческой смертности, инвалидизации детей и улучшения качества жизни. </a:t>
            </a:r>
          </a:p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ru-R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Все дети  находятся на диспансерном наблюдении  врача генетика и  детского эндокринолога</a:t>
            </a:r>
            <a:r>
              <a:rPr kumimoji="0" lang="ru-RU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. </a:t>
            </a:r>
            <a:r>
              <a:rPr kumimoji="0" lang="ru-R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Индикативные показатели региональной программы</a:t>
            </a:r>
          </a:p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ru-RU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«</a:t>
            </a:r>
            <a:r>
              <a:rPr kumimoji="0" lang="ru-RU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Обеспечение расширенного неонатального скрининга» в Республике Мордовия на 2024 год выполнены.</a:t>
            </a:r>
            <a:endParaRPr kumimoji="0" lang="ru-RU" sz="1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+mn-ea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95721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xmlns="" id="{05DC2D3E-B799-AA51-41F2-F79E730C753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699" name="Рисунок 14">
            <a:extLst>
              <a:ext uri="{FF2B5EF4-FFF2-40B4-BE49-F238E27FC236}">
                <a16:creationId xmlns:a16="http://schemas.microsoft.com/office/drawing/2014/main" xmlns="" id="{0EE0D5C5-A71E-EF76-D156-55EF8F61C20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24188" y="1576388"/>
            <a:ext cx="401637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9700" name="Прямоугольник 7">
            <a:extLst>
              <a:ext uri="{FF2B5EF4-FFF2-40B4-BE49-F238E27FC236}">
                <a16:creationId xmlns:a16="http://schemas.microsoft.com/office/drawing/2014/main" xmlns="" id="{63F4DFE9-4A79-E28F-CC1E-6B360AF193A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2713" y="771525"/>
            <a:ext cx="6224587" cy="655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350" tIns="45674" rIns="91350" bIns="45674">
            <a:spAutoFit/>
          </a:bodyPr>
          <a:lstStyle>
            <a:lvl1pPr>
              <a:defRPr sz="1900"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1pPr>
            <a:lvl2pPr marL="742950" indent="-285750">
              <a:defRPr sz="1900"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2pPr>
            <a:lvl3pPr marL="1143000" indent="-228600">
              <a:defRPr sz="1900"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3pPr>
            <a:lvl4pPr marL="1600200" indent="-228600">
              <a:defRPr sz="1900"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4pPr>
            <a:lvl5pPr marL="2057400" indent="-228600">
              <a:defRPr sz="1900"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9pPr>
          </a:lstStyle>
          <a:p>
            <a:pPr marL="0" marR="0" lvl="0" indent="0" algn="just" defTabSz="912813" rtl="0" eaLnBrk="1" fontAlgn="base" latinLnBrk="0" hangingPunct="1">
              <a:lnSpc>
                <a:spcPts val="22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altLang="ru-RU" sz="20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 pitchFamily="34" charset="0"/>
                <a:ea typeface="MS PGothic" panose="020B0600070205080204" pitchFamily="34" charset="-128"/>
                <a:cs typeface="Arial" panose="020B0604020202020204" pitchFamily="34" charset="0"/>
                <a:sym typeface="Cambria" panose="02040503050406030204" pitchFamily="18" charset="0"/>
              </a:rPr>
              <a:t>Территория: 120,4 тыс. км</a:t>
            </a:r>
            <a:r>
              <a:rPr kumimoji="0" lang="ru-RU" altLang="ru-RU" sz="2000" b="1" i="0" u="none" strike="noStrike" kern="1200" cap="none" spc="0" normalizeH="0" baseline="3000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 pitchFamily="34" charset="0"/>
                <a:ea typeface="MS PGothic" panose="020B0600070205080204" pitchFamily="34" charset="-128"/>
                <a:cs typeface="Arial" panose="020B0604020202020204" pitchFamily="34" charset="0"/>
                <a:sym typeface="Cambria" panose="02040503050406030204" pitchFamily="18" charset="0"/>
              </a:rPr>
              <a:t>2  </a:t>
            </a:r>
          </a:p>
          <a:p>
            <a:pPr marL="0" marR="0" lvl="0" indent="0" algn="just" defTabSz="912813" rtl="0" eaLnBrk="1" fontAlgn="base" latinLnBrk="0" hangingPunct="1">
              <a:lnSpc>
                <a:spcPts val="22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altLang="ru-RU" sz="20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 pitchFamily="34" charset="0"/>
                <a:ea typeface="MS PGothic" panose="020B0600070205080204" pitchFamily="34" charset="-128"/>
                <a:cs typeface="Arial" panose="020B0604020202020204" pitchFamily="34" charset="0"/>
                <a:sym typeface="Cambria" panose="02040503050406030204" pitchFamily="18" charset="0"/>
              </a:rPr>
              <a:t>Население: 1 272,1 тыс. человек</a:t>
            </a:r>
            <a:endParaRPr kumimoji="0" lang="ru-RU" altLang="ru-RU" sz="5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 pitchFamily="34" charset="0"/>
              <a:ea typeface="MS PGothic" panose="020B0600070205080204" pitchFamily="34" charset="-128"/>
              <a:cs typeface="Arial" panose="020B0604020202020204" pitchFamily="34" charset="0"/>
              <a:sym typeface="Cambria" panose="02040503050406030204" pitchFamily="18" charset="0"/>
            </a:endParaRPr>
          </a:p>
        </p:txBody>
      </p:sp>
      <p:pic>
        <p:nvPicPr>
          <p:cNvPr id="29713" name="Picture 2">
            <a:extLst>
              <a:ext uri="{FF2B5EF4-FFF2-40B4-BE49-F238E27FC236}">
                <a16:creationId xmlns:a16="http://schemas.microsoft.com/office/drawing/2014/main" xmlns="" id="{0C2C997A-EDF9-02C7-556D-18421007714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671"/>
            <a:ext cx="1231900" cy="1779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9" name="Скругленный прямоугольник 28">
            <a:extLst>
              <a:ext uri="{FF2B5EF4-FFF2-40B4-BE49-F238E27FC236}">
                <a16:creationId xmlns:a16="http://schemas.microsoft.com/office/drawing/2014/main" xmlns="" id="{0E86CC08-FFAC-FBE4-600C-04DDD08763CB}"/>
              </a:ext>
            </a:extLst>
          </p:cNvPr>
          <p:cNvSpPr/>
          <p:nvPr/>
        </p:nvSpPr>
        <p:spPr>
          <a:xfrm>
            <a:off x="1034217" y="-1671"/>
            <a:ext cx="10906263" cy="823787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 sz="1900"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1pPr>
            <a:lvl2pPr marL="742950" indent="-285750">
              <a:defRPr sz="1900"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2pPr>
            <a:lvl3pPr marL="1143000" indent="-228600">
              <a:defRPr sz="1900"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3pPr>
            <a:lvl4pPr marL="1600200" indent="-228600">
              <a:defRPr sz="1900"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4pPr>
            <a:lvl5pPr marL="2057400" indent="-228600">
              <a:defRPr sz="1900"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9pPr>
          </a:lstStyle>
          <a:p>
            <a:pPr marL="0" marR="0" lvl="0" indent="0" algn="ctr" defTabSz="91281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</a:rPr>
              <a:t>«Об итогах реализации в 2024 году мероприятий в сфере здравоохранения, направленных на повышение рождаемости»</a:t>
            </a:r>
            <a:endParaRPr kumimoji="0" lang="ru-RU" sz="2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aleway" pitchFamily="34" charset="-52"/>
              <a:ea typeface="+mn-ea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BEC1BB62-8D65-812D-5F1E-1719E649E3F4}"/>
              </a:ext>
            </a:extLst>
          </p:cNvPr>
          <p:cNvSpPr txBox="1"/>
          <p:nvPr/>
        </p:nvSpPr>
        <p:spPr>
          <a:xfrm>
            <a:off x="2472735" y="890735"/>
            <a:ext cx="677526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kumimoji="0" lang="ru-RU" sz="1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Отделение охраны репродуктивного здоровья</a:t>
            </a:r>
            <a:endParaRPr lang="ru-RU" sz="2800" dirty="0"/>
          </a:p>
        </p:txBody>
      </p:sp>
      <p:sp>
        <p:nvSpPr>
          <p:cNvPr id="4" name="Заголовок 1">
            <a:extLst>
              <a:ext uri="{FF2B5EF4-FFF2-40B4-BE49-F238E27FC236}">
                <a16:creationId xmlns:a16="http://schemas.microsoft.com/office/drawing/2014/main" xmlns="" id="{69E840E6-9EE6-F375-20BD-7C224CA4AC0B}"/>
              </a:ext>
            </a:extLst>
          </p:cNvPr>
          <p:cNvSpPr txBox="1">
            <a:spLocks/>
          </p:cNvSpPr>
          <p:nvPr/>
        </p:nvSpPr>
        <p:spPr>
          <a:xfrm>
            <a:off x="283278" y="1495782"/>
            <a:ext cx="4720045" cy="257014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ru-RU" sz="1200" b="1" dirty="0">
              <a:solidFill>
                <a:srgbClr val="0033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endParaRPr lang="ru-RU" sz="1200" b="1" dirty="0">
              <a:solidFill>
                <a:srgbClr val="0033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endParaRPr lang="ru-RU" sz="1200" b="1" dirty="0">
              <a:solidFill>
                <a:srgbClr val="0033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endParaRPr lang="ru-RU" sz="1200" b="1" dirty="0">
              <a:solidFill>
                <a:srgbClr val="0033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endParaRPr lang="ru-RU" sz="1200" b="1" dirty="0">
              <a:solidFill>
                <a:srgbClr val="0033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endParaRPr lang="ru-RU" sz="1200" b="1" dirty="0">
              <a:solidFill>
                <a:srgbClr val="0033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endParaRPr lang="ru-RU" sz="1400" b="1" dirty="0">
              <a:solidFill>
                <a:srgbClr val="0033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endParaRPr lang="ru-RU" sz="1400" b="1" dirty="0">
              <a:solidFill>
                <a:srgbClr val="0033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endParaRPr lang="ru-RU" sz="1400" b="1" dirty="0">
              <a:solidFill>
                <a:srgbClr val="0033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endParaRPr lang="ru-RU" sz="1400" b="1" dirty="0">
              <a:solidFill>
                <a:srgbClr val="0033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endParaRPr lang="ru-RU" sz="1400" b="1" dirty="0">
              <a:solidFill>
                <a:srgbClr val="0033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endParaRPr lang="ru-RU" sz="1400" b="1" dirty="0">
              <a:solidFill>
                <a:srgbClr val="0033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ru-RU" sz="1400" b="1" dirty="0">
                <a:latin typeface="Arial" panose="020B0604020202020204" pitchFamily="34" charset="0"/>
                <a:cs typeface="Arial" panose="020B0604020202020204" pitchFamily="34" charset="0"/>
              </a:rPr>
              <a:t>Основные задачи:</a:t>
            </a:r>
          </a:p>
          <a:p>
            <a:pPr marL="285750" indent="-285750" algn="l">
              <a:buFontTx/>
              <a:buChar char="-"/>
            </a:pP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Лечение бесплодия у супружеских пар;</a:t>
            </a:r>
          </a:p>
          <a:p>
            <a:pPr marL="285750" indent="-285750" algn="l">
              <a:buFontTx/>
              <a:buChar char="-"/>
            </a:pP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Подготовка супружеских пар к рождению здорового и желанного ребенка (прегравидарная подготовка, выявление и лечение экстрагенитальной патологии, устранение причин невынашивания);</a:t>
            </a:r>
          </a:p>
          <a:p>
            <a:pPr marL="285750" indent="-285750" algn="l">
              <a:buFontTx/>
              <a:buChar char="-"/>
            </a:pP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Оказание консультативной помощи беременным после проведенного скрининга;</a:t>
            </a:r>
          </a:p>
          <a:p>
            <a:pPr marL="285750" indent="-285750" algn="l">
              <a:buFontTx/>
              <a:buChar char="-"/>
            </a:pP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Ведение групп высокого риска, с тяжелой экстрагенитальной патологией и невынашиванием беременности;</a:t>
            </a:r>
          </a:p>
          <a:p>
            <a:pPr marL="285750" indent="-285750" algn="l">
              <a:buFontTx/>
              <a:buChar char="-"/>
            </a:pP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Консультация по вопросам контрацепции.</a:t>
            </a:r>
          </a:p>
          <a:p>
            <a:pPr marL="285750" indent="-285750" algn="l">
              <a:buFontTx/>
              <a:buChar char="-"/>
            </a:pPr>
            <a:endParaRPr lang="ru-RU" sz="1200" b="1" dirty="0">
              <a:solidFill>
                <a:srgbClr val="0033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ru-RU" sz="1400" b="1" dirty="0">
                <a:solidFill>
                  <a:srgbClr val="0033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Проконсультировано – </a:t>
            </a:r>
            <a:r>
              <a:rPr lang="ru-RU" sz="1400" dirty="0">
                <a:solidFill>
                  <a:srgbClr val="0033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2024г - </a:t>
            </a:r>
            <a:r>
              <a:rPr lang="ru-RU" sz="14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40605</a:t>
            </a:r>
            <a:r>
              <a:rPr lang="ru-RU" sz="1400" b="1" dirty="0">
                <a:solidFill>
                  <a:srgbClr val="0033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400" dirty="0">
                <a:solidFill>
                  <a:srgbClr val="0033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2023г. – 42502</a:t>
            </a:r>
          </a:p>
          <a:p>
            <a:pPr algn="l"/>
            <a:endParaRPr lang="ru-RU" sz="1400" dirty="0">
              <a:solidFill>
                <a:srgbClr val="0033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ru-RU" sz="1400" b="1" dirty="0">
                <a:solidFill>
                  <a:srgbClr val="0033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Взято под наблюдение по беременности всего в 2024 </a:t>
            </a:r>
            <a:r>
              <a:rPr lang="ru-RU" sz="1400" dirty="0">
                <a:solidFill>
                  <a:srgbClr val="0033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</a:t>
            </a:r>
            <a:r>
              <a:rPr lang="ru-RU" sz="14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841</a:t>
            </a:r>
            <a:r>
              <a:rPr lang="ru-RU" sz="1400" dirty="0">
                <a:solidFill>
                  <a:srgbClr val="0033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в 2023г. – 892</a:t>
            </a:r>
          </a:p>
          <a:p>
            <a:pPr marL="171450" indent="-171450" algn="l">
              <a:buFont typeface="Wingdings" panose="05000000000000000000" pitchFamily="2" charset="2"/>
              <a:buChar char="§"/>
            </a:pPr>
            <a:r>
              <a:rPr lang="ru-RU" sz="1400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состоит с бесплодием в 2024 - </a:t>
            </a:r>
            <a:r>
              <a:rPr lang="ru-RU" sz="14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274</a:t>
            </a:r>
            <a:r>
              <a:rPr lang="ru-RU" sz="1400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в 2023г.- 264 </a:t>
            </a:r>
          </a:p>
          <a:p>
            <a:pPr marL="171450" indent="-171450" algn="l">
              <a:buFont typeface="Wingdings" panose="05000000000000000000" pitchFamily="2" charset="2"/>
              <a:buChar char="§"/>
            </a:pPr>
            <a:r>
              <a:rPr lang="ru-RU" sz="1400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наступило беременностей после лечения в 2024 – </a:t>
            </a:r>
            <a:r>
              <a:rPr lang="ru-RU" sz="14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54</a:t>
            </a:r>
            <a:r>
              <a:rPr lang="ru-RU" sz="1400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в 2023 – 64</a:t>
            </a:r>
          </a:p>
          <a:p>
            <a:pPr marL="171450" indent="-171450" algn="l">
              <a:buFont typeface="Wingdings" panose="05000000000000000000" pitchFamily="2" charset="2"/>
              <a:buChar char="§"/>
            </a:pPr>
            <a:r>
              <a:rPr lang="ru-RU" sz="1400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оформленных на ЭКО в 2024 – </a:t>
            </a:r>
            <a:r>
              <a:rPr lang="ru-RU" sz="14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49</a:t>
            </a:r>
            <a:r>
              <a:rPr lang="ru-RU" sz="1400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в 2023 – 40</a:t>
            </a:r>
          </a:p>
          <a:p>
            <a:pPr marL="171450" indent="-171450" algn="l">
              <a:buFont typeface="Wingdings" panose="05000000000000000000" pitchFamily="2" charset="2"/>
              <a:buChar char="§"/>
            </a:pPr>
            <a:r>
              <a:rPr lang="ru-RU" sz="1400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Встало на учет по беременности в результате ЭКО - 143</a:t>
            </a:r>
          </a:p>
          <a:p>
            <a:pPr marL="171450" indent="-171450" algn="l">
              <a:buFont typeface="Wingdings" panose="05000000000000000000" pitchFamily="2" charset="2"/>
              <a:buChar char="§"/>
            </a:pPr>
            <a:endParaRPr lang="ru-RU" sz="1200" dirty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xmlns="" id="{AB77003A-9BC1-0C31-63F1-7A88916B75EB}"/>
              </a:ext>
            </a:extLst>
          </p:cNvPr>
          <p:cNvSpPr/>
          <p:nvPr/>
        </p:nvSpPr>
        <p:spPr>
          <a:xfrm>
            <a:off x="5059680" y="1235283"/>
            <a:ext cx="6880799" cy="46782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b="1" dirty="0">
                <a:solidFill>
                  <a:srgbClr val="003366"/>
                </a:solidFill>
                <a:cs typeface="Arial" panose="020B0604020202020204" pitchFamily="34" charset="0"/>
              </a:rPr>
              <a:t>В структуру ООРЗ входит «Кризисный центр»</a:t>
            </a:r>
          </a:p>
          <a:p>
            <a:pPr algn="just"/>
            <a:r>
              <a:rPr lang="ru-RU" sz="1400" b="1" dirty="0">
                <a:solidFill>
                  <a:srgbClr val="003366"/>
                </a:solidFill>
                <a:cs typeface="Arial" panose="020B0604020202020204" pitchFamily="34" charset="0"/>
              </a:rPr>
              <a:t>Работа с группой беременных женщин по оказанию правовой, психологической и медико-социальной помощи; работа по оказанию поддержки грудного вскармливания:     </a:t>
            </a:r>
          </a:p>
          <a:p>
            <a:pPr marL="171450" indent="-171450" algn="just">
              <a:buFont typeface="Courier New" panose="02070309020205020404" pitchFamily="49" charset="0"/>
              <a:buChar char="o"/>
            </a:pPr>
            <a:r>
              <a:rPr lang="ru-RU" sz="1400" dirty="0">
                <a:solidFill>
                  <a:srgbClr val="003366"/>
                </a:solidFill>
                <a:cs typeface="Arial" panose="020B0604020202020204" pitchFamily="34" charset="0"/>
              </a:rPr>
              <a:t>Кризисным центром принято</a:t>
            </a:r>
            <a:r>
              <a:rPr lang="ru-RU" sz="1400" b="1" dirty="0">
                <a:solidFill>
                  <a:srgbClr val="003366"/>
                </a:solidFill>
                <a:cs typeface="Arial" panose="020B0604020202020204" pitchFamily="34" charset="0"/>
              </a:rPr>
              <a:t> </a:t>
            </a:r>
            <a:r>
              <a:rPr lang="ru-RU" sz="1400" b="1" dirty="0">
                <a:solidFill>
                  <a:srgbClr val="C00000"/>
                </a:solidFill>
                <a:cs typeface="Arial" panose="020B0604020202020204" pitchFamily="34" charset="0"/>
              </a:rPr>
              <a:t>4525</a:t>
            </a:r>
            <a:r>
              <a:rPr lang="ru-RU" sz="1400" b="1" dirty="0">
                <a:solidFill>
                  <a:srgbClr val="003366"/>
                </a:solidFill>
                <a:cs typeface="Arial" panose="020B0604020202020204" pitchFamily="34" charset="0"/>
              </a:rPr>
              <a:t> </a:t>
            </a:r>
            <a:r>
              <a:rPr lang="ru-RU" sz="1400" dirty="0">
                <a:solidFill>
                  <a:srgbClr val="003366"/>
                </a:solidFill>
                <a:cs typeface="Arial" panose="020B0604020202020204" pitchFamily="34" charset="0"/>
              </a:rPr>
              <a:t>женщин.</a:t>
            </a:r>
          </a:p>
          <a:p>
            <a:pPr marL="171450" indent="-171450" algn="just">
              <a:buFont typeface="Courier New" panose="02070309020205020404" pitchFamily="49" charset="0"/>
              <a:buChar char="o"/>
            </a:pPr>
            <a:r>
              <a:rPr lang="ru-RU" sz="1400" dirty="0">
                <a:solidFill>
                  <a:srgbClr val="003366"/>
                </a:solidFill>
                <a:cs typeface="Arial" panose="020B0604020202020204" pitchFamily="34" charset="0"/>
              </a:rPr>
              <a:t>Оказана помощь </a:t>
            </a:r>
            <a:r>
              <a:rPr lang="ru-RU" sz="1400" b="1" dirty="0">
                <a:solidFill>
                  <a:srgbClr val="C00000"/>
                </a:solidFill>
                <a:cs typeface="Arial" panose="020B0604020202020204" pitchFamily="34" charset="0"/>
              </a:rPr>
              <a:t>185</a:t>
            </a:r>
            <a:r>
              <a:rPr lang="ru-RU" sz="1400" dirty="0">
                <a:solidFill>
                  <a:srgbClr val="C00000"/>
                </a:solidFill>
                <a:cs typeface="Arial" panose="020B0604020202020204" pitchFamily="34" charset="0"/>
              </a:rPr>
              <a:t> </a:t>
            </a:r>
            <a:r>
              <a:rPr lang="ru-RU" sz="1400" dirty="0">
                <a:solidFill>
                  <a:srgbClr val="003366"/>
                </a:solidFill>
                <a:cs typeface="Arial" panose="020B0604020202020204" pitchFamily="34" charset="0"/>
              </a:rPr>
              <a:t>женщинам, попавших в трудную жизненную ситуацию. </a:t>
            </a:r>
          </a:p>
          <a:p>
            <a:pPr marL="171450" indent="-171450" algn="just">
              <a:buFont typeface="Courier New" panose="02070309020205020404" pitchFamily="49" charset="0"/>
              <a:buChar char="o"/>
            </a:pPr>
            <a:r>
              <a:rPr lang="ru-RU" sz="1400" dirty="0">
                <a:solidFill>
                  <a:srgbClr val="003366"/>
                </a:solidFill>
                <a:cs typeface="Arial" panose="020B0604020202020204" pitchFamily="34" charset="0"/>
              </a:rPr>
              <a:t>Гуманитарная помощь предоставлена </a:t>
            </a:r>
            <a:r>
              <a:rPr lang="ru-RU" sz="1400" b="1" dirty="0">
                <a:solidFill>
                  <a:srgbClr val="C00000"/>
                </a:solidFill>
                <a:cs typeface="Arial" panose="020B0604020202020204" pitchFamily="34" charset="0"/>
              </a:rPr>
              <a:t>76 </a:t>
            </a:r>
            <a:r>
              <a:rPr lang="ru-RU" sz="1400" dirty="0">
                <a:solidFill>
                  <a:srgbClr val="003366"/>
                </a:solidFill>
                <a:cs typeface="Arial" panose="020B0604020202020204" pitchFamily="34" charset="0"/>
              </a:rPr>
              <a:t>женщинам.</a:t>
            </a:r>
          </a:p>
          <a:p>
            <a:pPr marL="171450" indent="-171450" algn="just">
              <a:buFont typeface="Courier New" panose="02070309020205020404" pitchFamily="49" charset="0"/>
              <a:buChar char="o"/>
            </a:pPr>
            <a:r>
              <a:rPr lang="ru-RU" sz="1400" dirty="0">
                <a:solidFill>
                  <a:srgbClr val="003366"/>
                </a:solidFill>
                <a:cs typeface="Arial" panose="020B0604020202020204" pitchFamily="34" charset="0"/>
              </a:rPr>
              <a:t>Проконсультировано специалистом по грудному вскармливанию </a:t>
            </a:r>
            <a:r>
              <a:rPr lang="ru-RU" sz="1400" b="1" dirty="0">
                <a:solidFill>
                  <a:srgbClr val="C00000"/>
                </a:solidFill>
                <a:cs typeface="Arial" panose="020B0604020202020204" pitchFamily="34" charset="0"/>
              </a:rPr>
              <a:t>537 </a:t>
            </a:r>
            <a:r>
              <a:rPr lang="ru-RU" sz="1400" dirty="0">
                <a:solidFill>
                  <a:srgbClr val="003366"/>
                </a:solidFill>
                <a:cs typeface="Arial" panose="020B0604020202020204" pitchFamily="34" charset="0"/>
              </a:rPr>
              <a:t>женщин.</a:t>
            </a:r>
          </a:p>
          <a:p>
            <a:pPr marL="171450" indent="-171450" algn="just">
              <a:buFont typeface="Courier New" panose="02070309020205020404" pitchFamily="49" charset="0"/>
              <a:buChar char="o"/>
            </a:pPr>
            <a:r>
              <a:rPr lang="ru-RU" sz="1400" dirty="0" err="1">
                <a:solidFill>
                  <a:srgbClr val="003366"/>
                </a:solidFill>
                <a:cs typeface="Arial" panose="020B0604020202020204" pitchFamily="34" charset="0"/>
              </a:rPr>
              <a:t>Доабортное</a:t>
            </a:r>
            <a:r>
              <a:rPr lang="ru-RU" sz="1400" dirty="0">
                <a:solidFill>
                  <a:srgbClr val="003366"/>
                </a:solidFill>
                <a:cs typeface="Arial" panose="020B0604020202020204" pitchFamily="34" charset="0"/>
              </a:rPr>
              <a:t> консультирование - </a:t>
            </a:r>
            <a:r>
              <a:rPr lang="ru-RU" sz="1400" b="1" dirty="0">
                <a:solidFill>
                  <a:srgbClr val="C00000"/>
                </a:solidFill>
                <a:cs typeface="Arial" panose="020B0604020202020204" pitchFamily="34" charset="0"/>
              </a:rPr>
              <a:t>14</a:t>
            </a:r>
            <a:r>
              <a:rPr lang="ru-RU" sz="1400" dirty="0">
                <a:solidFill>
                  <a:srgbClr val="003366"/>
                </a:solidFill>
                <a:cs typeface="Arial" panose="020B0604020202020204" pitchFamily="34" charset="0"/>
              </a:rPr>
              <a:t> женщин, сохранили беременность </a:t>
            </a:r>
            <a:r>
              <a:rPr lang="ru-RU" sz="1400" b="1" dirty="0">
                <a:solidFill>
                  <a:srgbClr val="C00000"/>
                </a:solidFill>
                <a:cs typeface="Arial" panose="020B0604020202020204" pitchFamily="34" charset="0"/>
              </a:rPr>
              <a:t>3</a:t>
            </a:r>
            <a:r>
              <a:rPr lang="ru-RU" sz="1400" dirty="0">
                <a:solidFill>
                  <a:srgbClr val="003366"/>
                </a:solidFill>
                <a:cs typeface="Arial" panose="020B0604020202020204" pitchFamily="34" charset="0"/>
              </a:rPr>
              <a:t> (21%).</a:t>
            </a:r>
          </a:p>
          <a:p>
            <a:pPr marL="171450" indent="-171450" algn="just">
              <a:buFont typeface="Courier New" panose="02070309020205020404" pitchFamily="49" charset="0"/>
              <a:buChar char="o"/>
            </a:pPr>
            <a:endParaRPr lang="ru-RU" sz="1400" b="1" dirty="0">
              <a:solidFill>
                <a:srgbClr val="003366"/>
              </a:solidFill>
              <a:cs typeface="Arial" panose="020B0604020202020204" pitchFamily="34" charset="0"/>
            </a:endParaRPr>
          </a:p>
          <a:p>
            <a:pPr marL="171450" indent="-171450" algn="just">
              <a:buFont typeface="Courier New" panose="02070309020205020404" pitchFamily="49" charset="0"/>
              <a:buChar char="o"/>
            </a:pPr>
            <a:endParaRPr lang="ru-RU" sz="1400" b="1" dirty="0">
              <a:solidFill>
                <a:srgbClr val="003366"/>
              </a:solidFill>
              <a:cs typeface="Arial" panose="020B0604020202020204" pitchFamily="34" charset="0"/>
            </a:endParaRPr>
          </a:p>
          <a:p>
            <a:pPr marL="171450" indent="-171450" algn="just">
              <a:buFont typeface="Courier New" panose="02070309020205020404" pitchFamily="49" charset="0"/>
              <a:buChar char="o"/>
            </a:pPr>
            <a:r>
              <a:rPr lang="ru-RU" sz="1400" b="1" dirty="0">
                <a:solidFill>
                  <a:srgbClr val="003366"/>
                </a:solidFill>
                <a:cs typeface="Arial" panose="020B0604020202020204" pitchFamily="34" charset="0"/>
              </a:rPr>
              <a:t>Результаты работы: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14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Коэффициент невынашивания на 2,4% меньше, чем за аналогичный период 2023 года и составил 10,8 % (13,2% в 2023 году).  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14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У </a:t>
            </a:r>
            <a:r>
              <a:rPr lang="ru-RU" sz="1400" b="1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54 женщин </a:t>
            </a:r>
            <a:r>
              <a:rPr lang="ru-RU" sz="14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- беременность наступила после лечения врача гинеколога – эндокринолога в естественном цикле. 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1400" dirty="0">
                <a:effectLst/>
                <a:ea typeface="Calibri" panose="020F0502020204030204" pitchFamily="34" charset="0"/>
                <a:cs typeface="Arial" panose="020B0604020202020204" pitchFamily="34" charset="0"/>
              </a:rPr>
              <a:t>49 пациенток были переведены в отделение ВРТ.</a:t>
            </a:r>
          </a:p>
          <a:p>
            <a:pPr marL="171450" indent="-171450" algn="just">
              <a:buFont typeface="Courier New" panose="02070309020205020404" pitchFamily="49" charset="0"/>
              <a:buChar char="o"/>
            </a:pPr>
            <a:endParaRPr lang="ru-RU" sz="1400" b="1" dirty="0">
              <a:solidFill>
                <a:srgbClr val="003366"/>
              </a:solidFill>
              <a:cs typeface="Arial" panose="020B0604020202020204" pitchFamily="34" charset="0"/>
            </a:endParaRPr>
          </a:p>
          <a:p>
            <a:pPr marL="285750" indent="-285750" algn="just">
              <a:buFont typeface="Wingdings" panose="05000000000000000000" pitchFamily="2" charset="2"/>
              <a:buChar char="§"/>
            </a:pPr>
            <a:endParaRPr lang="ru-RU" sz="1050" b="1" dirty="0">
              <a:solidFill>
                <a:srgbClr val="00336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3355078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xmlns="" id="{05DC2D3E-B799-AA51-41F2-F79E730C753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699" name="Рисунок 14">
            <a:extLst>
              <a:ext uri="{FF2B5EF4-FFF2-40B4-BE49-F238E27FC236}">
                <a16:creationId xmlns:a16="http://schemas.microsoft.com/office/drawing/2014/main" xmlns="" id="{0EE0D5C5-A71E-EF76-D156-55EF8F61C20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24188" y="1576388"/>
            <a:ext cx="401637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9700" name="Прямоугольник 7">
            <a:extLst>
              <a:ext uri="{FF2B5EF4-FFF2-40B4-BE49-F238E27FC236}">
                <a16:creationId xmlns:a16="http://schemas.microsoft.com/office/drawing/2014/main" xmlns="" id="{63F4DFE9-4A79-E28F-CC1E-6B360AF193A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2713" y="771525"/>
            <a:ext cx="6224587" cy="655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350" tIns="45674" rIns="91350" bIns="45674">
            <a:spAutoFit/>
          </a:bodyPr>
          <a:lstStyle>
            <a:lvl1pPr>
              <a:defRPr sz="1900"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1pPr>
            <a:lvl2pPr marL="742950" indent="-285750">
              <a:defRPr sz="1900"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2pPr>
            <a:lvl3pPr marL="1143000" indent="-228600">
              <a:defRPr sz="1900"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3pPr>
            <a:lvl4pPr marL="1600200" indent="-228600">
              <a:defRPr sz="1900"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4pPr>
            <a:lvl5pPr marL="2057400" indent="-228600">
              <a:defRPr sz="1900"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9pPr>
          </a:lstStyle>
          <a:p>
            <a:pPr marL="0" marR="0" lvl="0" indent="0" algn="just" defTabSz="912813" rtl="0" eaLnBrk="1" fontAlgn="base" latinLnBrk="0" hangingPunct="1">
              <a:lnSpc>
                <a:spcPts val="22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altLang="ru-RU" sz="20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 pitchFamily="34" charset="0"/>
                <a:ea typeface="MS PGothic" panose="020B0600070205080204" pitchFamily="34" charset="-128"/>
                <a:cs typeface="Arial" panose="020B0604020202020204" pitchFamily="34" charset="0"/>
                <a:sym typeface="Cambria" panose="02040503050406030204" pitchFamily="18" charset="0"/>
              </a:rPr>
              <a:t>Территория: 120,4 тыс. км</a:t>
            </a:r>
            <a:r>
              <a:rPr kumimoji="0" lang="ru-RU" altLang="ru-RU" sz="2000" b="1" i="0" u="none" strike="noStrike" kern="1200" cap="none" spc="0" normalizeH="0" baseline="3000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 pitchFamily="34" charset="0"/>
                <a:ea typeface="MS PGothic" panose="020B0600070205080204" pitchFamily="34" charset="-128"/>
                <a:cs typeface="Arial" panose="020B0604020202020204" pitchFamily="34" charset="0"/>
                <a:sym typeface="Cambria" panose="02040503050406030204" pitchFamily="18" charset="0"/>
              </a:rPr>
              <a:t>2  </a:t>
            </a:r>
          </a:p>
          <a:p>
            <a:pPr marL="0" marR="0" lvl="0" indent="0" algn="just" defTabSz="912813" rtl="0" eaLnBrk="1" fontAlgn="base" latinLnBrk="0" hangingPunct="1">
              <a:lnSpc>
                <a:spcPts val="22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altLang="ru-RU" sz="20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 pitchFamily="34" charset="0"/>
                <a:ea typeface="MS PGothic" panose="020B0600070205080204" pitchFamily="34" charset="-128"/>
                <a:cs typeface="Arial" panose="020B0604020202020204" pitchFamily="34" charset="0"/>
                <a:sym typeface="Cambria" panose="02040503050406030204" pitchFamily="18" charset="0"/>
              </a:rPr>
              <a:t>Население: 1 272,1 тыс. человек</a:t>
            </a:r>
            <a:endParaRPr kumimoji="0" lang="ru-RU" altLang="ru-RU" sz="5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 pitchFamily="34" charset="0"/>
              <a:ea typeface="MS PGothic" panose="020B0600070205080204" pitchFamily="34" charset="-128"/>
              <a:cs typeface="Arial" panose="020B0604020202020204" pitchFamily="34" charset="0"/>
              <a:sym typeface="Cambria" panose="02040503050406030204" pitchFamily="18" charset="0"/>
            </a:endParaRPr>
          </a:p>
        </p:txBody>
      </p:sp>
      <p:pic>
        <p:nvPicPr>
          <p:cNvPr id="29713" name="Picture 2">
            <a:extLst>
              <a:ext uri="{FF2B5EF4-FFF2-40B4-BE49-F238E27FC236}">
                <a16:creationId xmlns:a16="http://schemas.microsoft.com/office/drawing/2014/main" xmlns="" id="{0C2C997A-EDF9-02C7-556D-18421007714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671"/>
            <a:ext cx="1231900" cy="1779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Заголовок 1">
            <a:extLst>
              <a:ext uri="{FF2B5EF4-FFF2-40B4-BE49-F238E27FC236}">
                <a16:creationId xmlns:a16="http://schemas.microsoft.com/office/drawing/2014/main" xmlns="" id="{69E840E6-9EE6-F375-20BD-7C224CA4AC0B}"/>
              </a:ext>
            </a:extLst>
          </p:cNvPr>
          <p:cNvSpPr txBox="1">
            <a:spLocks/>
          </p:cNvSpPr>
          <p:nvPr/>
        </p:nvSpPr>
        <p:spPr>
          <a:xfrm>
            <a:off x="1231900" y="2562578"/>
            <a:ext cx="3771423" cy="171591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171450" marR="0" lvl="0" indent="-1714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endParaRPr kumimoji="0" lang="ru-RU" sz="1200" b="0" i="0" u="none" strike="noStrike" kern="1200" cap="none" spc="0" normalizeH="0" baseline="0" noProof="0" dirty="0">
              <a:ln>
                <a:noFill/>
              </a:ln>
              <a:solidFill>
                <a:srgbClr val="1F497D">
                  <a:lumMod val="75000"/>
                </a:srgbClr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xmlns="" id="{AB77003A-9BC1-0C31-63F1-7A88916B75EB}"/>
              </a:ext>
            </a:extLst>
          </p:cNvPr>
          <p:cNvSpPr/>
          <p:nvPr/>
        </p:nvSpPr>
        <p:spPr>
          <a:xfrm>
            <a:off x="5003323" y="1189805"/>
            <a:ext cx="6880799" cy="56400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marR="0" lvl="0" indent="-171450" algn="just" defTabSz="91281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endParaRPr kumimoji="0" lang="ru-RU" sz="1400" b="1" i="0" u="none" strike="noStrike" kern="1200" cap="none" spc="0" normalizeH="0" baseline="0" noProof="0" dirty="0">
              <a:ln>
                <a:noFill/>
              </a:ln>
              <a:solidFill>
                <a:srgbClr val="003366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171450" marR="0" lvl="0" indent="-171450" algn="just" defTabSz="91281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kumimoji="0" lang="ru-RU" sz="1400" b="1" i="0" u="none" strike="noStrike" kern="1200" cap="none" spc="0" normalizeH="0" baseline="0" noProof="0" dirty="0">
                <a:ln>
                  <a:noFill/>
                </a:ln>
                <a:solidFill>
                  <a:srgbClr val="00336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Основной целью отделения является: </a:t>
            </a:r>
            <a:r>
              <a:rPr kumimoji="0" lang="ru-RU" sz="1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оказание специализированной медицинской помощи мужскому населению, сохранение и повышение репродуктивного потенциала, ориентированного на обеспечение устойчивого прироста численности населения.</a:t>
            </a:r>
            <a:r>
              <a:rPr kumimoji="0" lang="ru-RU" sz="1400" b="1" i="0" u="none" strike="noStrike" kern="1200" cap="none" spc="0" normalizeH="0" baseline="0" noProof="0" dirty="0">
                <a:ln>
                  <a:noFill/>
                </a:ln>
                <a:solidFill>
                  <a:srgbClr val="00336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</a:p>
          <a:p>
            <a:pPr marL="0" marR="0" lvl="0" indent="0" algn="just" defTabSz="91281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</a:endParaRPr>
          </a:p>
          <a:p>
            <a:pPr marL="0" marR="0" lvl="0" indent="0" algn="just" defTabSz="91281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</a:rPr>
              <a:t>Совместно с отделениями вспомогательных репродуктивных технологий и охраны репродуктивного здоровья проводится подготовка семейных пар к программам ЭКО и ИКСИ, естественному зачатию (прегравидарная подготовка).</a:t>
            </a:r>
          </a:p>
          <a:p>
            <a:pPr marL="171450" marR="0" lvl="0" indent="-171450" algn="just" defTabSz="91281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endParaRPr kumimoji="0" lang="ru-RU" sz="1400" b="1" i="0" u="none" strike="noStrike" kern="1200" cap="none" spc="0" normalizeH="0" baseline="0" noProof="0" dirty="0">
              <a:ln>
                <a:noFill/>
              </a:ln>
              <a:solidFill>
                <a:srgbClr val="003366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just" defTabSz="91281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sz="1400" b="1" i="0" u="none" strike="noStrike" kern="1200" cap="none" spc="0" normalizeH="0" baseline="0" noProof="0" dirty="0">
              <a:ln>
                <a:noFill/>
              </a:ln>
              <a:solidFill>
                <a:srgbClr val="003366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ctr" defTabSz="91281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400" b="1" i="0" u="none" strike="noStrike" kern="1200" cap="none" spc="0" normalizeH="0" baseline="0" noProof="0" dirty="0">
                <a:ln>
                  <a:noFill/>
                </a:ln>
                <a:solidFill>
                  <a:srgbClr val="00336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Результаты работы за 2024 год. </a:t>
            </a:r>
          </a:p>
          <a:p>
            <a:pPr marL="171450" marR="0" lvl="0" indent="-171450" algn="just" defTabSz="91281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Courier New" panose="02070309020205020404" pitchFamily="49" charset="0"/>
              <a:buChar char="o"/>
              <a:tabLst/>
              <a:defRPr/>
            </a:pPr>
            <a:endParaRPr kumimoji="0" lang="ru-RU" sz="1400" b="1" i="0" u="none" strike="noStrike" kern="1200" cap="none" spc="0" normalizeH="0" baseline="0" noProof="0" dirty="0">
              <a:ln>
                <a:noFill/>
              </a:ln>
              <a:solidFill>
                <a:srgbClr val="003366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285750" marR="0" lvl="0" indent="-285750" algn="just" defTabSz="91281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ru-RU" sz="1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Проведено  </a:t>
            </a:r>
            <a:r>
              <a:rPr kumimoji="0" lang="ru-RU" sz="14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2525</a:t>
            </a:r>
            <a:r>
              <a:rPr kumimoji="0" lang="ru-RU" sz="1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осмотров (из них </a:t>
            </a:r>
            <a:r>
              <a:rPr kumimoji="0" lang="ru-RU" sz="14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435</a:t>
            </a:r>
            <a:r>
              <a:rPr kumimoji="0" lang="ru-RU" sz="1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пациентов обратились впервые)  </a:t>
            </a:r>
          </a:p>
          <a:p>
            <a:pPr marL="285750" marR="0" lvl="0" indent="-285750" algn="just" defTabSz="91281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ru-RU" sz="1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У </a:t>
            </a:r>
            <a:r>
              <a:rPr kumimoji="0" lang="ru-RU" sz="14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273 (10,8%)</a:t>
            </a:r>
            <a:r>
              <a:rPr kumimoji="0" lang="ru-RU" sz="1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ru-RU" sz="1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пациентов на фоне консервативного лечения улучшились качественные показатели эякулята, в результате чего наступила беременность в естественном цикле у 79 женщин. </a:t>
            </a:r>
          </a:p>
          <a:p>
            <a:pPr marL="285750" marR="0" lvl="0" indent="-285750" defTabSz="91281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ru-RU" sz="1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Подготовлено пациентов к вступлению в протокол ВРТ (ЭКО) – </a:t>
            </a:r>
            <a:r>
              <a:rPr kumimoji="0" lang="ru-RU" sz="14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257 (10,1%) </a:t>
            </a:r>
            <a:r>
              <a:rPr kumimoji="0" lang="ru-RU" sz="1400" b="1" i="0" u="none" strike="noStrike" kern="1200" cap="none" spc="0" normalizeH="0" baseline="0" noProof="0" dirty="0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из них</a:t>
            </a:r>
            <a:r>
              <a:rPr lang="ru-RU" sz="1400" b="1" dirty="0">
                <a:solidFill>
                  <a:srgbClr val="212121"/>
                </a:solidFill>
                <a:cs typeface="Arial" panose="020B0604020202020204" pitchFamily="34" charset="0"/>
              </a:rPr>
              <a:t>:</a:t>
            </a:r>
            <a:r>
              <a:rPr kumimoji="0" lang="ru-RU" sz="1400" b="1" i="0" u="none" strike="noStrike" kern="1200" cap="none" spc="0" normalizeH="0" baseline="0" noProof="0" dirty="0">
                <a:ln>
                  <a:noFill/>
                </a:ln>
                <a:solidFill>
                  <a:srgbClr val="21212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ru-RU" sz="1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72 – </a:t>
            </a:r>
            <a:r>
              <a:rPr kumimoji="0" lang="ru-RU" sz="14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с выраженным мужским фактором</a:t>
            </a:r>
            <a:r>
              <a:rPr kumimoji="0" lang="ru-RU" sz="1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;</a:t>
            </a:r>
          </a:p>
          <a:p>
            <a:pPr marR="0" lvl="0" defTabSz="91281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lang="ru-RU" sz="1400" b="1" dirty="0">
                <a:cs typeface="Arial" panose="020B0604020202020204" pitchFamily="34" charset="0"/>
              </a:rPr>
              <a:t>    </a:t>
            </a:r>
            <a:r>
              <a:rPr kumimoji="0" lang="ru-RU" sz="1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 54 – </a:t>
            </a:r>
            <a:r>
              <a:rPr kumimoji="0" lang="ru-RU" sz="1400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олигоастенотератозооспермия</a:t>
            </a:r>
            <a:r>
              <a:rPr kumimoji="0" lang="ru-RU" sz="14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;</a:t>
            </a:r>
          </a:p>
          <a:p>
            <a:pPr marR="0" lvl="0" defTabSz="91281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lang="ru-RU" sz="1400" b="1" dirty="0">
                <a:cs typeface="Arial" panose="020B0604020202020204" pitchFamily="34" charset="0"/>
              </a:rPr>
              <a:t>     </a:t>
            </a:r>
            <a:r>
              <a:rPr kumimoji="0" lang="ru-RU" sz="1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15 – </a:t>
            </a:r>
            <a:r>
              <a:rPr kumimoji="0" lang="ru-RU" sz="1400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криптозооспермия</a:t>
            </a:r>
            <a:r>
              <a:rPr kumimoji="0" lang="ru-RU" sz="14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</a:t>
            </a:r>
            <a:r>
              <a:rPr kumimoji="0" lang="ru-RU" sz="1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</a:p>
          <a:p>
            <a:pPr marL="285750" marR="0" lvl="0" indent="-285750" algn="just" defTabSz="91281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ru-RU" sz="1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Направлено на хирургическое лечение (</a:t>
            </a:r>
            <a:r>
              <a:rPr kumimoji="0" lang="ru-RU" sz="1400" b="0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варикоцеле</a:t>
            </a:r>
            <a:r>
              <a:rPr kumimoji="0" lang="ru-RU" sz="1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kumimoji="0" lang="ru-RU" sz="1400" b="0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гидроцеле</a:t>
            </a:r>
            <a:r>
              <a:rPr kumimoji="0" lang="ru-RU" sz="1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ДГПЖ, фимоз, мужское бесплодие (азооспермия), киста семенного канатика, 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Cr</a:t>
            </a:r>
            <a:r>
              <a:rPr kumimoji="0" lang="ru-RU" sz="1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предстательной железы)</a:t>
            </a: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- 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3</a:t>
            </a:r>
            <a:r>
              <a:rPr kumimoji="0" lang="ru-RU" sz="1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</a:t>
            </a:r>
          </a:p>
          <a:p>
            <a:pPr marL="171450" marR="0" lvl="0" indent="-171450" algn="l" defTabSz="912813" rtl="0" eaLnBrk="0" fontAlgn="base" latinLnBrk="1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kumimoji="0" lang="ru-RU" sz="1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  Выявленные случаи онкологических заболеваний - </a:t>
            </a:r>
            <a:r>
              <a:rPr kumimoji="0" lang="ru-RU" sz="1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</a:t>
            </a:r>
            <a:endParaRPr kumimoji="0" lang="ru-RU" sz="14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anose="020B0604020202020204" pitchFamily="34" charset="0"/>
              <a:ea typeface="+mn-ea"/>
            </a:endParaRPr>
          </a:p>
          <a:p>
            <a:pPr marL="285750" marR="0" lvl="0" indent="-285750" algn="just" defTabSz="91281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§"/>
              <a:tabLst/>
              <a:defRPr/>
            </a:pPr>
            <a:endParaRPr kumimoji="0" lang="ru-RU" sz="1050" b="1" i="0" u="none" strike="noStrike" kern="1200" cap="none" spc="0" normalizeH="0" baseline="0" noProof="0" dirty="0">
              <a:ln>
                <a:noFill/>
              </a:ln>
              <a:solidFill>
                <a:srgbClr val="003366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xmlns="" id="{DE20F930-7DE4-3AC1-4B22-544A37EC7085}"/>
              </a:ext>
            </a:extLst>
          </p:cNvPr>
          <p:cNvSpPr/>
          <p:nvPr/>
        </p:nvSpPr>
        <p:spPr>
          <a:xfrm>
            <a:off x="424542" y="1422592"/>
            <a:ext cx="4443549" cy="4893401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400" b="1" i="0" u="none" strike="noStrike" kern="1200" cap="none" spc="0" normalizeH="0" baseline="0" noProof="0" dirty="0">
                <a:ln>
                  <a:noFill/>
                </a:ln>
                <a:solidFill>
                  <a:srgbClr val="00336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Основные задачи:</a:t>
            </a:r>
          </a:p>
          <a:p>
            <a:pPr marL="285750" marR="0" lvl="0" indent="-2857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ru-RU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оценка состояния репродуктивного здоровья мужского населения;</a:t>
            </a:r>
          </a:p>
          <a:p>
            <a:pPr marL="285750" marR="0" lvl="0" indent="-2857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ru-RU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выявление и коррекция факторов риска и заболеваний репродуктивной сферы у лиц мужского пола;</a:t>
            </a:r>
          </a:p>
          <a:p>
            <a:pPr marL="285750" marR="0" lvl="0" indent="-2857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ru-RU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повышение медицинской грамотности и информированности населения о факторах риска и факторах, способствующих сохранению репродуктивного здоровья;</a:t>
            </a:r>
            <a:endParaRPr kumimoji="0" lang="ru-RU" sz="1400" b="0" i="0" u="none" strike="noStrike" kern="1200" cap="none" spc="0" normalizeH="0" baseline="0" noProof="0" dirty="0">
              <a:ln>
                <a:noFill/>
              </a:ln>
              <a:solidFill>
                <a:srgbClr val="003366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285750" marR="0" lvl="0" indent="-2857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ru-RU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обеспечение мужского населения высоким уровнем специализированной амбулаторной и стационарной, в том числе высокотехнологичной </a:t>
            </a:r>
            <a:r>
              <a:rPr kumimoji="0" lang="ru-RU" sz="1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миниинвазивной</a:t>
            </a:r>
            <a:r>
              <a:rPr kumimoji="0" lang="ru-RU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помощи при урологических (андрологических) заболеваниях, влияющих на репродуктивное здоровье.</a:t>
            </a:r>
            <a:endParaRPr kumimoji="0" lang="ru-RU" sz="1400" b="0" i="0" u="none" strike="noStrike" kern="1200" cap="none" spc="0" normalizeH="0" baseline="0" noProof="0" dirty="0">
              <a:ln>
                <a:noFill/>
              </a:ln>
              <a:solidFill>
                <a:srgbClr val="003366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sz="1400" b="0" i="0" u="none" strike="noStrike" kern="1200" cap="none" spc="0" normalizeH="0" baseline="0" noProof="0" dirty="0">
              <a:ln>
                <a:noFill/>
              </a:ln>
              <a:solidFill>
                <a:srgbClr val="1F497D">
                  <a:lumMod val="75000"/>
                </a:srgbClr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Скругленный прямоугольник 28">
            <a:extLst>
              <a:ext uri="{FF2B5EF4-FFF2-40B4-BE49-F238E27FC236}">
                <a16:creationId xmlns:a16="http://schemas.microsoft.com/office/drawing/2014/main" xmlns="" id="{642BFC5B-51D4-D610-ADC0-DD8A246C2E96}"/>
              </a:ext>
            </a:extLst>
          </p:cNvPr>
          <p:cNvSpPr/>
          <p:nvPr/>
        </p:nvSpPr>
        <p:spPr>
          <a:xfrm>
            <a:off x="996881" y="21544"/>
            <a:ext cx="10906263" cy="823787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defRPr sz="1900"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1pPr>
            <a:lvl2pPr marL="742950" indent="-285750">
              <a:defRPr sz="1900"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2pPr>
            <a:lvl3pPr marL="1143000" indent="-228600">
              <a:defRPr sz="1900"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3pPr>
            <a:lvl4pPr marL="1600200" indent="-228600">
              <a:defRPr sz="1900"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4pPr>
            <a:lvl5pPr marL="2057400" indent="-228600">
              <a:defRPr sz="1900"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1900">
                <a:solidFill>
                  <a:schemeClr val="tx1"/>
                </a:solidFill>
                <a:latin typeface="Arial" panose="020B0604020202020204" pitchFamily="34" charset="0"/>
                <a:cs typeface="DejaVu Sans" panose="020B0603030804020204" pitchFamily="34" charset="0"/>
              </a:defRPr>
            </a:lvl9pPr>
          </a:lstStyle>
          <a:p>
            <a:pPr marL="0" marR="0" lvl="0" indent="0" algn="ctr" defTabSz="91281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</a:rPr>
              <a:t>«Об итогах реализации в 2024 году мероприятий в сфере здравоохранения, направленных на повышение рождаемости»</a:t>
            </a:r>
            <a:endParaRPr kumimoji="0" lang="ru-RU" sz="2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aleway" pitchFamily="34" charset="-52"/>
              <a:ea typeface="+mn-ea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6DCFA3EF-07E3-EE3A-116D-2D7A538B628D}"/>
              </a:ext>
            </a:extLst>
          </p:cNvPr>
          <p:cNvSpPr txBox="1"/>
          <p:nvPr/>
        </p:nvSpPr>
        <p:spPr>
          <a:xfrm>
            <a:off x="2536372" y="855933"/>
            <a:ext cx="677526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kumimoji="0" lang="ru-RU" sz="1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Отделение мужского репродуктивного здоровья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2699780456"/>
      </p:ext>
    </p:extLst>
  </p:cSld>
  <p:clrMapOvr>
    <a:masterClrMapping/>
  </p:clrMapOvr>
</p:sld>
</file>

<file path=ppt/theme/theme1.xml><?xml version="1.0" encoding="utf-8"?>
<a:theme xmlns:a="http://schemas.openxmlformats.org/drawingml/2006/main" name="4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3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13476</TotalTime>
  <Words>2691</Words>
  <Application>Microsoft Office PowerPoint</Application>
  <PresentationFormat>Произвольный</PresentationFormat>
  <Paragraphs>411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2</vt:i4>
      </vt:variant>
      <vt:variant>
        <vt:lpstr>Заголовки слайдов</vt:lpstr>
      </vt:variant>
      <vt:variant>
        <vt:i4>12</vt:i4>
      </vt:variant>
    </vt:vector>
  </HeadingPairs>
  <TitlesOfParts>
    <vt:vector size="14" baseType="lpstr">
      <vt:lpstr>4_Тема Office</vt:lpstr>
      <vt:lpstr>3_Office Theme</vt:lpstr>
      <vt:lpstr>«Об итогах реализации в 2024 году мероприятий в сфере здравоохранения, направленных на повышение рождаемости»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Пользователь</cp:lastModifiedBy>
  <cp:revision>1122</cp:revision>
  <cp:lastPrinted>2019-09-24T11:56:59Z</cp:lastPrinted>
  <dcterms:created xsi:type="dcterms:W3CDTF">2017-09-22T19:36:38Z</dcterms:created>
  <dcterms:modified xsi:type="dcterms:W3CDTF">2025-01-22T05:46:54Z</dcterms:modified>
  <dc:language>ru-RU</dc:language>
</cp:coreProperties>
</file>